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0"/>
  </p:notesMasterIdLst>
  <p:sldIdLst>
    <p:sldId id="256" r:id="rId4"/>
    <p:sldId id="257" r:id="rId5"/>
    <p:sldId id="258" r:id="rId6"/>
    <p:sldId id="266" r:id="rId7"/>
    <p:sldId id="278" r:id="rId8"/>
    <p:sldId id="279" r:id="rId9"/>
    <p:sldId id="280" r:id="rId11"/>
    <p:sldId id="281" r:id="rId12"/>
    <p:sldId id="283" r:id="rId13"/>
    <p:sldId id="285" r:id="rId14"/>
    <p:sldId id="286" r:id="rId15"/>
    <p:sldId id="287" r:id="rId16"/>
    <p:sldId id="288" r:id="rId17"/>
    <p:sldId id="291" r:id="rId18"/>
    <p:sldId id="289" r:id="rId19"/>
    <p:sldId id="292" r:id="rId20"/>
    <p:sldId id="293" r:id="rId21"/>
    <p:sldId id="262" r:id="rId22"/>
  </p:sldIdLst>
  <p:sldSz cx="12192000" cy="6858000"/>
  <p:notesSz cx="7103745" cy="10234295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5C0"/>
    <a:srgbClr val="3C9FD3"/>
    <a:srgbClr val="56C0F9"/>
    <a:srgbClr val="2B4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4648"/>
  </p:normalViewPr>
  <p:slideViewPr>
    <p:cSldViewPr snapToGrid="0">
      <p:cViewPr>
        <p:scale>
          <a:sx n="88" d="100"/>
          <a:sy n="88" d="100"/>
        </p:scale>
        <p:origin x="116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EB97B-ED0E-C943-B60F-D6643B21ED2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  <a:endParaRPr kumimoji="1" lang="en-US" altLang="zh-CN"/>
          </a:p>
          <a:p>
            <a:pPr lvl="1"/>
            <a:r>
              <a:rPr kumimoji="1" lang="en-US" altLang="zh-CN"/>
              <a:t>Second level</a:t>
            </a:r>
            <a:endParaRPr kumimoji="1" lang="en-US" altLang="zh-CN"/>
          </a:p>
          <a:p>
            <a:pPr lvl="2"/>
            <a:r>
              <a:rPr kumimoji="1" lang="en-US" altLang="zh-CN"/>
              <a:t>Third level</a:t>
            </a:r>
            <a:endParaRPr kumimoji="1" lang="en-US" altLang="zh-CN"/>
          </a:p>
          <a:p>
            <a:pPr lvl="3"/>
            <a:r>
              <a:rPr kumimoji="1" lang="en-US" altLang="zh-CN"/>
              <a:t>Fourth level</a:t>
            </a:r>
            <a:endParaRPr kumimoji="1" lang="en-US" altLang="zh-CN"/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CF4C-DA8C-6D4A-B953-FB17FDE2C7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图源 </a:t>
            </a:r>
            <a:r>
              <a:rPr kumimoji="1" lang="en-US" altLang="zh-CN" dirty="0"/>
              <a:t>https://</a:t>
            </a:r>
            <a:r>
              <a:rPr kumimoji="1" lang="en-US" altLang="zh-CN" dirty="0" err="1"/>
              <a:t>zhuanlan.zhihu.com</a:t>
            </a:r>
            <a:r>
              <a:rPr kumimoji="1" lang="en-US" altLang="zh-CN" dirty="0"/>
              <a:t>/p/366817603</a:t>
            </a:r>
            <a:r>
              <a:rPr kumimoji="1" lang="zh-CN" altLang="en-US" dirty="0"/>
              <a:t> </a:t>
            </a:r>
            <a:r>
              <a:rPr kumimoji="1" lang="en-US" altLang="zh-CN" dirty="0"/>
              <a:t>;</a:t>
            </a:r>
            <a:r>
              <a:rPr kumimoji="1" lang="zh-CN" altLang="en-US" dirty="0"/>
              <a:t> </a:t>
            </a:r>
            <a:r>
              <a:rPr kumimoji="1" lang="en-US" altLang="zh-CN" dirty="0"/>
              <a:t>Wikipedia</a:t>
            </a:r>
            <a:r>
              <a:rPr kumimoji="1" lang="zh-CN" altLang="en-US" dirty="0"/>
              <a:t>  </a:t>
            </a:r>
            <a:r>
              <a:rPr kumimoji="1" lang="en-US" altLang="zh-CN" dirty="0"/>
              <a:t>(https://</a:t>
            </a:r>
            <a:r>
              <a:rPr kumimoji="1" lang="en-US" altLang="zh-CN" dirty="0" err="1"/>
              <a:t>en.wikipedia.org</a:t>
            </a:r>
            <a:r>
              <a:rPr kumimoji="1" lang="en-US" altLang="zh-CN" dirty="0"/>
              <a:t>/wiki/</a:t>
            </a:r>
            <a:r>
              <a:rPr kumimoji="1" lang="en-US" altLang="zh-CN" dirty="0" err="1"/>
              <a:t>Random_walk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DCF4C-DA8C-6D4A-B953-FB17FDE2C7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9B6FBA-93C9-489C-B97A-A1464B06CA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C10CF4-85E5-4A21-A25F-47720A09A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6D39127F-6635-499E-867A-C68E6CFBA9A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70402020202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10D4AF0A-2064-42D4-8961-EA46D070B13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704020202020204" pitchFamily="34" charset="0"/>
                <a:ea typeface="宋体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4.xml"/><Relationship Id="rId10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3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NULL" TargetMode="Externa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NULL" TargetMode="Externa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.xml"/><Relationship Id="rId7" Type="http://schemas.openxmlformats.org/officeDocument/2006/relationships/image" Target="../media/image31.png"/><Relationship Id="rId6" Type="http://schemas.openxmlformats.org/officeDocument/2006/relationships/tags" Target="../tags/tag20.xml"/><Relationship Id="rId5" Type="http://schemas.openxmlformats.org/officeDocument/2006/relationships/image" Target="../media/image30.png"/><Relationship Id="rId4" Type="http://schemas.openxmlformats.org/officeDocument/2006/relationships/tags" Target="../tags/tag19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9.png"/><Relationship Id="rId3" Type="http://schemas.openxmlformats.org/officeDocument/2006/relationships/tags" Target="../tags/tag8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2951480"/>
            <a:ext cx="6840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2235"/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章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社会网络分析基础</a:t>
            </a:r>
            <a:endParaRPr lang="en-US" altLang="zh-CN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PA_矩形 28"/>
          <p:cNvSpPr/>
          <p:nvPr>
            <p:custDataLst>
              <p:tags r:id="rId4"/>
            </p:custDataLst>
          </p:nvPr>
        </p:nvSpPr>
        <p:spPr>
          <a:xfrm>
            <a:off x="359410" y="3803650"/>
            <a:ext cx="612203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pt-BR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Introd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uction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to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Social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Network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Analysis</a:t>
            </a:r>
            <a:endParaRPr lang="en-US" altLang="pt-BR" sz="2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1" name="PA_矩形 32"/>
          <p:cNvSpPr/>
          <p:nvPr>
            <p:custDataLst>
              <p:tags r:id="rId5"/>
            </p:custDataLst>
          </p:nvPr>
        </p:nvSpPr>
        <p:spPr>
          <a:xfrm>
            <a:off x="852805" y="4835525"/>
            <a:ext cx="151384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细黑" panose="02010600040101010101" pitchFamily="2" charset="-122"/>
              </a:rPr>
              <a:t>20XX-XX-XX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075" y="290195"/>
            <a:ext cx="1214755" cy="615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830" y="258445"/>
            <a:ext cx="226695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670" y="290195"/>
            <a:ext cx="572135" cy="590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2805" y="346075"/>
            <a:ext cx="915035" cy="4648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30555" y="2475865"/>
            <a:ext cx="5264785" cy="1476375"/>
            <a:chOff x="993" y="3899"/>
            <a:chExt cx="8291" cy="2325"/>
          </a:xfrm>
        </p:grpSpPr>
        <p:grpSp>
          <p:nvGrpSpPr>
            <p:cNvPr id="3" name="组合 2"/>
            <p:cNvGrpSpPr/>
            <p:nvPr/>
          </p:nvGrpSpPr>
          <p:grpSpPr>
            <a:xfrm>
              <a:off x="993" y="3899"/>
              <a:ext cx="8291" cy="2325"/>
              <a:chOff x="993" y="3574"/>
              <a:chExt cx="7697" cy="232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993" y="3574"/>
                <a:ext cx="7697" cy="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</a:t>
                </a:r>
                <a:r>
                  <a:rPr lang="en-US" altLang="zh-CN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</a:t>
                </a:r>
                <a:r>
                  <a:rPr lang="zh-CN" altLang="en-US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zh-CN" altLang="en-US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网络性质</a:t>
                </a:r>
                <a:endPara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" name="PA_矩形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993" y="5416"/>
                <a:ext cx="7163" cy="48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endParaRPr lang="zh-CN" alt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531" y="5258"/>
              <a:ext cx="2978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just">
                <a:buClrTx/>
                <a:buSzTx/>
                <a:buFontTx/>
              </a:pPr>
              <a:r>
                <a:rPr lang="en-US" altLang="ja-JP" sz="140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  <a:sym typeface="+mn-ea"/>
                </a:rPr>
                <a:t>Nature of network</a:t>
              </a:r>
              <a:endParaRPr lang="en-US" altLang="ja-JP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adar chart&#10;&#10;Description automatically generate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898" y="3364198"/>
            <a:ext cx="3978562" cy="2695476"/>
          </a:xfrm>
          <a:prstGeom prst="rect">
            <a:avLst/>
          </a:prstGeom>
          <a:noFill/>
        </p:spPr>
      </p:pic>
      <p:pic>
        <p:nvPicPr>
          <p:cNvPr id="5" name="Picture 4" descr="Diagram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540" y="3364198"/>
            <a:ext cx="3978562" cy="2695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7345" y="6059805"/>
            <a:ext cx="89573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857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自我中心（</a:t>
            </a:r>
            <a:r>
              <a:rPr lang="en-US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Ego-Centered Network</a:t>
            </a:r>
            <a:r>
              <a:rPr lang="zh-CN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）网络</a:t>
            </a:r>
            <a:r>
              <a:rPr lang="zh-CN" altLang="en-US" kern="100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kern="100" dirty="0">
                <a:latin typeface="微软雅黑" charset="0"/>
                <a:ea typeface="微软雅黑" charset="0"/>
                <a:cs typeface="微软雅黑" charset="0"/>
              </a:rPr>
              <a:t>vs.</a:t>
            </a:r>
            <a:r>
              <a:rPr lang="en-US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随机标度（</a:t>
            </a:r>
            <a:r>
              <a:rPr lang="en-US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Erdos-Renyi</a:t>
            </a:r>
            <a:r>
              <a:rPr lang="zh-CN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）网络</a:t>
            </a:r>
            <a:endParaRPr lang="zh-CN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网络性质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57282" y="1054547"/>
                <a:ext cx="4926344" cy="1570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密度：描述图的稠密或者稀疏程度</a:t>
                </a:r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342900" indent="-342900" algn="ctr">
                  <a:lnSpc>
                    <a:spcPct val="130000"/>
                  </a:lnSpc>
                  <a:buFont typeface="Arial" panose="020B0704020202020204" pitchFamily="34" charset="0"/>
                  <a:buChar char="•"/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无向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𝑑</m:t>
                    </m:r>
                    <m:d>
                      <m:d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𝐺</m:t>
                        </m:r>
                      </m:e>
                    </m:d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smtClean="0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zh-CN" b="0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342900" indent="-342900" algn="ctr">
                  <a:lnSpc>
                    <a:spcPct val="130000"/>
                  </a:lnSpc>
                  <a:buFont typeface="Arial" panose="020B0704020202020204" pitchFamily="34" charset="0"/>
                  <a:buChar char="•"/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有向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𝑑</m:t>
                    </m:r>
                    <m:d>
                      <m:d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𝐺</m:t>
                        </m:r>
                      </m:e>
                    </m:d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b="0" i="1" smtClean="0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DejaVu Math TeX Gyre" panose="02000503000000000000" charset="0"/>
                                    <a:ea typeface="微软雅黑" charset="0"/>
                                    <a:cs typeface="DejaVu Math TeX Gyre" panose="02000503000000000000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zh-CN" b="0" i="1" dirty="0" smtClean="0">
                  <a:latin typeface="DejaVu Math TeX Gyre" panose="02000503000000000000" charset="0"/>
                  <a:ea typeface="微软雅黑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282" y="1054547"/>
                <a:ext cx="4926344" cy="1570990"/>
              </a:xfrm>
              <a:prstGeom prst="rect">
                <a:avLst/>
              </a:prstGeom>
              <a:blipFill rotWithShape="1">
                <a:blip r:embed="rId3"/>
                <a:stretch>
                  <a:fillRect l="-6" t="-28" r="7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13331" y="4143383"/>
            <a:ext cx="1365337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dirty="0">
                <a:latin typeface="微软雅黑" charset="0"/>
                <a:ea typeface="微软雅黑" charset="0"/>
              </a:rPr>
              <a:t>密度相同</a:t>
            </a:r>
            <a:endParaRPr kumimoji="1" lang="en-US" altLang="zh-CN" dirty="0">
              <a:latin typeface="微软雅黑" charset="0"/>
              <a:ea typeface="微软雅黑" charset="0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dirty="0">
                <a:latin typeface="微软雅黑" charset="0"/>
                <a:ea typeface="微软雅黑" charset="0"/>
              </a:rPr>
              <a:t>不代表图的结构相似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198532" y="3868767"/>
            <a:ext cx="1707080" cy="33669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2505205"/>
            <a:ext cx="231172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9219" name="Picture 4" descr="Triad shapes"/>
          <p:cNvPicPr>
            <a:picLocks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11" y="2799810"/>
            <a:ext cx="7657577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网络性质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887" y="5494997"/>
            <a:ext cx="13903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闭合三元组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8930" y="5494997"/>
            <a:ext cx="139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开放三元组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2404997" y="2579098"/>
            <a:ext cx="7519791" cy="1301145"/>
          </a:xfrm>
          <a:prstGeom prst="donut">
            <a:avLst>
              <a:gd name="adj" fmla="val 810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38621">
            <a:off x="3513687" y="2249502"/>
            <a:ext cx="112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入侵者？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372890">
            <a:off x="4476996" y="2154419"/>
            <a:ext cx="112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黏合者？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6644" y="2130701"/>
            <a:ext cx="112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中立者？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445819">
            <a:off x="7328572" y="2263712"/>
            <a:ext cx="89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渔翁？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4993">
            <a:off x="6350449" y="2165386"/>
            <a:ext cx="112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统治者？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15" y="1119505"/>
            <a:ext cx="9940925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800" b="1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全局集聚系数（</a:t>
            </a:r>
            <a:r>
              <a:rPr lang="en-US" sz="1800" b="1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global clustering coefficient</a:t>
            </a:r>
            <a:r>
              <a:rPr lang="zh-CN" sz="1800" b="1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）</a:t>
            </a:r>
            <a:r>
              <a:rPr lang="zh-CN" altLang="en-US" sz="1800" b="1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：</a:t>
            </a:r>
            <a:endParaRPr lang="zh-CN" altLang="en-US" sz="1800" b="1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      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整个图中所有闭合三元组的总数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除以图中所有开合或闭合的三元组总数</a:t>
            </a:r>
            <a:r>
              <a:rPr lang="en-US" dirty="0">
                <a:effectLst/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kumimoji="1" lang="en-US" altLang="zh-CN" sz="1800" b="0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polygon&#10;&#10;Description automatically generated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85" y="1245235"/>
            <a:ext cx="4652645" cy="4314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6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网络性质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33" y="1245998"/>
            <a:ext cx="6237962" cy="4313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000" b="1" kern="100" dirty="0">
                <a:effectLst/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格兰诺维特（</a:t>
            </a:r>
            <a:r>
              <a:rPr lang="en-US" sz="2000" b="1" kern="100" dirty="0">
                <a:effectLst/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Mark Granovetter</a:t>
            </a:r>
            <a:r>
              <a:rPr lang="zh-CN" sz="2000" b="1" kern="100" dirty="0">
                <a:effectLst/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sz="2000" b="1" dirty="0">
              <a:effectLst/>
              <a:highlight>
                <a:srgbClr val="FFFF00"/>
              </a:highlight>
              <a:latin typeface="微软雅黑" charset="0"/>
              <a:ea typeface="微软雅黑" charset="0"/>
              <a:cs typeface="微软雅黑" charset="0"/>
            </a:endParaRPr>
          </a:p>
          <a:p>
            <a:endParaRPr lang="en-US" altLang="zh-CN" sz="1800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 indent="347980">
              <a:lnSpc>
                <a:spcPct val="130000"/>
              </a:lnSpc>
            </a:pPr>
            <a:r>
              <a:rPr lang="zh-CN" sz="1800" b="1" kern="100" dirty="0">
                <a:solidFill>
                  <a:srgbClr val="FF0000"/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强边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所连接的两点通常是极为相似的：正是因为他们性格或者生活处境之相似，他们才会产生紧密的联系。然而这样的强边会导致彼此信息的重复，只有</a:t>
            </a:r>
            <a:r>
              <a:rPr lang="zh-CN" sz="1800" b="1" kern="100" dirty="0">
                <a:solidFill>
                  <a:srgbClr val="FF0000"/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弱边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才能成为“桥梁”，连接不同的群体，带来新的信息</a:t>
            </a:r>
            <a:r>
              <a:rPr lang="zh-CN" altLang="en-US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。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因此，想要摧毁一个社交网络的</a:t>
            </a:r>
            <a:r>
              <a:rPr lang="zh-CN" sz="1800" b="1" kern="100" dirty="0">
                <a:solidFill>
                  <a:srgbClr val="FF0000"/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信息通路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，需要的不是摧毁强边，而是移除这些作为桥梁的弱边，使得各个集群被孤立起来。</a:t>
            </a:r>
            <a:endParaRPr lang="en-US" altLang="zh-CN" kern="100" dirty="0">
              <a:latin typeface="微软雅黑" charset="0"/>
              <a:ea typeface="微软雅黑" charset="0"/>
              <a:cs typeface="微软雅黑" charset="0"/>
            </a:endParaRPr>
          </a:p>
          <a:p>
            <a:pPr indent="347980">
              <a:lnSpc>
                <a:spcPct val="130000"/>
              </a:lnSpc>
            </a:pPr>
            <a:endParaRPr lang="en-US" altLang="zh-CN" sz="1800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 indent="11430">
              <a:lnSpc>
                <a:spcPct val="130000"/>
              </a:lnSpc>
            </a:pPr>
            <a:r>
              <a:rPr lang="zh-CN" sz="2000" b="1" kern="100" dirty="0">
                <a:effectLst/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伯特（</a:t>
            </a:r>
            <a:r>
              <a:rPr lang="en-US" sz="2000" b="1" kern="100" dirty="0">
                <a:effectLst/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 Burt</a:t>
            </a:r>
            <a:r>
              <a:rPr lang="zh-CN" altLang="en-US" sz="2000" b="1" kern="100" dirty="0">
                <a:effectLst/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sz="2000" b="1" kern="100" dirty="0">
              <a:effectLst/>
              <a:highlight>
                <a:srgbClr val="FFFF00"/>
              </a:highlight>
              <a:latin typeface="微软雅黑" charset="0"/>
              <a:ea typeface="微软雅黑" charset="0"/>
              <a:cs typeface="微软雅黑" charset="0"/>
            </a:endParaRPr>
          </a:p>
          <a:p>
            <a:pPr indent="347980">
              <a:lnSpc>
                <a:spcPct val="130000"/>
              </a:lnSpc>
            </a:pP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占据更多</a:t>
            </a:r>
            <a:r>
              <a:rPr lang="zh-CN" sz="1800" b="1" kern="100" dirty="0">
                <a:solidFill>
                  <a:srgbClr val="FF0000"/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结构洞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位置的</a:t>
            </a:r>
            <a:r>
              <a:rPr lang="zh-CN" altLang="en-US" kern="100" dirty="0">
                <a:latin typeface="微软雅黑" charset="0"/>
                <a:ea typeface="微软雅黑" charset="0"/>
                <a:cs typeface="微软雅黑" charset="0"/>
              </a:rPr>
              <a:t>行动者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，更能够斡旋于不同的社群之间，利用其中的信息差，取得更大的</a:t>
            </a:r>
            <a:r>
              <a:rPr lang="zh-CN" sz="1800" b="1" kern="100" dirty="0">
                <a:solidFill>
                  <a:srgbClr val="FF0000"/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资源和权力</a:t>
            </a:r>
            <a:r>
              <a:rPr lang="zh-CN" altLang="en-US" sz="1800" b="1" kern="100" dirty="0">
                <a:solidFill>
                  <a:srgbClr val="FF0000"/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en-US" altLang="zh-CN" sz="1800" b="1" kern="100" dirty="0">
              <a:solidFill>
                <a:srgbClr val="FF0000"/>
              </a:solidFill>
              <a:effectLst/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63295" y="1793240"/>
                <a:ext cx="5311775" cy="3319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5750" indent="-228600">
                  <a:lnSpc>
                    <a:spcPct val="150000"/>
                  </a:lnSpc>
                  <a:spcAft>
                    <a:spcPts val="600"/>
                  </a:spcAft>
                  <a:buFont typeface="Arial" panose="020B0704020202020204" pitchFamily="34" charset="0"/>
                  <a:buChar char="•"/>
                </a:pP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A.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 点度中心度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𝐶</m:t>
                        </m:r>
                      </m:e>
                      <m:sub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(</m:t>
                    </m:r>
                    <m:r>
                      <a:rPr kumimoji="1" lang="zh-CN" altLang="en-US" b="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𝑣</m:t>
                    </m:r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)=</m:t>
                    </m:r>
                    <m:r>
                      <m:rPr>
                        <m:sty m:val="p"/>
                      </m:rPr>
                      <a:rPr kumimoji="1" lang="en-US" altLang="zh-CN" b="0" i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deg</m:t>
                    </m:r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⁡(</m:t>
                    </m:r>
                    <m:r>
                      <a:rPr kumimoji="1" lang="zh-CN" altLang="en-US" b="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𝑣</m:t>
                    </m:r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28600">
                  <a:lnSpc>
                    <a:spcPct val="150000"/>
                  </a:lnSpc>
                  <a:spcAft>
                    <a:spcPts val="600"/>
                  </a:spcAft>
                  <a:buFont typeface="Arial" panose="020B0704020202020204" pitchFamily="34" charset="0"/>
                  <a:buChar char="•"/>
                </a:pP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B.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 接近中心度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𝐶</m:t>
                        </m:r>
                      </m:e>
                      <m:sub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1</m:t>
                    </m:r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𝑢</m:t>
                        </m:r>
                        <m:r>
                          <a:rPr kumimoji="1" lang="en-US" altLang="zh-CN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≠</m:t>
                        </m:r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sub>
                      <m:sup/>
                      <m:e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zh-CN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𝑢</m:t>
                            </m:r>
                            <m:r>
                              <a:rPr kumimoji="1" lang="en-US" altLang="zh-CN" b="0" i="1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, </m:t>
                            </m:r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𝑣</m:t>
                            </m:r>
                          </m:e>
                        </m:d>
                        <m:r>
                          <a:rPr kumimoji="1" lang="zh-CN" altLang="en-US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 </m:t>
                        </m:r>
                      </m:e>
                    </m:nary>
                  </m:oMath>
                </a14:m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28600">
                  <a:lnSpc>
                    <a:spcPct val="150000"/>
                  </a:lnSpc>
                  <a:spcAft>
                    <a:spcPts val="600"/>
                  </a:spcAft>
                  <a:buFont typeface="Arial" panose="020B0704020202020204" pitchFamily="34" charset="0"/>
                  <a:buChar char="•"/>
                </a:pP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C.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 中介中心度 </a:t>
                </a:r>
                <a14:m>
                  <m:oMath xmlns:m="http://schemas.openxmlformats.org/officeDocument/2006/math">
                    <m:r>
                      <a:rPr kumimoji="1" lang="zh-CN" altLang="en-US" b="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𝑏</m:t>
                    </m:r>
                    <m:d>
                      <m:dPr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𝑠</m:t>
                        </m:r>
                        <m:r>
                          <a:rPr kumimoji="1" lang="en-US" altLang="zh-CN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≠</m:t>
                        </m:r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  <m:r>
                          <a:rPr kumimoji="1" lang="zh-CN" altLang="en-US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≠</m:t>
                        </m:r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𝑠𝑡</m:t>
                            </m:r>
                          </m:sub>
                        </m:sSub>
                        <m:r>
                          <a:rPr kumimoji="1" lang="en-US" altLang="zh-CN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(</m:t>
                        </m:r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  <m:r>
                          <a:rPr kumimoji="1" lang="en-US" altLang="zh-CN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)/</m:t>
                        </m:r>
                        <m:sSub>
                          <m:sSubPr>
                            <m:ctrlPr>
                              <a:rPr kumimoji="1" lang="en-US" altLang="zh-CN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𝑠𝑡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28600">
                  <a:lnSpc>
                    <a:spcPct val="150000"/>
                  </a:lnSpc>
                  <a:spcAft>
                    <a:spcPts val="600"/>
                  </a:spcAft>
                  <a:buFont typeface="Arial" panose="020B0704020202020204" pitchFamily="34" charset="0"/>
                  <a:buChar char="•"/>
                </a:pP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D.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 特征向量中心度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zh-CN" altLang="en-US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𝜒</m:t>
                        </m:r>
                      </m:e>
                      <m:sub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b="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kumimoji="1" lang="en-US" altLang="zh-CN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1</m:t>
                        </m:r>
                      </m:num>
                      <m:den>
                        <m:r>
                          <a:rPr kumimoji="1" lang="zh-CN" altLang="en-US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𝜆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zh-CN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𝑢</m:t>
                        </m:r>
                        <m:r>
                          <a:rPr kumimoji="1" lang="zh-CN" altLang="en-US" b="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𝜖</m:t>
                        </m:r>
                        <m:r>
                          <a:rPr kumimoji="1" lang="zh-CN" altLang="en-US" b="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𝑣</m:t>
                            </m:r>
                            <m:r>
                              <a:rPr kumimoji="1" lang="en-US" altLang="zh-CN" b="0" i="1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,</m:t>
                            </m:r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kumimoji="1" lang="zh-CN" altLang="en-US" i="1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𝜒</m:t>
                            </m:r>
                          </m:e>
                          <m:sub>
                            <m:r>
                              <a:rPr kumimoji="1" lang="zh-CN" altLang="en-US" b="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marL="285750" indent="-228600">
                  <a:lnSpc>
                    <a:spcPct val="150000"/>
                  </a:lnSpc>
                  <a:spcAft>
                    <a:spcPts val="600"/>
                  </a:spcAft>
                  <a:buFont typeface="Arial" panose="020B0704020202020204" pitchFamily="34" charset="0"/>
                  <a:buChar char="•"/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网页级别中心度（算法）</a:t>
                </a:r>
                <a:endParaRPr kumimoji="1" lang="zh-CN" altLang="en-US" dirty="0"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95" y="1793240"/>
                <a:ext cx="5311775" cy="33191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Background pattern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1081269"/>
            <a:ext cx="4747547" cy="4723806"/>
          </a:xfrm>
          <a:prstGeom prst="rect">
            <a:avLst/>
          </a:prstGeom>
          <a:noFill/>
        </p:spPr>
      </p:pic>
      <p:sp>
        <p:nvSpPr>
          <p:cNvPr id="8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网络性质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890" y="-395605"/>
            <a:ext cx="5474335" cy="46507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0555" y="2475865"/>
            <a:ext cx="7004050" cy="2528570"/>
            <a:chOff x="993" y="3899"/>
            <a:chExt cx="11030" cy="3982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899"/>
              <a:ext cx="11030" cy="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lang="en-US" altLang="zh-CN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4400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社区挖掘与聚类分析</a:t>
              </a:r>
              <a:r>
                <a:rPr lang="en-US" altLang="zh-CN" sz="4400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   </a:t>
              </a:r>
              <a:endParaRPr lang="en-US" altLang="zh-CN" sz="44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4400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zh-CN" altLang="en-US" sz="4400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（社会网络）</a:t>
              </a:r>
              <a:endParaRPr lang="zh-CN" altLang="en-US" sz="44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PA_矩形 28"/>
            <p:cNvSpPr/>
            <p:nvPr>
              <p:custDataLst>
                <p:tags r:id="rId4"/>
              </p:custDataLst>
            </p:nvPr>
          </p:nvSpPr>
          <p:spPr>
            <a:xfrm>
              <a:off x="2490" y="6701"/>
              <a:ext cx="5777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just">
                <a:buClrTx/>
                <a:buSzTx/>
                <a:buFontTx/>
              </a:pPr>
              <a:r>
                <a:rPr lang="en-US" altLang="ja-JP" sz="1400" noProof="1">
                  <a:effectLst/>
                  <a:latin typeface="PingFang SC" panose="020B0400000000000000" pitchFamily="34" charset="-122"/>
                  <a:ea typeface="PingFang SC" panose="020B0400000000000000" pitchFamily="34" charset="-122"/>
                </a:rPr>
                <a:t>Community mining and cluster analysis</a:t>
              </a:r>
              <a:endParaRPr lang="en-US" altLang="ja-JP" sz="1400" noProof="1">
                <a:effectLst/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20115" y="988695"/>
          <a:ext cx="10070465" cy="5648325"/>
        </p:xfrm>
        <a:graphic>
          <a:graphicData uri="http://schemas.openxmlformats.org/drawingml/2006/table">
            <a:tbl>
              <a:tblPr firstRow="1" firstCol="1" bandRow="1">
                <a:noFill/>
                <a:tableStyleId>{69CF1AB2-1976-4502-BF36-3FF5EA218861}</a:tableStyleId>
              </a:tblPr>
              <a:tblGrid>
                <a:gridCol w="1474470"/>
                <a:gridCol w="3672205"/>
                <a:gridCol w="1745615"/>
                <a:gridCol w="3178175"/>
              </a:tblGrid>
              <a:tr h="994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all" spc="6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 </a:t>
                      </a:r>
                      <a:endParaRPr lang="en-US" sz="1800" b="1" kern="100" cap="all" spc="6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85964" marB="85964" anchor="ctr" anchorCtr="0"/>
                </a:tc>
                <a:tc>
                  <a:txBody>
                    <a:bodyPr/>
                    <a:lstStyle/>
                    <a:p>
                      <a:pPr marL="0" marR="0" algn="ctr" defTabSz="9144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3725" algn="l"/>
                        </a:tabLst>
                      </a:pPr>
                      <a:r>
                        <a:rPr lang="en-US" sz="1800" b="1" kern="100" cap="all" spc="6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Python</a:t>
                      </a:r>
                      <a:endParaRPr lang="en-US" sz="1800" b="1" kern="100" cap="all" spc="6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85964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all" spc="6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Python Package</a:t>
                      </a:r>
                      <a:endParaRPr lang="en-US" sz="1800" b="1" kern="100" cap="all" spc="6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85964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all" spc="6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R </a:t>
                      </a:r>
                      <a:endParaRPr lang="en-US" sz="1800" b="1" kern="100" cap="all" spc="6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85964" marB="85964" anchor="ctr" anchorCtr="0"/>
                </a:tc>
              </a:tr>
              <a:tr h="639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none" spc="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Louvain</a:t>
                      </a:r>
                      <a:endParaRPr lang="en-US" sz="1800" b="1" kern="100" cap="none" spc="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community</a:t>
                      </a:r>
                      <a:r>
                        <a:rPr lang="en-US" sz="1800" b="0" kern="100" cap="none" spc="0" baseline="3000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 </a:t>
                      </a:r>
                      <a:endParaRPr lang="en-US" sz="1800" b="0" kern="100" cap="none" spc="0" baseline="3000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python-louvain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cluster_louvain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</a:tr>
              <a:tr h="796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none" spc="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Fast Greedy</a:t>
                      </a:r>
                      <a:endParaRPr lang="en-US" sz="1800" b="1" kern="100" cap="none" spc="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greedy_modularity_communities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networkx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cluster_fast_greedy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</a:tr>
              <a:tr h="746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none" spc="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Edge Betweenness </a:t>
                      </a:r>
                      <a:endParaRPr lang="en-US" sz="1800" b="1" kern="100" cap="none" spc="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girvan_newman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networkx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cluster_edge_betweenness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</a:tr>
              <a:tr h="554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none" spc="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Walktrap</a:t>
                      </a:r>
                      <a:endParaRPr lang="en-US" sz="1800" b="1" kern="100" cap="none" spc="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algorithms.walktrap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cdlib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cluster_walktrap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</a:tr>
              <a:tr h="593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none" spc="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InfoMap</a:t>
                      </a:r>
                      <a:endParaRPr lang="en-US" sz="1800" b="1" kern="100" cap="none" spc="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Infomap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infomap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cluster_infomap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</a:tr>
              <a:tr h="50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none" spc="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Label Propagation</a:t>
                      </a:r>
                      <a:endParaRPr lang="en-US" sz="1800" b="1" kern="100" cap="none" spc="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label_propagation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networkx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cluster_label_prop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</a:tr>
              <a:tr h="746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cap="none" spc="0">
                          <a:effectLst/>
                          <a:latin typeface="Georgia Bold" panose="02040502050405090303" charset="0"/>
                          <a:cs typeface="Georgia Bold" panose="02040502050405090303" charset="0"/>
                        </a:rPr>
                        <a:t>k-clique</a:t>
                      </a:r>
                      <a:endParaRPr lang="en-US" sz="1800" b="1" kern="100" cap="none" spc="0">
                        <a:effectLst/>
                        <a:latin typeface="Georgia Bold" panose="02040502050405090303" charset="0"/>
                        <a:cs typeface="Georgia Bold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kclique.k_clique_communities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networkx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cap="none" spc="0">
                          <a:effectLst/>
                          <a:latin typeface="Georgia" panose="02040502050405090303" charset="0"/>
                          <a:cs typeface="Georgia" panose="02040502050405090303" charset="0"/>
                        </a:rPr>
                        <a:t>cpAlgorithm</a:t>
                      </a:r>
                      <a:endParaRPr lang="en-US" sz="1800" b="0" kern="100" cap="none" spc="0">
                        <a:effectLst/>
                        <a:latin typeface="Georgia" panose="02040502050405090303" charset="0"/>
                        <a:cs typeface="Georgia" panose="02040502050405090303" charset="0"/>
                      </a:endParaRPr>
                    </a:p>
                  </a:txBody>
                  <a:tcPr marL="64473" marR="64473" marT="0" marB="85964" anchor="ctr" anchorCtr="0"/>
                </a:tc>
              </a:tr>
            </a:tbl>
          </a:graphicData>
        </a:graphic>
      </p:graphicFrame>
      <p:sp>
        <p:nvSpPr>
          <p:cNvPr id="8" name="椭圆 5"/>
          <p:cNvSpPr/>
          <p:nvPr>
            <p:custDataLst>
              <p:tags r:id="rId2"/>
            </p:custDataLst>
          </p:nvPr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>
            <p:custDataLst>
              <p:tags r:id="rId3"/>
            </p:custDataLst>
          </p:nvPr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常见的社区挖掘算法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813560"/>
            <a:ext cx="6334760" cy="279336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zh-CN" altLang="en-US" sz="2000" b="1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选择社区挖掘算法的考量</a:t>
            </a:r>
            <a:endParaRPr kumimoji="1" lang="zh-CN" altLang="en-US" sz="2000" b="1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对研究目标来说，社区能否重叠</a:t>
            </a:r>
            <a:r>
              <a:rPr lang="zh-CN" altLang="en-US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即一个点能否同时属于多个社区</a:t>
            </a:r>
            <a:r>
              <a:rPr lang="en-US" sz="1800" dirty="0">
                <a:effectLst/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lang="en-US" altLang="zh-CN" sz="1800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计算时间（算法复杂度）</a:t>
            </a:r>
            <a:endParaRPr lang="en-US" altLang="zh-CN" sz="1800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结果是否</a:t>
            </a:r>
            <a:r>
              <a:rPr lang="zh-CN" altLang="en-US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与现实要研究的对象</a:t>
            </a:r>
            <a:r>
              <a:rPr lang="zh-CN" sz="1800" kern="100" dirty="0">
                <a:solidFill>
                  <a:schemeClr val="tx1"/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适切</a:t>
            </a:r>
            <a:endParaRPr lang="en-US" altLang="zh-CN" sz="1800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结果的可重复性</a:t>
            </a:r>
            <a:endParaRPr kumimoji="1" lang="en-US" altLang="zh-CN" sz="1800" kern="100" dirty="0">
              <a:effectLst/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38586" y="2868461"/>
            <a:ext cx="15782798" cy="68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4337" name="Picture 17" descr="Figure 3"/>
          <p:cNvPicPr>
            <a:picLocks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41" y="2023275"/>
            <a:ext cx="4208746" cy="237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6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社区挖掘与聚类分析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0555" y="1570990"/>
            <a:ext cx="488759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谢谢！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PA_矩形 28"/>
          <p:cNvSpPr/>
          <p:nvPr>
            <p:custDataLst>
              <p:tags r:id="rId4"/>
            </p:custDataLst>
          </p:nvPr>
        </p:nvSpPr>
        <p:spPr>
          <a:xfrm>
            <a:off x="630555" y="2727325"/>
            <a:ext cx="5433060" cy="20300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说明：本课件内容来自《计算社会科学导论》（清华大学出版社）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，作为该教材的配套材料，供读者使用，任何人不得用于商业目的。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/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更多素材，请访问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社计师网站：</a:t>
            </a:r>
            <a:r>
              <a:rPr lang="zh-CN" altLang="pt-BR" sz="1400" u="sng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ai.baidu.org.cn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/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>
              <a:buClrTx/>
              <a:buSzTx/>
              <a:buFontTx/>
            </a:pP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项目统筹：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吕鹏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（中国社会科学院大学）、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范晓光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（浙江大学）、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陈忱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（浙江工业大学）、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李轩涯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（百度校园合作部）、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计湘婷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（百度校园合作部）、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周旅军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（中华女子学院）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pt-BR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>
              <a:buClrTx/>
              <a:buSzTx/>
              <a:buFontTx/>
            </a:pPr>
            <a:r>
              <a:rPr lang="zh-CN" altLang="pt-BR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本章参与撰写人员：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梁晨</a:t>
            </a:r>
            <a:r>
              <a:rPr lang="zh-CN" altLang="pt-BR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（麻省理工</a:t>
            </a:r>
            <a:r>
              <a:rPr lang="zh-CN" altLang="pt-BR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大学）</a:t>
            </a:r>
            <a:endParaRPr lang="zh-CN" altLang="pt-BR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" y="5226050"/>
            <a:ext cx="1189355" cy="1204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19910" y="5245100"/>
            <a:ext cx="1309370" cy="11855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</a:t>
            </a:r>
            <a:endParaRPr lang="en-US" altLang="zh-CN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03250" y="2265045"/>
            <a:ext cx="3668395" cy="934720"/>
            <a:chOff x="993" y="2783"/>
            <a:chExt cx="5777" cy="1472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2783"/>
              <a:ext cx="5218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en-US" sz="2800" dirty="0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基本概念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4"/>
              </p:custDataLst>
            </p:nvPr>
          </p:nvSpPr>
          <p:spPr>
            <a:xfrm>
              <a:off x="1908" y="3772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ja-JP" sz="140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</a:rPr>
                <a:t>Basic Concepts</a:t>
              </a:r>
              <a:endParaRPr lang="en-US" altLang="ja-JP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5624" y="4132580"/>
            <a:ext cx="6553620" cy="1124585"/>
            <a:chOff x="993" y="2783"/>
            <a:chExt cx="8686" cy="1771"/>
          </a:xfrm>
        </p:grpSpPr>
        <p:sp>
          <p:nvSpPr>
            <p:cNvPr id="31" name="文本框 30"/>
            <p:cNvSpPr txBox="1"/>
            <p:nvPr/>
          </p:nvSpPr>
          <p:spPr>
            <a:xfrm>
              <a:off x="993" y="2783"/>
              <a:ext cx="8686" cy="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zh-CN" altLang="en-US" sz="2800" noProof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社区挖掘与聚类分析（社会网络）</a:t>
              </a:r>
              <a:endPara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PA_矩形 28"/>
            <p:cNvSpPr/>
            <p:nvPr>
              <p:custDataLst>
                <p:tags r:id="rId5"/>
              </p:custDataLst>
            </p:nvPr>
          </p:nvSpPr>
          <p:spPr>
            <a:xfrm>
              <a:off x="1828" y="3937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buClrTx/>
                <a:buSzTx/>
                <a:buFontTx/>
              </a:pPr>
              <a:r>
                <a:rPr lang="en-US" altLang="ja-JP" sz="1400" noProof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</a:rPr>
                <a:t>Community mining and cluster analysis</a:t>
              </a:r>
              <a:endParaRPr lang="en-US" altLang="ja-JP" sz="1400" noProof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57320" y="2265045"/>
            <a:ext cx="3313430" cy="934720"/>
            <a:chOff x="6832" y="3567"/>
            <a:chExt cx="5218" cy="1472"/>
          </a:xfrm>
        </p:grpSpPr>
        <p:sp>
          <p:nvSpPr>
            <p:cNvPr id="28" name="文本框 27"/>
            <p:cNvSpPr txBox="1"/>
            <p:nvPr/>
          </p:nvSpPr>
          <p:spPr>
            <a:xfrm>
              <a:off x="6832" y="3567"/>
              <a:ext cx="5218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网络性质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644" y="4556"/>
              <a:ext cx="2978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just">
                <a:buClrTx/>
                <a:buSzTx/>
                <a:buFontTx/>
              </a:pPr>
              <a:r>
                <a:rPr lang="en-US" altLang="ja-JP" sz="140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  <a:sym typeface="+mn-ea"/>
                </a:rPr>
                <a:t>Nature of network</a:t>
              </a:r>
              <a:endParaRPr lang="en-US" altLang="ja-JP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0555" y="2475865"/>
            <a:ext cx="5264785" cy="1476375"/>
            <a:chOff x="993" y="3574"/>
            <a:chExt cx="7697" cy="2325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574"/>
              <a:ext cx="7697" cy="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基本概念</a:t>
              </a: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3"/>
              </p:custDataLst>
            </p:nvPr>
          </p:nvSpPr>
          <p:spPr>
            <a:xfrm>
              <a:off x="993" y="5416"/>
              <a:ext cx="7163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endParaRPr lang="zh-CN" altLang="en-US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  <p:sp>
        <p:nvSpPr>
          <p:cNvPr id="2" name="PA_矩形 28"/>
          <p:cNvSpPr/>
          <p:nvPr>
            <p:custDataLst>
              <p:tags r:id="rId5"/>
            </p:custDataLst>
          </p:nvPr>
        </p:nvSpPr>
        <p:spPr>
          <a:xfrm>
            <a:off x="1534795" y="3429000"/>
            <a:ext cx="3087370" cy="3067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just"/>
            <a:r>
              <a:rPr lang="en-US" altLang="ja-JP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Basic Concepts</a:t>
            </a:r>
            <a:endParaRPr lang="en-US" altLang="ja-JP" sz="1400">
              <a:solidFill>
                <a:schemeClr val="tx1">
                  <a:lumMod val="50000"/>
                  <a:lumOff val="50000"/>
                </a:schemeClr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41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图的基本构成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Picture 4" descr="Shape&#10;&#10;Description automatically generated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560" y="1467621"/>
            <a:ext cx="3173376" cy="2158207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149215" y="1711325"/>
                <a:ext cx="6264910" cy="3644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80000"/>
                  </a:lnSpc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图（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graph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）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: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𝐺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𝑉</m:t>
                        </m:r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b="0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>
                  <a:lnSpc>
                    <a:spcPct val="180000"/>
                  </a:lnSpc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点（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node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） 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: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𝑉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= {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𝐴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𝐵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𝐶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𝐷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}</m:t>
                    </m:r>
                  </m:oMath>
                </a14:m>
                <a:endParaRPr lang="en-US" sz="1800" kern="100" dirty="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>
                  <a:lnSpc>
                    <a:spcPct val="180000"/>
                  </a:lnSpc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边（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edge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） 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:</a:t>
                </a:r>
                <a:r>
                  <a:rPr lang="en-US" sz="1800" kern="1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= {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𝐴𝐵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𝐴𝐶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𝐴𝐸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𝐵𝐶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𝐵𝐷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𝐵𝐸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𝐶𝐸</m:t>
                    </m:r>
                    <m:r>
                      <a:rPr lang="en-US" sz="1800" i="1" kern="100" dirty="0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}</m:t>
                    </m:r>
                  </m:oMath>
                </a14:m>
                <a:endParaRPr lang="en-US" sz="1800" kern="100" dirty="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>
                  <a:lnSpc>
                    <a:spcPct val="180000"/>
                  </a:lnSpc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子图（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subgraph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）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𝐻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ℎ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ℎ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kumimoji="1" lang="zh-CN" altLang="en-US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ℎ</m:t>
                        </m:r>
                      </m:sub>
                    </m:sSub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⊆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𝑉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kumimoji="1" lang="zh-CN" altLang="en-US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ℎ</m:t>
                        </m:r>
                      </m:sub>
                    </m:sSub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⊆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>
                  <a:lnSpc>
                    <a:spcPct val="180000"/>
                  </a:lnSpc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邻居（</a:t>
                </a:r>
                <a:r>
                  <a:rPr kumimoji="1" lang="en-US" altLang="zh-CN" dirty="0">
                    <a:latin typeface="微软雅黑" charset="0"/>
                    <a:ea typeface="微软雅黑" charset="0"/>
                    <a:cs typeface="微软雅黑" charset="0"/>
                  </a:rPr>
                  <a:t>neighbor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）：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∀</m:t>
                    </m:r>
                    <m:sSub>
                      <m:sSub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∈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𝑉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kumimoji="1" lang="zh-CN" altLang="en-US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r>
                      <a:rPr kumimoji="1" lang="zh-CN" altLang="en-US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𝒩</m:t>
                    </m:r>
                    <m:d>
                      <m:d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={</m:t>
                    </m:r>
                    <m:sSub>
                      <m:sSub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:{</m:t>
                    </m:r>
                    <m:sSub>
                      <m:sSub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}∈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𝐸</m:t>
                    </m:r>
                    <m:r>
                      <a:rPr kumimoji="1" lang="en-US" altLang="zh-CN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}</m:t>
                    </m:r>
                  </m:oMath>
                </a14:m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>
                  <a:lnSpc>
                    <a:spcPct val="180000"/>
                  </a:lnSpc>
                </a:pP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点的度数（</a:t>
                </a:r>
                <a:r>
                  <a:rPr kumimoji="1" lang="en-US" dirty="0">
                    <a:latin typeface="微软雅黑" charset="0"/>
                    <a:ea typeface="微软雅黑" charset="0"/>
                    <a:cs typeface="微软雅黑" charset="0"/>
                  </a:rPr>
                  <a:t>degree</a:t>
                </a:r>
                <a:r>
                  <a:rPr kumimoji="1" lang="zh-CN" altLang="en-US" dirty="0">
                    <a:latin typeface="微软雅黑" charset="0"/>
                    <a:ea typeface="微软雅黑" charset="0"/>
                    <a:cs typeface="微软雅黑" charset="0"/>
                  </a:rPr>
                  <a:t>）：它的邻居总数</a:t>
                </a:r>
                <a:endParaRPr kumimoji="1" lang="en-US" altLang="zh-CN" dirty="0"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15" y="1711325"/>
                <a:ext cx="6264910" cy="36442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A picture containing text, pool ball, sport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44" y="4140445"/>
            <a:ext cx="2981678" cy="19654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3156513" y="1641332"/>
            <a:ext cx="99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简单图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56512" y="4064078"/>
            <a:ext cx="99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加权图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38414" y="1542411"/>
            <a:ext cx="8196000" cy="2208179"/>
            <a:chOff x="0" y="0"/>
            <a:chExt cx="5534826" cy="1345565"/>
          </a:xfrm>
        </p:grpSpPr>
        <p:pic>
          <p:nvPicPr>
            <p:cNvPr id="5" name="Picture 4" descr="Calendar&#10;&#10;Description automatically generated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927860" cy="1345565"/>
            </a:xfrm>
            <a:prstGeom prst="rect">
              <a:avLst/>
            </a:prstGeom>
          </p:spPr>
        </p:pic>
        <p:pic>
          <p:nvPicPr>
            <p:cNvPr id="6" name="Picture 5" descr="A screenshot of a computer&#10;&#10;Description automatically generated with low confidence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8191" y="29817"/>
              <a:ext cx="1885950" cy="1252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A picture containing text&#10;&#10;Description automatically generated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935896" y="69574"/>
              <a:ext cx="1598930" cy="1212215"/>
            </a:xfrm>
            <a:prstGeom prst="rect">
              <a:avLst/>
            </a:prstGeom>
          </p:spPr>
        </p:pic>
      </p:grpSp>
      <p:sp>
        <p:nvSpPr>
          <p:cNvPr id="8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图的基本构成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7701" y="3905572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邻接矩阵</a:t>
            </a:r>
            <a:endParaRPr kumimoji="1"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22958" y="3902943"/>
            <a:ext cx="1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邻接列表</a:t>
            </a:r>
            <a:endParaRPr kumimoji="1" lang="zh-CN" altLang="en-US" dirty="0"/>
          </a:p>
        </p:txBody>
      </p:sp>
      <p:sp>
        <p:nvSpPr>
          <p:cNvPr id="16" name="Circular Arrow 15"/>
          <p:cNvSpPr/>
          <p:nvPr/>
        </p:nvSpPr>
        <p:spPr>
          <a:xfrm rot="10800000">
            <a:off x="3349180" y="3464212"/>
            <a:ext cx="2668334" cy="1851377"/>
          </a:xfrm>
          <a:prstGeom prst="circularArrow">
            <a:avLst>
              <a:gd name="adj1" fmla="val 8188"/>
              <a:gd name="adj2" fmla="val 1142319"/>
              <a:gd name="adj3" fmla="val 20375172"/>
              <a:gd name="adj4" fmla="val 10800000"/>
              <a:gd name="adj5" fmla="val 17558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0800000" flipH="1">
            <a:off x="5990052" y="3464212"/>
            <a:ext cx="2792725" cy="1851377"/>
          </a:xfrm>
          <a:prstGeom prst="circularArrow">
            <a:avLst>
              <a:gd name="adj1" fmla="val 8188"/>
              <a:gd name="adj2" fmla="val 1142319"/>
              <a:gd name="adj3" fmla="val 20375172"/>
              <a:gd name="adj4" fmla="val 10800000"/>
              <a:gd name="adj5" fmla="val 17558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985" y="1362710"/>
            <a:ext cx="4816475" cy="4351655"/>
          </a:xfrm>
        </p:spPr>
        <p:txBody>
          <a:bodyPr/>
          <a:lstStyle/>
          <a:p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游走（</a:t>
            </a:r>
            <a:r>
              <a:rPr kumimoji="1" lang="en-US" altLang="zh-CN" sz="1800" dirty="0">
                <a:latin typeface="微软雅黑" charset="0"/>
                <a:ea typeface="微软雅黑" charset="0"/>
                <a:cs typeface="微软雅黑" charset="0"/>
              </a:rPr>
              <a:t>Walk</a:t>
            </a: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r>
              <a:rPr kumimoji="1" lang="en-US" altLang="zh-CN" sz="1800" dirty="0">
                <a:latin typeface="微软雅黑" charset="0"/>
                <a:ea typeface="微软雅黑" charset="0"/>
                <a:cs typeface="微软雅黑" charset="0"/>
              </a:rPr>
              <a:t>:</a:t>
            </a: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 一个有限或无限的边的序列</a:t>
            </a:r>
            <a:r>
              <a:rPr kumimoji="1" lang="en-US" sz="1800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kumimoji="1" lang="en-US" altLang="zh-CN" sz="1800" dirty="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路径（</a:t>
            </a:r>
            <a:r>
              <a:rPr kumimoji="1" lang="en-US" altLang="zh-CN" sz="1800" dirty="0">
                <a:latin typeface="微软雅黑" charset="0"/>
                <a:ea typeface="微软雅黑" charset="0"/>
                <a:cs typeface="微软雅黑" charset="0"/>
              </a:rPr>
              <a:t>Path</a:t>
            </a: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）：没有重复点边的游走</a:t>
            </a:r>
            <a:endParaRPr kumimoji="1" lang="en-US" altLang="zh-CN" sz="1800" dirty="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环（</a:t>
            </a:r>
            <a:r>
              <a:rPr kumimoji="1" lang="en-US" altLang="zh-CN" sz="1800" dirty="0">
                <a:latin typeface="微软雅黑" charset="0"/>
                <a:ea typeface="微软雅黑" charset="0"/>
                <a:cs typeface="微软雅黑" charset="0"/>
              </a:rPr>
              <a:t>Circle</a:t>
            </a: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）：只有起点和终点重合的游走</a:t>
            </a:r>
            <a:endParaRPr kumimoji="1" lang="en-US" altLang="zh-CN" sz="1800" dirty="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随机游走（</a:t>
            </a:r>
            <a:r>
              <a:rPr kumimoji="1" lang="en-US" altLang="zh-CN" sz="1800" dirty="0">
                <a:latin typeface="微软雅黑" charset="0"/>
                <a:ea typeface="微软雅黑" charset="0"/>
                <a:cs typeface="微软雅黑" charset="0"/>
              </a:rPr>
              <a:t>Random</a:t>
            </a: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kumimoji="1" lang="en-US" altLang="zh-CN" sz="1800" dirty="0">
                <a:latin typeface="微软雅黑" charset="0"/>
                <a:ea typeface="微软雅黑" charset="0"/>
                <a:cs typeface="微软雅黑" charset="0"/>
              </a:rPr>
              <a:t>Walk</a:t>
            </a: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kumimoji="1" lang="zh-CN" altLang="en-US" sz="18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026" name="Picture 2" descr="杭州旅游—西湖十景有哪些，怎么赏？这才是正确姿势！ - 知乎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6" y="1365946"/>
            <a:ext cx="5791713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49931" y="1474696"/>
            <a:ext cx="431075" cy="4586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122023" y="2128224"/>
            <a:ext cx="827570" cy="2293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39143" y="2492465"/>
            <a:ext cx="246273" cy="59645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3169" y="3215939"/>
            <a:ext cx="1057837" cy="142137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16245" y="3735977"/>
            <a:ext cx="368064" cy="90133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andom walk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23" y="3116370"/>
            <a:ext cx="2234166" cy="25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图的基本构成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6110" y="1252855"/>
                <a:ext cx="10940415" cy="5081270"/>
              </a:xfrm>
            </p:spPr>
            <p:txBody>
              <a:bodyPr/>
              <a:lstStyle/>
              <a:p>
                <a:pPr marL="0" indent="0" algn="just">
                  <a:lnSpc>
                    <a:spcPct val="130000"/>
                  </a:lnSpc>
                  <a:buNone/>
                </a:pPr>
                <a:r>
                  <a:rPr lang="zh-CN" sz="2000" b="1" kern="100" dirty="0">
                    <a:effectLst/>
                    <a:latin typeface="微软雅黑" charset="0"/>
                    <a:ea typeface="微软雅黑" charset="0"/>
                    <a:cs typeface="微软雅黑" charset="0"/>
                    <a:sym typeface="+mn-ea"/>
                  </a:rPr>
                  <a:t>路径与连通性的相关定义</a:t>
                </a:r>
                <a:endParaRPr kumimoji="1" lang="zh-CN" altLang="en-US" sz="2000" b="1" kern="100" dirty="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如果图中的两点</a:t>
                </a:r>
                <a:r>
                  <a:rPr lang="zh-CN" altLang="en-US" sz="18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𝑢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lang="zh-CN" altLang="en-US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𝑣</m:t>
                    </m:r>
                    <m:r>
                      <a:rPr lang="zh-CN" altLang="en-US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</m:oMath>
                </a14:m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之间存在路径，</a:t>
                </a:r>
                <a:r>
                  <a:rPr lang="en-US" altLang="zh-CN" sz="1800" dirty="0"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𝑢</m:t>
                    </m:r>
                    <m:r>
                      <a:rPr lang="en-US" altLang="zh-CN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lang="zh-CN" altLang="en-US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r>
                      <a:rPr lang="en-US" altLang="zh-CN" sz="180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𝑣</m:t>
                    </m:r>
                  </m:oMath>
                </a14:m>
                <a:r>
                  <a:rPr lang="zh-CN" altLang="en-US" sz="18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被称为是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连通（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connected）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的点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】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，否则称为不连通的</a:t>
                </a:r>
                <a:endParaRPr lang="ja-JP" altLang="en-US" sz="180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如果图中任意两点间都是连通的，该图就是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连通的图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】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，否则称为不连通的</a:t>
                </a:r>
                <a:endParaRPr lang="ja-JP" altLang="en-US" sz="180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如果把有向图的边全部替换成无向边之后，该图是连通的，那么这个有向图被称为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弱连通的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】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；如果无需替换，该有向图中的任意两点间本身都存在有向路径，那么此图被称为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强连通的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】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。当然，强连通的图必然也是弱连通的，反之则不然。</a:t>
                </a:r>
                <a:endParaRPr lang="ja-JP" altLang="en-US" sz="180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如果对于图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𝐻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=(</m:t>
                    </m:r>
                    <m:sSub>
                      <m:sSubPr>
                        <m:ctrlPr>
                          <a:rPr lang="en-US" altLang="zh-CN" sz="1800" b="0" i="1" smtClean="0"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ℎ</m:t>
                        </m:r>
                      </m:sub>
                    </m:sSub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lang="zh-CN" altLang="en-US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smtClean="0"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800" b="0" i="1" smtClean="0">
                            <a:effectLst/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ℎ</m:t>
                        </m:r>
                      </m:sub>
                    </m:sSub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:r>
                  <a:rPr lang="en-US" altLang="ja-JP" sz="18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, 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图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𝐺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=(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𝑉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𝐸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ℎ</m:t>
                        </m:r>
                      </m:sub>
                    </m:sSub>
                    <m:r>
                      <a:rPr kumimoji="1" lang="en-US" altLang="zh-CN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⊆</m:t>
                    </m:r>
                    <m:r>
                      <a:rPr kumimoji="1" lang="en-US" altLang="zh-CN" sz="180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𝑉</m:t>
                    </m:r>
                    <m:r>
                      <a:rPr kumimoji="1" lang="en-US" altLang="zh-CN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kumimoji="1" lang="zh-CN" altLang="en-US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ℎ</m:t>
                        </m:r>
                      </m:sub>
                    </m:sSub>
                    <m:r>
                      <a:rPr kumimoji="1" lang="en-US" altLang="zh-CN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⊆</m:t>
                    </m:r>
                    <m:r>
                      <a:rPr kumimoji="1" lang="en-US" altLang="zh-CN" sz="180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𝐸</m:t>
                    </m:r>
                  </m:oMath>
                </a14:m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，则我们称</a:t>
                </a:r>
                <a:r>
                  <a:rPr lang="en-US" sz="18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H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是</a:t>
                </a:r>
                <a:r>
                  <a:rPr lang="en-US" sz="18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G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的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子图（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subgraph）】</a:t>
                </a:r>
                <a:endParaRPr lang="en-US" sz="1800" dirty="0">
                  <a:solidFill>
                    <a:srgbClr val="FF0000"/>
                  </a:solidFill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在无向图中，如果存在一个连通的子图，且此子图中的点与图中余下的任何点都不连通，那么它可以被称为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连通分量（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connected component）】</a:t>
                </a:r>
                <a:r>
                  <a:rPr lang="en-US" sz="18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此定义意味着：①每个点和边都属于且仅属于一个连通分量，② 这个无向图是连通的，当且仅当它有且仅有一个连通分量。</a:t>
                </a:r>
                <a:endParaRPr lang="ja-JP" altLang="en-US" sz="180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在有向图中，如果有一个强连通的子图，且该子图中的点与图中余下的任何点都不强连通，那么此子图可以被称为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强连通分量</a:t>
                </a:r>
                <a:r>
                  <a:rPr lang="en-US" altLang="ja-JP" sz="1800" dirty="0">
                    <a:solidFill>
                      <a:srgbClr val="FF0000"/>
                    </a:solidFill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】</a:t>
                </a: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。一个连通图或连通分量中可能包含多个强连通分量。</a:t>
                </a:r>
                <a:endParaRPr lang="ja-JP" altLang="en-US" sz="180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>
                  <a:lnSpc>
                    <a:spcPct val="130000"/>
                  </a:lnSpc>
                </a:pPr>
                <a:endParaRPr kumimoji="1" lang="ja-JP" altLang="en-US" sz="1800" dirty="0">
                  <a:effectLst/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110" y="1252855"/>
                <a:ext cx="10940415" cy="5081270"/>
              </a:xfrm>
              <a:blipFill rotWithShape="1">
                <a:blip r:embed="rId1"/>
                <a:stretch>
                  <a:fillRect b="-4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图的基本构成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808095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ja-JP" altLang="en-US" sz="180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两点</a:t>
                </a:r>
                <a:r>
                  <a:rPr lang="zh-CN" altLang="en-US" sz="1800" dirty="0">
                    <a:effectLst/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𝑢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,</m:t>
                    </m:r>
                    <m:r>
                      <a:rPr lang="zh-CN" altLang="en-US" sz="1800" b="0" i="1" smtClean="0">
                        <a:effectLst/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 </m:t>
                    </m:r>
                    <m:r>
                      <a:rPr lang="en-US" altLang="zh-CN" sz="1800" b="0" i="1" smtClean="0">
                        <a:effectLst/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𝑣</m:t>
                    </m:r>
                  </m:oMath>
                </a14:m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在给定图中的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距离（</a:t>
                </a:r>
                <a:r>
                  <a:rPr lang="en-US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distance）】 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𝑑𝑖𝑠𝑡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𝑢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zh-CN" altLang="en-US" sz="1800" b="0" i="1" smtClean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是它们之间最短路径的长度；如果两点间不存在任何路径，则距离在计算机领域通常被定义无限。</a:t>
                </a:r>
                <a:endParaRPr lang="ja-JP" altLang="en-US" sz="180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点的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偏心率（</a:t>
                </a:r>
                <a:r>
                  <a:rPr lang="en-US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eccentricity）】</a:t>
                </a: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是其与图中所有其他点的距离的最大值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𝜖</m:t>
                    </m:r>
                    <m:d>
                      <m:dPr>
                        <m:ctrlPr>
                          <a:rPr lang="en-US" altLang="zh-CN" sz="1800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</m:d>
                    <m:r>
                      <a:rPr lang="en-US" altLang="zh-CN" sz="1800" b="0" i="1" smtClean="0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func>
                      <m:funcPr>
                        <m:ctrlPr>
                          <a:rPr lang="en-US" altLang="zh-CN" sz="1800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800" b="0" i="1" smtClean="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∀</m:t>
                            </m:r>
                            <m:r>
                              <a:rPr lang="en-US" altLang="zh-CN" sz="1800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𝑢</m:t>
                            </m:r>
                            <m:r>
                              <a:rPr lang="en-US" altLang="zh-CN" sz="1800" b="0" i="1" smtClean="0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∈</m:t>
                            </m:r>
                            <m:r>
                              <a:rPr lang="en-US" altLang="zh-CN" sz="1800" b="0" i="1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{</m:t>
                        </m:r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𝑑𝑖𝑠𝑡</m:t>
                        </m:r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𝑣</m:t>
                        </m:r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zh-CN" altLang="en-US" sz="1800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  <m:t>𝑢</m:t>
                        </m:r>
                        <m:r>
                          <a:rPr lang="en-US" altLang="zh-CN" sz="1800" b="0" i="1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)}</m:t>
                        </m:r>
                      </m:e>
                    </m:func>
                  </m:oMath>
                </a14:m>
                <a:endParaRPr lang="ja-JP" altLang="en-US" sz="180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图的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半径（</a:t>
                </a:r>
                <a:r>
                  <a:rPr lang="en-US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radius）】</a:t>
                </a: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是图中所有点的偏心率的最小值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𝑟</m:t>
                    </m:r>
                    <m:r>
                      <a:rPr lang="en-US" altLang="zh-CN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func>
                      <m:funcPr>
                        <m:ctrlPr>
                          <a:rPr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𝑣</m:t>
                            </m:r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∈</m:t>
                            </m:r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zh-CN" altLang="en-US" sz="180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𝜖</m:t>
                        </m:r>
                        <m:d>
                          <m:dPr>
                            <m:ctrlP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endParaRPr lang="ja-JP" altLang="en-US" sz="180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图的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直径（</a:t>
                </a:r>
                <a:r>
                  <a:rPr lang="en-US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diameter）】</a:t>
                </a: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是图中所有点的偏心率的最大值</a:t>
                </a:r>
                <a:r>
                  <a:rPr lang="zh-CN" altLang="en-US" sz="1800" dirty="0">
                    <a:latin typeface="微软雅黑" charset="0"/>
                    <a:ea typeface="微软雅黑" charset="0"/>
                    <a:cs typeface="微软雅黑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DejaVu Math TeX Gyre" panose="02000503000000000000" charset="0"/>
                        <a:ea typeface="微软雅黑" charset="0"/>
                        <a:cs typeface="DejaVu Math TeX Gyre" panose="02000503000000000000" charset="0"/>
                      </a:rPr>
                      <m:t>𝑑</m:t>
                    </m:r>
                    <m:r>
                      <a:rPr lang="en-US" altLang="zh-CN" sz="1800" i="1">
                        <a:latin typeface="DejaVu Math TeX Gyre" panose="02000503000000000000" charset="0"/>
                        <a:ea typeface="宋体" charset="0"/>
                        <a:cs typeface="DejaVu Math TeX Gyre" panose="02000503000000000000" charset="0"/>
                      </a:rPr>
                      <m:t>=</m:t>
                    </m:r>
                    <m:func>
                      <m:funcPr>
                        <m:ctrlPr>
                          <a:rPr lang="en-US" altLang="zh-CN" sz="1800" i="1">
                            <a:latin typeface="DejaVu Math TeX Gyre" panose="02000503000000000000" charset="0"/>
                            <a:ea typeface="微软雅黑" charset="0"/>
                            <a:cs typeface="DejaVu Math TeX Gyre" panose="02000503000000000000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𝑣</m:t>
                            </m:r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宋体" charset="0"/>
                                <a:cs typeface="DejaVu Math TeX Gyre" panose="02000503000000000000" charset="0"/>
                              </a:rPr>
                              <m:t>∈</m:t>
                            </m:r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zh-CN" altLang="en-US" sz="1800" i="1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𝜖</m:t>
                        </m:r>
                        <m:d>
                          <m:dPr>
                            <m:ctrlP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DejaVu Math TeX Gyre" panose="02000503000000000000" charset="0"/>
                                <a:ea typeface="微软雅黑" charset="0"/>
                                <a:cs typeface="DejaVu Math TeX Gyre" panose="02000503000000000000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endParaRPr lang="ja-JP" altLang="en-US" sz="1800">
                  <a:latin typeface="微软雅黑" charset="0"/>
                  <a:ea typeface="微软雅黑" charset="0"/>
                  <a:cs typeface="微软雅黑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所有偏心率与所在图半径相等的点被称为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中心点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】</a:t>
                </a: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，所有偏心率与所在图直径相等的点被称为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【</a:t>
                </a:r>
                <a:r>
                  <a:rPr lang="ja-JP" altLang="en-US" sz="180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边缘点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】</a:t>
                </a:r>
                <a:r>
                  <a:rPr lang="ja-JP" altLang="en-US" sz="1800">
                    <a:latin typeface="微软雅黑" charset="0"/>
                    <a:ea typeface="微软雅黑" charset="0"/>
                    <a:cs typeface="微软雅黑" charset="0"/>
                  </a:rPr>
                  <a:t>。一张图可能存在多个中心点或者边缘点</a:t>
                </a:r>
                <a:r>
                  <a:rPr lang="zh-CN" altLang="ja-JP" sz="1800">
                    <a:latin typeface="微软雅黑" charset="0"/>
                    <a:ea typeface="微软雅黑" charset="0"/>
                    <a:cs typeface="微软雅黑" charset="0"/>
                  </a:rPr>
                  <a:t>。</a:t>
                </a:r>
                <a:endParaRPr kumimoji="1" lang="zh-CN" altLang="ja-JP" sz="1800" dirty="0"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80809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图的基本构成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7983" y="2441948"/>
            <a:ext cx="4051005" cy="3483864"/>
          </a:xfrm>
          <a:prstGeom prst="rect">
            <a:avLst/>
          </a:prstGeom>
          <a:noFill/>
        </p:spPr>
      </p:pic>
      <p:pic>
        <p:nvPicPr>
          <p:cNvPr id="5" name="Picture 4" descr="Tabl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781" y="2455286"/>
            <a:ext cx="5523082" cy="2954849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图的基本构成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661" y="1256525"/>
            <a:ext cx="350262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latin typeface="微软雅黑" charset="0"/>
                <a:ea typeface="微软雅黑" charset="0"/>
                <a:cs typeface="微软雅黑" charset="0"/>
              </a:rPr>
              <a:t>二模（</a:t>
            </a:r>
            <a:r>
              <a:rPr kumimoji="1" lang="en-US" altLang="zh-CN" sz="2000" b="1" dirty="0">
                <a:latin typeface="微软雅黑" charset="0"/>
                <a:ea typeface="微软雅黑" charset="0"/>
                <a:cs typeface="微软雅黑" charset="0"/>
              </a:rPr>
              <a:t>Two-mode</a:t>
            </a:r>
            <a:r>
              <a:rPr kumimoji="1" lang="zh-CN" altLang="en-US" sz="2000" b="1" dirty="0">
                <a:latin typeface="微软雅黑" charset="0"/>
                <a:ea typeface="微软雅黑" charset="0"/>
                <a:cs typeface="微软雅黑" charset="0"/>
              </a:rPr>
              <a:t>）图</a:t>
            </a:r>
            <a:endParaRPr kumimoji="1" lang="zh-CN" altLang="en-US" sz="2000" b="1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115" y="2304789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代表不同活动的日期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417" y="4834121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参与活动者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3600" y="5263796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参与活动者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6211" y="2119496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微软雅黑" charset="0"/>
                <a:ea typeface="微软雅黑" charset="0"/>
              </a:rPr>
              <a:t>代表不同活动的日期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SLIDE_MODEL_TYPE" val="cover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SLIDE_MODEL_TYPE" val="cover"/>
</p:tagLst>
</file>

<file path=ppt/tags/tag14.xml><?xml version="1.0" encoding="utf-8"?>
<p:tagLst xmlns:p="http://schemas.openxmlformats.org/presentationml/2006/main">
  <p:tag name="PA" val="v3.0.1"/>
  <p:tag name="KSO_WM_BEAUTIFY_FLAG" val="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TABLE_ENDDRAG_ORIGIN_RECT" val="801*380"/>
  <p:tag name="TABLE_ENDDRAG_RECT" val="101*90*801*380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SLIDE_MODEL_TYPE" val="cover"/>
</p:tagLst>
</file>

<file path=ppt/tags/tag22.xml><?xml version="1.0" encoding="utf-8"?>
<p:tagLst xmlns:p="http://schemas.openxmlformats.org/presentationml/2006/main">
  <p:tag name="COMMONDATA" val="eyJjb3VudCI6MywiaGRpZCI6IjQ0NDQ5MTgxMmRiMGUzMmRiM2I5YWI1M2QzZmVlNDc5IiwidXNlckNvdW50IjozfQ=="/>
  <p:tag name="commondata" val="eyJjb3VudCI6NCwiaGRpZCI6ImNkNDAyZWJlODdmMDY5OTY3ZGM4NDVhMjVhOTAzZTgxIiwidXNlckNvdW50Ijox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KSO_WM_SLIDE_MODEL_TYPE" val="cover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2909</Words>
  <Application>WPS 演示</Application>
  <PresentationFormat>Widescreen</PresentationFormat>
  <Paragraphs>223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汉仪旗黑</vt:lpstr>
      <vt:lpstr>Open Sans</vt:lpstr>
      <vt:lpstr>华文细黑</vt:lpstr>
      <vt:lpstr>PingFang SC</vt:lpstr>
      <vt:lpstr>Cambria Math</vt:lpstr>
      <vt:lpstr>黑体</vt:lpstr>
      <vt:lpstr>汉仪中黑KW</vt:lpstr>
      <vt:lpstr>Times New Roman</vt:lpstr>
      <vt:lpstr>Helvetica Neue</vt:lpstr>
      <vt:lpstr>Kingsoft Math</vt:lpstr>
      <vt:lpstr>DejaVu Math TeX Gyre</vt:lpstr>
      <vt:lpstr>汉仪书宋二KW</vt:lpstr>
      <vt:lpstr>宋体</vt:lpstr>
      <vt:lpstr>Arial Unicode MS</vt:lpstr>
      <vt:lpstr>Calibri Light</vt:lpstr>
      <vt:lpstr>Calibri</vt:lpstr>
      <vt:lpstr>等线</vt:lpstr>
      <vt:lpstr>汉仪中等线KW</vt:lpstr>
      <vt:lpstr>苹方-简</vt:lpstr>
      <vt:lpstr>黑体-简</vt:lpstr>
      <vt:lpstr>微软雅黑</vt:lpstr>
      <vt:lpstr>华文细黑</vt:lpstr>
      <vt:lpstr>黑体</vt:lpstr>
      <vt:lpstr>宋体</vt:lpstr>
      <vt:lpstr>Heiti TC Light</vt:lpstr>
      <vt:lpstr>Georgia Regular</vt:lpstr>
      <vt:lpstr>Georgia Bold</vt:lpstr>
      <vt:lpstr>Georgia</vt:lpstr>
      <vt:lpstr>Heiti TC Medium</vt:lpstr>
      <vt:lpstr>Office 主题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路径与连通性的相关定义 Part 1</vt:lpstr>
      <vt:lpstr>路径与连通性的相关定义 Part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常见的社区挖掘算法</vt:lpstr>
      <vt:lpstr>选择社区挖掘算法的考量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фHenceж</cp:lastModifiedBy>
  <cp:revision>91</cp:revision>
  <dcterms:created xsi:type="dcterms:W3CDTF">2024-03-22T06:17:45Z</dcterms:created>
  <dcterms:modified xsi:type="dcterms:W3CDTF">2024-03-22T06:17:45Z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KSOTemplateUUID">
    <vt:lpwstr>v1.0_mb_jq4mCp+MncGd5UWrfQIfHg==</vt:lpwstr>
  </property>
  <property fmtid="{D5CDD505-2E9C-101B-9397-08002B2CF9AE}" pid="4" name="ICV">
    <vt:lpwstr>6FBC2CFF7BEA4DC6936469431620AE02_13</vt:lpwstr>
  </property>
</Properties>
</file>