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sldIdLst>
    <p:sldId id="256" r:id="rId4"/>
    <p:sldId id="257" r:id="rId5"/>
    <p:sldId id="258" r:id="rId6"/>
    <p:sldId id="264" r:id="rId7"/>
    <p:sldId id="273" r:id="rId8"/>
    <p:sldId id="265" r:id="rId9"/>
    <p:sldId id="267" r:id="rId10"/>
    <p:sldId id="259" r:id="rId11"/>
    <p:sldId id="266" r:id="rId12"/>
    <p:sldId id="275" r:id="rId13"/>
    <p:sldId id="276" r:id="rId14"/>
    <p:sldId id="277" r:id="rId15"/>
    <p:sldId id="274" r:id="rId16"/>
    <p:sldId id="280" r:id="rId17"/>
    <p:sldId id="281" r:id="rId18"/>
    <p:sldId id="282" r:id="rId19"/>
    <p:sldId id="284" r:id="rId20"/>
    <p:sldId id="289" r:id="rId21"/>
    <p:sldId id="260" r:id="rId22"/>
    <p:sldId id="290" r:id="rId23"/>
    <p:sldId id="299" r:id="rId24"/>
    <p:sldId id="291" r:id="rId25"/>
    <p:sldId id="261" r:id="rId26"/>
    <p:sldId id="272" r:id="rId27"/>
    <p:sldId id="262" r:id="rId28"/>
  </p:sldIdLst>
  <p:sldSz cx="12192000" cy="6858000"/>
  <p:notesSz cx="7103745" cy="10234295"/>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749581-EE5E-2745-BC9F-229E1F60CAE9}">
          <p14:sldIdLst>
            <p14:sldId id="256"/>
            <p14:sldId id="257"/>
            <p14:sldId id="258"/>
            <p14:sldId id="264"/>
            <p14:sldId id="273"/>
            <p14:sldId id="265"/>
            <p14:sldId id="267"/>
            <p14:sldId id="259"/>
            <p14:sldId id="266"/>
            <p14:sldId id="275"/>
            <p14:sldId id="276"/>
            <p14:sldId id="277"/>
            <p14:sldId id="274"/>
            <p14:sldId id="280"/>
            <p14:sldId id="281"/>
            <p14:sldId id="282"/>
            <p14:sldId id="284"/>
            <p14:sldId id="289"/>
            <p14:sldId id="260"/>
            <p14:sldId id="290"/>
            <p14:sldId id="299"/>
            <p14:sldId id="291"/>
            <p14:sldId id="261"/>
            <p14:sldId id="272"/>
            <p14:sldId id="26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4" clrIdx="0"/>
  <p:cmAuthor id="2" name="lirui"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6C0F9"/>
    <a:srgbClr val="3C9FD3"/>
    <a:srgbClr val="2B4EC3"/>
    <a:srgbClr val="2875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2" autoAdjust="0"/>
    <p:restoredTop sz="94660"/>
  </p:normalViewPr>
  <p:slideViewPr>
    <p:cSldViewPr snapToGrid="0">
      <p:cViewPr varScale="1">
        <p:scale>
          <a:sx n="200" d="100"/>
          <a:sy n="200" d="100"/>
        </p:scale>
        <p:origin x="160" y="7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tags" Target="tags/tag86.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仅标题">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advTm="15000">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仅标题">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advTm="15000">
    <p:cover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advTm="15000">
    <p:cover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advTm="15000">
    <p:cover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advTm="15000">
    <p:cover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D69B6FBA-93C9-489C-B97A-A1464B06CAEC}" type="datetimeFigureOut">
              <a:rPr lang="zh-CN" altLang="en-US" smtClean="0"/>
            </a:fld>
            <a:endParaRPr lang="zh-CN" altLang="en-US"/>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0"/>
            <a:ext cx="2743200" cy="365125"/>
          </a:xfrm>
        </p:spPr>
        <p:txBody>
          <a:bodyPr/>
          <a:lstStyle/>
          <a:p>
            <a:fld id="{0FC10CF4-85E5-4A21-A25F-47720A09ADC6}" type="slidenum">
              <a:rPr lang="zh-CN" altLang="en-US" smtClean="0"/>
            </a:fld>
            <a:endParaRPr lang="zh-CN" altLang="en-US"/>
          </a:p>
        </p:txBody>
      </p:sp>
    </p:spTree>
  </p:cSld>
  <p:clrMapOvr>
    <a:masterClrMapping/>
  </p:clrMapOvr>
  <p:transition spd="slow" advTm="15000">
    <p:cover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p:spPr>
        <p:txBody>
          <a:bodyPr/>
          <a:lstStyle/>
          <a:p>
            <a:r>
              <a:rPr lang="zh-CN" altLang="en-US" noProof="1"/>
              <a:t>单击此处编辑母版标题样式</a:t>
            </a:r>
            <a:endParaRPr lang="zh-CN" altLang="en-US" noProof="1"/>
          </a:p>
        </p:txBody>
      </p:sp>
      <p:sp>
        <p:nvSpPr>
          <p:cNvPr id="7" name="日期占位符 3"/>
          <p:cNvSpPr>
            <a:spLocks noGrp="1" noChangeArrowheads="1"/>
          </p:cNvSpPr>
          <p:nvPr>
            <p:ph type="dt" sz="half" idx="2"/>
          </p:nvPr>
        </p:nvSpPr>
        <p:spPr bwMode="auto">
          <a:xfrm>
            <a:off x="609600" y="6356351"/>
            <a:ext cx="2844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704020202020204" pitchFamily="34" charset="0"/>
              <a:buNone/>
              <a:defRPr/>
            </a:pPr>
            <a:fld id="{6D39127F-6635-499E-867A-C68E6CFBA9A4}" type="datetime1">
              <a:rPr kumimoji="0" lang="zh-CN" altLang="en-US" sz="1200" b="0" i="0" u="none" strike="noStrike" kern="1200" cap="none" spc="0" normalizeH="0" baseline="0" noProof="0">
                <a:ln>
                  <a:noFill/>
                </a:ln>
                <a:solidFill>
                  <a:srgbClr val="FFFFFF"/>
                </a:solidFill>
                <a:effectLst/>
                <a:uLnTx/>
                <a:uFillTx/>
                <a:latin typeface="Arial" panose="020B0704020202020204" pitchFamily="34" charset="0"/>
                <a:ea typeface="宋体" pitchFamily="2" charset="-122"/>
                <a:cs typeface="+mn-cs"/>
              </a:rPr>
            </a:fld>
            <a:endParaRPr kumimoji="0" lang="zh-CN" altLang="en-US" sz="1200" b="0" i="0" u="none" strike="noStrike" kern="1200" cap="none" spc="0" normalizeH="0" baseline="0" noProof="0">
              <a:ln>
                <a:noFill/>
              </a:ln>
              <a:solidFill>
                <a:srgbClr val="FFFFFF"/>
              </a:solidFill>
              <a:effectLst/>
              <a:uLnTx/>
              <a:uFillTx/>
              <a:latin typeface="Arial" panose="020B0704020202020204" pitchFamily="34" charset="0"/>
              <a:ea typeface="宋体" pitchFamily="2" charset="-122"/>
              <a:cs typeface="+mn-cs"/>
            </a:endParaRPr>
          </a:p>
        </p:txBody>
      </p:sp>
      <p:sp>
        <p:nvSpPr>
          <p:cNvPr id="8" name="页脚占位符 4"/>
          <p:cNvSpPr>
            <a:spLocks noGrp="1" noChangeArrowheads="1"/>
          </p:cNvSpPr>
          <p:nvPr>
            <p:ph type="ftr" sz="quarter" idx="3"/>
          </p:nvPr>
        </p:nvSpPr>
        <p:spPr bwMode="auto">
          <a:xfrm>
            <a:off x="4165600" y="6356351"/>
            <a:ext cx="3860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704020202020204" pitchFamily="34" charset="0"/>
              <a:buNone/>
              <a:defRPr/>
            </a:pPr>
            <a:endParaRPr kumimoji="0" lang="zh-CN" altLang="zh-CN" sz="1200" b="0" i="0" u="none" strike="noStrike" kern="1200" cap="none" spc="0" normalizeH="0" baseline="0" noProof="0">
              <a:ln>
                <a:noFill/>
              </a:ln>
              <a:solidFill>
                <a:srgbClr val="FFFFFF"/>
              </a:solidFill>
              <a:effectLst/>
              <a:uLnTx/>
              <a:uFillTx/>
              <a:latin typeface="Arial" panose="020B0704020202020204" pitchFamily="34" charset="0"/>
              <a:ea typeface="宋体" pitchFamily="2" charset="-122"/>
              <a:cs typeface="+mn-cs"/>
            </a:endParaRPr>
          </a:p>
        </p:txBody>
      </p:sp>
      <p:sp>
        <p:nvSpPr>
          <p:cNvPr id="9" name="灯片编号占位符 5"/>
          <p:cNvSpPr>
            <a:spLocks noGrp="1" noChangeArrowheads="1"/>
          </p:cNvSpPr>
          <p:nvPr>
            <p:ph type="sldNum" sz="quarter" idx="4"/>
          </p:nvPr>
        </p:nvSpPr>
        <p:spPr bwMode="auto">
          <a:xfrm>
            <a:off x="8737600" y="6356351"/>
            <a:ext cx="2844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704020202020204" pitchFamily="34" charset="0"/>
              <a:buNone/>
              <a:defRPr/>
            </a:pPr>
            <a:fld id="{10D4AF0A-2064-42D4-8961-EA46D070B136}" type="slidenum">
              <a:rPr kumimoji="0" lang="zh-CN" altLang="en-US" sz="1200" b="0" i="0" u="none" strike="noStrike" kern="1200" cap="none" spc="0" normalizeH="0" baseline="0" noProof="1">
                <a:ln>
                  <a:noFill/>
                </a:ln>
                <a:solidFill>
                  <a:srgbClr val="FFFFFF"/>
                </a:solidFill>
                <a:effectLst/>
                <a:uLnTx/>
                <a:uFillTx/>
                <a:latin typeface="Arial" panose="020B0704020202020204" pitchFamily="34" charset="0"/>
                <a:ea typeface="宋体" pitchFamily="2" charset="-122"/>
                <a:cs typeface="+mn-ea"/>
              </a:rPr>
            </a:fld>
            <a:endParaRPr kumimoji="0" lang="zh-CN" altLang="en-US" sz="1200" b="0" i="0" u="none" strike="noStrike" kern="1200" cap="none" spc="0" normalizeH="0" baseline="0" noProof="1">
              <a:ln>
                <a:noFill/>
              </a:ln>
              <a:solidFill>
                <a:srgbClr val="FFFFFF"/>
              </a:solidFill>
              <a:effectLst/>
              <a:uLnTx/>
              <a:uFillTx/>
              <a:latin typeface="Arial" panose="020B0704020202020204" pitchFamily="34" charset="0"/>
              <a:ea typeface="宋体" pitchFamily="2" charset="-122"/>
              <a:cs typeface="+mn-ea"/>
            </a:endParaRPr>
          </a:p>
        </p:txBody>
      </p:sp>
    </p:spTree>
  </p:cSld>
  <p:clrMapOvr>
    <a:masterClrMapping/>
  </p:clrMapOvr>
  <p:transition spd="slow" advTm="15000">
    <p:cover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p:cSld name="内容页">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fld>
            <a:endParaRPr lang="zh-CN" altLang="en-US"/>
          </a:p>
        </p:txBody>
      </p:sp>
    </p:spTree>
  </p:cSld>
  <p:clrMapOvr>
    <a:masterClrMapping/>
  </p:clrMapOvr>
  <p:transition spd="slow" advTm="15000">
    <p:cover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spd="slow" advTm="15000">
    <p:cover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cSld>
  <p:clrMapOvr>
    <a:masterClrMapping/>
  </p:clrMapOvr>
  <p:transition spd="slow" advTm="15000">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3" Type="http://schemas.openxmlformats.org/officeDocument/2006/relationships/theme" Target="../theme/theme2.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spd="slow" advTm="15000">
    <p:cover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3.xml"/><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2.svg"/><Relationship Id="rId12" Type="http://schemas.openxmlformats.org/officeDocument/2006/relationships/slideLayout" Target="../slideLayouts/slideLayout1.xml"/><Relationship Id="rId11" Type="http://schemas.openxmlformats.org/officeDocument/2006/relationships/tags" Target="../tags/tag4.xml"/><Relationship Id="rId10" Type="http://schemas.openxmlformats.org/officeDocument/2006/relationships/image" Target="../media/image7.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0" Type="http://schemas.openxmlformats.org/officeDocument/2006/relationships/slideLayout" Target="../slideLayouts/slideLayout20.xml"/><Relationship Id="rId1" Type="http://schemas.openxmlformats.org/officeDocument/2006/relationships/tags" Target="../tags/tag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image" Target="../media/image12.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image" Target="../media/image13.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image" Target="../media/image8.png"/><Relationship Id="rId2" Type="http://schemas.openxmlformats.org/officeDocument/2006/relationships/image" Target="../media/image2.sv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2" Type="http://schemas.openxmlformats.org/officeDocument/2006/relationships/slideLayout" Target="../slideLayouts/slideLayout20.xml"/><Relationship Id="rId11" Type="http://schemas.openxmlformats.org/officeDocument/2006/relationships/themeOverride" Target="../theme/themeOverride1.xml"/><Relationship Id="rId10" Type="http://schemas.openxmlformats.org/officeDocument/2006/relationships/tags" Target="../tags/tag73.xml"/><Relationship Id="rId1" Type="http://schemas.openxmlformats.org/officeDocument/2006/relationships/tags" Target="../tags/tag64.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8.xml"/><Relationship Id="rId2" Type="http://schemas.openxmlformats.org/officeDocument/2006/relationships/image" Target="../media/image14.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85.xml"/><Relationship Id="rId6" Type="http://schemas.openxmlformats.org/officeDocument/2006/relationships/image" Target="../media/image16.png"/><Relationship Id="rId5" Type="http://schemas.openxmlformats.org/officeDocument/2006/relationships/tags" Target="../tags/tag84.xml"/><Relationship Id="rId4" Type="http://schemas.openxmlformats.org/officeDocument/2006/relationships/image" Target="../media/image15.png"/><Relationship Id="rId3" Type="http://schemas.openxmlformats.org/officeDocument/2006/relationships/tags" Target="../tags/tag83.xml"/><Relationship Id="rId2" Type="http://schemas.openxmlformats.org/officeDocument/2006/relationships/image" Target="../media/image3.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image" Target="../media/image9.png"/><Relationship Id="rId2" Type="http://schemas.openxmlformats.org/officeDocument/2006/relationships/image" Target="../media/image2.sv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image" Target="../media/image10.png"/><Relationship Id="rId3" Type="http://schemas.openxmlformats.org/officeDocument/2006/relationships/tags" Target="../tags/tag13.xml"/><Relationship Id="rId2" Type="http://schemas.openxmlformats.org/officeDocument/2006/relationships/tags" Target="../tags/tag12.xml"/><Relationship Id="rId17" Type="http://schemas.openxmlformats.org/officeDocument/2006/relationships/slideLayout" Target="../slideLayouts/slideLayout20.xml"/><Relationship Id="rId16" Type="http://schemas.openxmlformats.org/officeDocument/2006/relationships/tags" Target="../tags/tag25.xml"/><Relationship Id="rId15" Type="http://schemas.openxmlformats.org/officeDocument/2006/relationships/tags" Target="../tags/tag24.xml"/><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0" Type="http://schemas.openxmlformats.org/officeDocument/2006/relationships/slideLayout" Target="../slideLayouts/slideLayout20.xml"/><Relationship Id="rId1" Type="http://schemas.openxmlformats.org/officeDocument/2006/relationships/tags" Target="../tags/tag2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image" Target="../media/image12.png"/><Relationship Id="rId2" Type="http://schemas.openxmlformats.org/officeDocument/2006/relationships/image" Target="../media/image2.sv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0.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518785" y="0"/>
            <a:ext cx="6673215" cy="5852160"/>
          </a:xfrm>
          <a:prstGeom prst="rect">
            <a:avLst/>
          </a:prstGeom>
        </p:spPr>
      </p:pic>
      <p:pic>
        <p:nvPicPr>
          <p:cNvPr id="10" name="图片 9"/>
          <p:cNvPicPr>
            <a:picLocks noChangeAspect="1"/>
          </p:cNvPicPr>
          <p:nvPr/>
        </p:nvPicPr>
        <p:blipFill>
          <a:blip r:embed="rId3"/>
          <a:stretch>
            <a:fillRect/>
          </a:stretch>
        </p:blipFill>
        <p:spPr>
          <a:xfrm>
            <a:off x="6062980" y="452120"/>
            <a:ext cx="5067935" cy="5954395"/>
          </a:xfrm>
          <a:prstGeom prst="rect">
            <a:avLst/>
          </a:prstGeom>
        </p:spPr>
      </p:pic>
      <p:sp>
        <p:nvSpPr>
          <p:cNvPr id="11" name="文本框 10"/>
          <p:cNvSpPr txBox="1"/>
          <p:nvPr/>
        </p:nvSpPr>
        <p:spPr>
          <a:xfrm>
            <a:off x="598805" y="2897505"/>
            <a:ext cx="5626735" cy="768350"/>
          </a:xfrm>
          <a:prstGeom prst="rect">
            <a:avLst/>
          </a:prstGeom>
          <a:noFill/>
        </p:spPr>
        <p:txBody>
          <a:bodyPr wrap="square" rtlCol="0">
            <a:spAutoFit/>
          </a:bodyPr>
          <a:lstStyle/>
          <a:p>
            <a:pPr algn="ctr" defTabSz="1372235"/>
            <a:r>
              <a:rPr lang="zh-CN" altLang="en-US" sz="4400" dirty="0">
                <a:latin typeface="微软雅黑" panose="020B0503020204020204" charset="-122"/>
                <a:ea typeface="微软雅黑" panose="020B0503020204020204" charset="-122"/>
                <a:cs typeface="微软雅黑" panose="020B0503020204020204" charset="-122"/>
                <a:sym typeface="+mn-ea"/>
              </a:rPr>
              <a:t>第</a:t>
            </a:r>
            <a:r>
              <a:rPr lang="en-US" altLang="zh-CN" sz="4400" dirty="0">
                <a:latin typeface="微软雅黑" panose="020B0503020204020204" charset="-122"/>
                <a:ea typeface="微软雅黑" panose="020B0503020204020204" charset="-122"/>
                <a:cs typeface="微软雅黑" panose="020B0503020204020204" charset="-122"/>
                <a:sym typeface="+mn-ea"/>
              </a:rPr>
              <a:t>7</a:t>
            </a:r>
            <a:r>
              <a:rPr lang="zh-CN" altLang="en-US" sz="4400" dirty="0">
                <a:latin typeface="微软雅黑" panose="020B0503020204020204" charset="-122"/>
                <a:ea typeface="微软雅黑" panose="020B0503020204020204" charset="-122"/>
                <a:cs typeface="微软雅黑" panose="020B0503020204020204" charset="-122"/>
                <a:sym typeface="+mn-ea"/>
              </a:rPr>
              <a:t>章</a:t>
            </a:r>
            <a:r>
              <a:rPr lang="en-US" altLang="zh-CN" sz="4400" dirty="0">
                <a:latin typeface="微软雅黑" panose="020B0503020204020204" charset="-122"/>
                <a:ea typeface="微软雅黑" panose="020B0503020204020204" charset="-122"/>
                <a:cs typeface="微软雅黑" panose="020B0503020204020204" charset="-122"/>
                <a:sym typeface="+mn-ea"/>
              </a:rPr>
              <a:t> </a:t>
            </a:r>
            <a:r>
              <a:rPr lang="zh-CN" altLang="en-US" sz="4400" dirty="0">
                <a:latin typeface="微软雅黑" panose="020B0503020204020204" charset="-122"/>
                <a:ea typeface="微软雅黑" panose="020B0503020204020204" charset="-122"/>
                <a:cs typeface="微软雅黑" panose="020B0503020204020204" charset="-122"/>
                <a:sym typeface="+mn-ea"/>
              </a:rPr>
              <a:t>自然语言处理</a:t>
            </a:r>
            <a:endParaRPr lang="zh-CN" altLang="en-US" sz="4400" dirty="0">
              <a:latin typeface="微软雅黑" panose="020B0503020204020204" charset="-122"/>
              <a:ea typeface="微软雅黑" panose="020B0503020204020204" charset="-122"/>
              <a:cs typeface="微软雅黑" panose="020B0503020204020204" charset="-122"/>
              <a:sym typeface="+mn-lt"/>
            </a:endParaRPr>
          </a:p>
        </p:txBody>
      </p:sp>
      <p:sp>
        <p:nvSpPr>
          <p:cNvPr id="17" name="PA_矩形 28"/>
          <p:cNvSpPr/>
          <p:nvPr>
            <p:custDataLst>
              <p:tags r:id="rId4"/>
            </p:custDataLst>
          </p:nvPr>
        </p:nvSpPr>
        <p:spPr>
          <a:xfrm>
            <a:off x="852805" y="3791585"/>
            <a:ext cx="5887720" cy="521970"/>
          </a:xfrm>
          <a:prstGeom prst="rect">
            <a:avLst/>
          </a:prstGeom>
          <a:ln>
            <a:noFill/>
          </a:ln>
        </p:spPr>
        <p:txBody>
          <a:bodyPr wrap="square">
            <a:spAutoFit/>
          </a:bodyPr>
          <a:lstStyle/>
          <a:p>
            <a:r>
              <a:rPr lang="en-US" altLang="pt-BR" sz="28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Natural Language Processing</a:t>
            </a:r>
            <a:endParaRPr lang="en-US" altLang="pt-BR" sz="28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sym typeface="+mn-ea"/>
            </a:endParaRPr>
          </a:p>
        </p:txBody>
      </p:sp>
      <p:sp>
        <p:nvSpPr>
          <p:cNvPr id="21" name="PA_矩形 32"/>
          <p:cNvSpPr/>
          <p:nvPr>
            <p:custDataLst>
              <p:tags r:id="rId5"/>
            </p:custDataLst>
          </p:nvPr>
        </p:nvSpPr>
        <p:spPr>
          <a:xfrm>
            <a:off x="852805" y="4835525"/>
            <a:ext cx="1513840" cy="306705"/>
          </a:xfrm>
          <a:prstGeom prst="rect">
            <a:avLst/>
          </a:prstGeom>
          <a:ln>
            <a:noFill/>
          </a:ln>
        </p:spPr>
        <p:txBody>
          <a:bodyPr wrap="square">
            <a:spAutoFit/>
          </a:bodyPr>
          <a:lstStyle/>
          <a:p>
            <a:pPr algn="ctr"/>
            <a:r>
              <a:rPr lang="en-US" sz="1400" dirty="0">
                <a:solidFill>
                  <a:schemeClr val="bg1"/>
                </a:solidFill>
                <a:latin typeface="微软雅黑" panose="020B0503020204020204" charset="-122"/>
                <a:ea typeface="微软雅黑" panose="020B0503020204020204" charset="-122"/>
                <a:sym typeface="华文细黑" panose="02010600040101010101" pitchFamily="2" charset="-122"/>
              </a:rPr>
              <a:t>20XX-XX-XX</a:t>
            </a:r>
            <a:endParaRPr lang="en-US" sz="1400" dirty="0">
              <a:solidFill>
                <a:schemeClr val="bg1"/>
              </a:solidFill>
              <a:latin typeface="微软雅黑" panose="020B0503020204020204" charset="-122"/>
              <a:ea typeface="微软雅黑" panose="020B0503020204020204" charset="-122"/>
              <a:sym typeface="华文细黑" panose="02010600040101010101" pitchFamily="2" charset="-122"/>
            </a:endParaRPr>
          </a:p>
        </p:txBody>
      </p:sp>
      <p:pic>
        <p:nvPicPr>
          <p:cNvPr id="5" name="图片 4"/>
          <p:cNvPicPr>
            <a:picLocks noChangeAspect="1"/>
          </p:cNvPicPr>
          <p:nvPr/>
        </p:nvPicPr>
        <p:blipFill>
          <a:blip r:embed="rId6"/>
          <a:stretch>
            <a:fillRect/>
          </a:stretch>
        </p:blipFill>
        <p:spPr>
          <a:xfrm>
            <a:off x="1743075" y="290195"/>
            <a:ext cx="1214755" cy="615950"/>
          </a:xfrm>
          <a:prstGeom prst="rect">
            <a:avLst/>
          </a:prstGeom>
        </p:spPr>
      </p:pic>
      <p:pic>
        <p:nvPicPr>
          <p:cNvPr id="2" name="图片 1"/>
          <p:cNvPicPr>
            <a:picLocks noChangeAspect="1"/>
          </p:cNvPicPr>
          <p:nvPr/>
        </p:nvPicPr>
        <p:blipFill>
          <a:blip r:embed="rId7"/>
          <a:stretch>
            <a:fillRect/>
          </a:stretch>
        </p:blipFill>
        <p:spPr>
          <a:xfrm>
            <a:off x="2957830" y="258445"/>
            <a:ext cx="2266950" cy="647700"/>
          </a:xfrm>
          <a:prstGeom prst="rect">
            <a:avLst/>
          </a:prstGeom>
        </p:spPr>
      </p:pic>
      <p:pic>
        <p:nvPicPr>
          <p:cNvPr id="3" name="图片 2"/>
          <p:cNvPicPr>
            <a:picLocks noChangeAspect="1"/>
          </p:cNvPicPr>
          <p:nvPr/>
        </p:nvPicPr>
        <p:blipFill>
          <a:blip r:embed="rId8"/>
          <a:stretch>
            <a:fillRect/>
          </a:stretch>
        </p:blipFill>
        <p:spPr>
          <a:xfrm>
            <a:off x="280670" y="290195"/>
            <a:ext cx="572135" cy="590550"/>
          </a:xfrm>
          <a:prstGeom prst="rect">
            <a:avLst/>
          </a:prstGeom>
        </p:spPr>
      </p:pic>
      <p:pic>
        <p:nvPicPr>
          <p:cNvPr id="4" name="图片 3"/>
          <p:cNvPicPr>
            <a:picLocks noChangeAspect="1"/>
          </p:cNvPicPr>
          <p:nvPr>
            <p:custDataLst>
              <p:tags r:id="rId9"/>
            </p:custDataLst>
          </p:nvPr>
        </p:nvPicPr>
        <p:blipFill>
          <a:blip r:embed="rId10"/>
          <a:stretch>
            <a:fillRect/>
          </a:stretch>
        </p:blipFill>
        <p:spPr>
          <a:xfrm>
            <a:off x="852805" y="346075"/>
            <a:ext cx="915035" cy="464820"/>
          </a:xfrm>
          <a:prstGeom prst="rect">
            <a:avLst/>
          </a:prstGeom>
        </p:spPr>
      </p:pic>
    </p:spTree>
    <p:custDataLst>
      <p:tags r:id="rId1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41" name="文本框 17"/>
          <p:cNvSpPr txBox="1"/>
          <p:nvPr/>
        </p:nvSpPr>
        <p:spPr>
          <a:xfrm>
            <a:off x="920115" y="381635"/>
            <a:ext cx="6194363" cy="461665"/>
          </a:xfrm>
          <a:prstGeom prst="rect">
            <a:avLst/>
          </a:prstGeom>
          <a:noFill/>
        </p:spPr>
        <p:txBody>
          <a:bodyPr wrap="square" rtlCol="0">
            <a:spAutoFit/>
          </a:bodyPr>
          <a:lstStyle/>
          <a:p>
            <a:pPr algn="just"/>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中文分词</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43" name="TextBox 42"/>
          <p:cNvSpPr txBox="1"/>
          <p:nvPr/>
        </p:nvSpPr>
        <p:spPr>
          <a:xfrm>
            <a:off x="920115" y="1313815"/>
            <a:ext cx="5256530" cy="4521835"/>
          </a:xfrm>
          <a:prstGeom prst="rect">
            <a:avLst/>
          </a:prstGeom>
          <a:noFill/>
        </p:spPr>
        <p:txBody>
          <a:bodyPr wrap="square">
            <a:spAutoFit/>
          </a:bodyPr>
          <a:lstStyle/>
          <a:p>
            <a:pPr marL="0" marR="0" indent="0" algn="just">
              <a:lnSpc>
                <a:spcPct val="160000"/>
              </a:lnSpc>
              <a:spcBef>
                <a:spcPts val="0"/>
              </a:spcBef>
              <a:spcAft>
                <a:spcPts val="0"/>
              </a:spcAft>
            </a:pPr>
            <a:r>
              <a:rPr lang="zh-CN" b="1" dirty="0">
                <a:effectLst/>
                <a:latin typeface="微软雅黑" charset="0"/>
                <a:ea typeface="微软雅黑" charset="0"/>
                <a:cs typeface="微软雅黑" charset="0"/>
                <a:sym typeface="+mn-ea"/>
              </a:rPr>
              <a:t>统计方法和机器学习分词</a:t>
            </a:r>
            <a:r>
              <a:rPr lang="en-US" b="1" dirty="0">
                <a:effectLst/>
                <a:latin typeface="微软雅黑" charset="0"/>
                <a:ea typeface="微软雅黑" charset="0"/>
                <a:cs typeface="微软雅黑" charset="0"/>
                <a:sym typeface="+mn-ea"/>
              </a:rPr>
              <a:t> </a:t>
            </a:r>
            <a:endParaRPr lang="en-US" b="1" dirty="0">
              <a:latin typeface="微软雅黑" charset="0"/>
              <a:ea typeface="微软雅黑" charset="0"/>
              <a:cs typeface="微软雅黑" charset="0"/>
            </a:endParaRPr>
          </a:p>
          <a:p>
            <a:pPr marL="285750" marR="0" indent="-285750" algn="just">
              <a:lnSpc>
                <a:spcPct val="160000"/>
              </a:lnSpc>
              <a:spcBef>
                <a:spcPts val="0"/>
              </a:spcBef>
              <a:spcAft>
                <a:spcPts val="0"/>
              </a:spcAft>
              <a:buFont typeface="Arial" panose="020B0704020202020204" pitchFamily="34" charset="0"/>
              <a:buChar char="•"/>
            </a:pPr>
            <a:r>
              <a:rPr lang="zh-CN" altLang="en-US" dirty="0">
                <a:effectLst/>
                <a:latin typeface="微软雅黑" charset="0"/>
                <a:ea typeface="微软雅黑" charset="0"/>
                <a:cs typeface="微软雅黑" charset="0"/>
              </a:rPr>
              <a:t>事实上，即使使用双向最长匹配算法，计算机仍然很难对最基本的单句进行分词。但是，即便是牙牙学语的孩童也能准确的判断不同的划分哪个最合适。人类之所以能够轻松地判断是因为在我们的日常生活中使用了太多的自然语言，从而非常了解一个句子是否“正常”。而一个句子是否“正常”，本身就是一个句子出现概率的表述方式，机器学习的出现使得计算机能够有效判断句子出现的概率高还是低。</a:t>
            </a:r>
            <a:endParaRPr lang="zh-CN" altLang="en-US" dirty="0">
              <a:solidFill>
                <a:srgbClr val="000000"/>
              </a:solidFill>
              <a:effectLst/>
              <a:latin typeface="微软雅黑" charset="0"/>
              <a:ea typeface="微软雅黑" charset="0"/>
              <a:cs typeface="微软雅黑" charset="0"/>
            </a:endParaRPr>
          </a:p>
        </p:txBody>
      </p:sp>
      <p:sp>
        <p:nvSpPr>
          <p:cNvPr id="8" name="任意多边形 7"/>
          <p:cNvSpPr/>
          <p:nvPr>
            <p:custDataLst>
              <p:tags r:id="rId1"/>
            </p:custDataLst>
          </p:nvPr>
        </p:nvSpPr>
        <p:spPr>
          <a:xfrm>
            <a:off x="7247255" y="1595120"/>
            <a:ext cx="958215" cy="992505"/>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FFFFFF">
                <a:lumMod val="65000"/>
              </a:srgbClr>
            </a:solidFill>
          </a:ln>
          <a:extLst>
            <a:ext uri="{909E8E84-426E-40DD-AFC4-6F175D3DCCD1}">
              <a14:hiddenFill xmlns:a14="http://schemas.microsoft.com/office/drawing/2010/main">
                <a:solidFill>
                  <a:srgbClr val="2875C0"/>
                </a:solidFill>
              </a14:hiddenFill>
            </a:ext>
          </a:extLst>
        </p:spPr>
        <p:style>
          <a:lnRef idx="2">
            <a:srgbClr val="01C8DD">
              <a:shade val="50000"/>
            </a:srgbClr>
          </a:lnRef>
          <a:fillRef idx="1">
            <a:srgbClr val="01C8DD"/>
          </a:fillRef>
          <a:effectRef idx="0">
            <a:srgbClr val="01C8DD"/>
          </a:effectRef>
          <a:fontRef idx="minor">
            <a:srgbClr val="FFFFFF"/>
          </a:fontRef>
        </p:style>
        <p:txBody>
          <a:bodyPr rtlCol="0" anchor="ctr"/>
          <a:p>
            <a:pPr algn="ctr"/>
            <a:endParaRPr lang="zh-CN" altLang="en-US" sz="1600">
              <a:solidFill>
                <a:srgbClr val="FFFFFF"/>
              </a:solidFill>
              <a:latin typeface="Arial" panose="020B0704020202020204" pitchFamily="34" charset="0"/>
              <a:ea typeface="黑体" charset="0"/>
              <a:sym typeface="Arial" panose="020B0704020202020204" pitchFamily="34" charset="0"/>
            </a:endParaRPr>
          </a:p>
        </p:txBody>
      </p:sp>
      <p:sp>
        <p:nvSpPr>
          <p:cNvPr id="17" name="圆角矩形 16"/>
          <p:cNvSpPr/>
          <p:nvPr>
            <p:custDataLst>
              <p:tags r:id="rId2"/>
            </p:custDataLst>
          </p:nvPr>
        </p:nvSpPr>
        <p:spPr>
          <a:xfrm rot="588792">
            <a:off x="6908165" y="2343150"/>
            <a:ext cx="1506855" cy="649605"/>
          </a:xfrm>
          <a:prstGeom prst="roundRect">
            <a:avLst>
              <a:gd name="adj" fmla="val 11293"/>
            </a:avLst>
          </a:prstGeom>
          <a:solidFill>
            <a:srgbClr val="2875C0"/>
          </a:solidFill>
          <a:ln w="3175">
            <a:solidFill>
              <a:srgbClr val="FFFFFF"/>
            </a:solidFill>
          </a:ln>
        </p:spPr>
        <p:style>
          <a:lnRef idx="2">
            <a:srgbClr val="01C8DD">
              <a:shade val="50000"/>
            </a:srgbClr>
          </a:lnRef>
          <a:fillRef idx="1">
            <a:srgbClr val="01C8DD"/>
          </a:fillRef>
          <a:effectRef idx="0">
            <a:srgbClr val="01C8DD"/>
          </a:effectRef>
          <a:fontRef idx="minor">
            <a:srgbClr val="FFFFFF"/>
          </a:fontRef>
        </p:style>
        <p:txBody>
          <a:bodyPr lIns="0" tIns="0" rIns="0" bIns="0" rtlCol="0" anchor="ctr">
            <a:normAutofit/>
          </a:bodyPr>
          <a:p>
            <a:pPr lvl="0">
              <a:defRPr/>
            </a:pPr>
            <a:r>
              <a:rPr lang="zh-CN" altLang="en-US" dirty="0">
                <a:solidFill>
                  <a:schemeClr val="bg1"/>
                </a:solidFill>
                <a:latin typeface="微软雅黑" panose="020B0503020204020204" charset="-122"/>
                <a:ea typeface="微软雅黑" panose="020B0503020204020204" charset="-122"/>
                <a:cs typeface="Open Sans" panose="020B0606030504020204" pitchFamily="34" charset="0"/>
                <a:sym typeface="微软雅黑" panose="020B0503020204020204" charset="-122"/>
              </a:rPr>
              <a:t>语言模型与数据稀疏 </a:t>
            </a:r>
            <a:endParaRPr lang="zh-CN" altLang="en-US" dirty="0">
              <a:solidFill>
                <a:schemeClr val="bg1"/>
              </a:solidFill>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8" name="椭圆 17"/>
          <p:cNvSpPr/>
          <p:nvPr>
            <p:custDataLst>
              <p:tags r:id="rId3"/>
            </p:custDataLst>
          </p:nvPr>
        </p:nvSpPr>
        <p:spPr>
          <a:xfrm>
            <a:off x="7499350" y="1412240"/>
            <a:ext cx="376555" cy="376555"/>
          </a:xfrm>
          <a:prstGeom prst="ellipse">
            <a:avLst/>
          </a:prstGeom>
          <a:solidFill>
            <a:srgbClr val="2875C0"/>
          </a:solidFill>
          <a:ln>
            <a:noFill/>
          </a:ln>
        </p:spPr>
        <p:style>
          <a:lnRef idx="2">
            <a:srgbClr val="01C8DD">
              <a:shade val="50000"/>
            </a:srgbClr>
          </a:lnRef>
          <a:fillRef idx="1">
            <a:srgbClr val="01C8DD"/>
          </a:fillRef>
          <a:effectRef idx="0">
            <a:srgbClr val="01C8DD"/>
          </a:effectRef>
          <a:fontRef idx="minor">
            <a:srgbClr val="FFFFFF"/>
          </a:fontRef>
        </p:style>
        <p:txBody>
          <a:bodyPr lIns="0" tIns="0" rIns="0" bIns="0" rtlCol="0" anchor="ctr">
            <a:normAutofit lnSpcReduction="10000"/>
          </a:bodyPr>
          <a:p>
            <a:pPr algn="ctr"/>
            <a:endParaRPr lang="zh-CN" altLang="en-US">
              <a:solidFill>
                <a:srgbClr val="FFFFFF"/>
              </a:solidFill>
              <a:latin typeface="Arial" panose="020B0704020202020204" pitchFamily="34" charset="0"/>
              <a:ea typeface="黑体" charset="0"/>
              <a:sym typeface="Arial" panose="020B0704020202020204" pitchFamily="34" charset="0"/>
            </a:endParaRPr>
          </a:p>
        </p:txBody>
      </p:sp>
      <p:sp>
        <p:nvSpPr>
          <p:cNvPr id="19" name="任意多边形 18"/>
          <p:cNvSpPr/>
          <p:nvPr>
            <p:custDataLst>
              <p:tags r:id="rId4"/>
            </p:custDataLst>
          </p:nvPr>
        </p:nvSpPr>
        <p:spPr>
          <a:xfrm>
            <a:off x="8553801" y="4119464"/>
            <a:ext cx="958371" cy="99160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FFFFFF">
                <a:lumMod val="65000"/>
              </a:srgbClr>
            </a:solidFill>
          </a:ln>
          <a:extLst>
            <a:ext uri="{909E8E84-426E-40DD-AFC4-6F175D3DCCD1}">
              <a14:hiddenFill xmlns:a14="http://schemas.microsoft.com/office/drawing/2010/main">
                <a:solidFill>
                  <a:srgbClr val="3C9FD3"/>
                </a:solidFill>
              </a14:hiddenFill>
            </a:ext>
          </a:extLst>
        </p:spPr>
        <p:style>
          <a:lnRef idx="2">
            <a:srgbClr val="01C8DD">
              <a:shade val="50000"/>
            </a:srgbClr>
          </a:lnRef>
          <a:fillRef idx="1">
            <a:srgbClr val="01C8DD"/>
          </a:fillRef>
          <a:effectRef idx="0">
            <a:srgbClr val="01C8DD"/>
          </a:effectRef>
          <a:fontRef idx="minor">
            <a:srgbClr val="FFFFFF"/>
          </a:fontRef>
        </p:style>
        <p:txBody>
          <a:bodyPr rtlCol="0" anchor="ctr"/>
          <a:p>
            <a:pPr algn="ctr"/>
            <a:endParaRPr lang="zh-CN" altLang="en-US" sz="1600">
              <a:solidFill>
                <a:srgbClr val="FFFFFF"/>
              </a:solidFill>
              <a:latin typeface="Arial" panose="020B0704020202020204" pitchFamily="34" charset="0"/>
              <a:ea typeface="黑体" charset="0"/>
              <a:sym typeface="Arial" panose="020B0704020202020204" pitchFamily="34" charset="0"/>
            </a:endParaRPr>
          </a:p>
        </p:txBody>
      </p:sp>
      <p:sp>
        <p:nvSpPr>
          <p:cNvPr id="20" name="圆角矩形 19"/>
          <p:cNvSpPr/>
          <p:nvPr>
            <p:custDataLst>
              <p:tags r:id="rId5"/>
            </p:custDataLst>
          </p:nvPr>
        </p:nvSpPr>
        <p:spPr>
          <a:xfrm rot="588792">
            <a:off x="8214645" y="4867442"/>
            <a:ext cx="1506540" cy="649455"/>
          </a:xfrm>
          <a:prstGeom prst="roundRect">
            <a:avLst>
              <a:gd name="adj" fmla="val 11293"/>
            </a:avLst>
          </a:prstGeom>
          <a:solidFill>
            <a:srgbClr val="3C9FD3"/>
          </a:solidFill>
          <a:ln w="3175">
            <a:solidFill>
              <a:srgbClr val="FFFFFF"/>
            </a:solidFill>
          </a:ln>
        </p:spPr>
        <p:style>
          <a:lnRef idx="2">
            <a:srgbClr val="01C8DD">
              <a:shade val="50000"/>
            </a:srgbClr>
          </a:lnRef>
          <a:fillRef idx="1">
            <a:srgbClr val="01C8DD"/>
          </a:fillRef>
          <a:effectRef idx="0">
            <a:srgbClr val="01C8DD"/>
          </a:effectRef>
          <a:fontRef idx="minor">
            <a:srgbClr val="FFFFFF"/>
          </a:fontRef>
        </p:style>
        <p:txBody>
          <a:bodyPr lIns="0" tIns="0" rIns="0" bIns="0" rtlCol="0" anchor="ctr">
            <a:normAutofit/>
          </a:bodyPr>
          <a:p>
            <a:pPr algn="ctr"/>
            <a:r>
              <a:rPr lang="zh-CN" altLang="en-US" dirty="0">
                <a:solidFill>
                  <a:schemeClr val="tx1">
                    <a:lumMod val="75000"/>
                    <a:lumOff val="25000"/>
                  </a:schemeClr>
                </a:solidFill>
                <a:latin typeface="微软雅黑" panose="020B0503020204020204" charset="-122"/>
                <a:ea typeface="微软雅黑" panose="020B0503020204020204" charset="-122"/>
                <a:cs typeface="Open Sans" panose="020B0606030504020204" pitchFamily="34" charset="0"/>
                <a:sym typeface="微软雅黑" panose="020B0503020204020204" charset="-122"/>
              </a:rPr>
              <a:t>马尔可夫假设与</a:t>
            </a:r>
            <a:r>
              <a:rPr lang="en-US" altLang="zh-CN" dirty="0">
                <a:solidFill>
                  <a:schemeClr val="tx1">
                    <a:lumMod val="75000"/>
                    <a:lumOff val="25000"/>
                  </a:schemeClr>
                </a:solidFill>
                <a:latin typeface="微软雅黑" panose="020B0503020204020204" charset="-122"/>
                <a:ea typeface="微软雅黑" panose="020B0503020204020204" charset="-122"/>
                <a:cs typeface="Open Sans" panose="020B0606030504020204" pitchFamily="34" charset="0"/>
                <a:sym typeface="微软雅黑" panose="020B0503020204020204" charset="-122"/>
              </a:rPr>
              <a:t>N-gram </a:t>
            </a:r>
            <a:endParaRPr lang="zh-CN" altLang="en-US" dirty="0">
              <a:solidFill>
                <a:srgbClr val="FFFFFF"/>
              </a:solidFill>
              <a:latin typeface="Arial" panose="020B0704020202020204" pitchFamily="34" charset="0"/>
              <a:ea typeface="黑体" charset="0"/>
              <a:sym typeface="Arial" panose="020B0704020202020204" pitchFamily="34" charset="0"/>
            </a:endParaRPr>
          </a:p>
        </p:txBody>
      </p:sp>
      <p:sp>
        <p:nvSpPr>
          <p:cNvPr id="21" name="椭圆 20"/>
          <p:cNvSpPr/>
          <p:nvPr>
            <p:custDataLst>
              <p:tags r:id="rId6"/>
            </p:custDataLst>
          </p:nvPr>
        </p:nvSpPr>
        <p:spPr>
          <a:xfrm>
            <a:off x="8805857" y="3936653"/>
            <a:ext cx="376700" cy="376700"/>
          </a:xfrm>
          <a:prstGeom prst="ellipse">
            <a:avLst/>
          </a:prstGeom>
          <a:solidFill>
            <a:srgbClr val="3C9FD3"/>
          </a:solidFill>
          <a:ln>
            <a:noFill/>
          </a:ln>
        </p:spPr>
        <p:style>
          <a:lnRef idx="2">
            <a:srgbClr val="01C8DD">
              <a:shade val="50000"/>
            </a:srgbClr>
          </a:lnRef>
          <a:fillRef idx="1">
            <a:srgbClr val="01C8DD"/>
          </a:fillRef>
          <a:effectRef idx="0">
            <a:srgbClr val="01C8DD"/>
          </a:effectRef>
          <a:fontRef idx="minor">
            <a:srgbClr val="FFFFFF"/>
          </a:fontRef>
        </p:style>
        <p:txBody>
          <a:bodyPr lIns="0" tIns="0" rIns="0" bIns="0" rtlCol="0" anchor="ctr">
            <a:normAutofit lnSpcReduction="10000"/>
          </a:bodyPr>
          <a:p>
            <a:pPr algn="ctr"/>
            <a:endParaRPr lang="zh-CN" altLang="en-US">
              <a:solidFill>
                <a:srgbClr val="FFFFFF"/>
              </a:solidFill>
              <a:latin typeface="Arial" panose="020B0704020202020204" pitchFamily="34" charset="0"/>
              <a:ea typeface="黑体" charset="0"/>
              <a:sym typeface="Arial" panose="020B0704020202020204" pitchFamily="34" charset="0"/>
            </a:endParaRPr>
          </a:p>
        </p:txBody>
      </p:sp>
      <p:sp>
        <p:nvSpPr>
          <p:cNvPr id="22" name="任意多边形 21"/>
          <p:cNvSpPr/>
          <p:nvPr>
            <p:custDataLst>
              <p:tags r:id="rId7"/>
            </p:custDataLst>
          </p:nvPr>
        </p:nvSpPr>
        <p:spPr>
          <a:xfrm>
            <a:off x="9979025" y="1788795"/>
            <a:ext cx="958215" cy="991870"/>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FFFFFF">
                <a:lumMod val="65000"/>
              </a:srgbClr>
            </a:solidFill>
          </a:ln>
          <a:extLst>
            <a:ext uri="{909E8E84-426E-40DD-AFC4-6F175D3DCCD1}">
              <a14:hiddenFill xmlns:a14="http://schemas.microsoft.com/office/drawing/2010/main">
                <a:solidFill>
                  <a:srgbClr val="56C0F9"/>
                </a:solidFill>
              </a14:hiddenFill>
            </a:ext>
          </a:extLst>
        </p:spPr>
        <p:style>
          <a:lnRef idx="2">
            <a:srgbClr val="01C8DD">
              <a:shade val="50000"/>
            </a:srgbClr>
          </a:lnRef>
          <a:fillRef idx="1">
            <a:srgbClr val="01C8DD"/>
          </a:fillRef>
          <a:effectRef idx="0">
            <a:srgbClr val="01C8DD"/>
          </a:effectRef>
          <a:fontRef idx="minor">
            <a:srgbClr val="FFFFFF"/>
          </a:fontRef>
        </p:style>
        <p:txBody>
          <a:bodyPr rtlCol="0" anchor="ctr"/>
          <a:p>
            <a:pPr algn="ctr"/>
            <a:endParaRPr lang="zh-CN" altLang="en-US" sz="1600">
              <a:solidFill>
                <a:srgbClr val="FFFFFF"/>
              </a:solidFill>
              <a:latin typeface="Arial" panose="020B0704020202020204" pitchFamily="34" charset="0"/>
              <a:ea typeface="黑体" charset="0"/>
              <a:sym typeface="Arial" panose="020B0704020202020204" pitchFamily="34" charset="0"/>
            </a:endParaRPr>
          </a:p>
        </p:txBody>
      </p:sp>
      <p:sp>
        <p:nvSpPr>
          <p:cNvPr id="23" name="圆角矩形 22"/>
          <p:cNvSpPr/>
          <p:nvPr>
            <p:custDataLst>
              <p:tags r:id="rId8"/>
            </p:custDataLst>
          </p:nvPr>
        </p:nvSpPr>
        <p:spPr>
          <a:xfrm rot="588792">
            <a:off x="9639918" y="2536819"/>
            <a:ext cx="1506540" cy="649455"/>
          </a:xfrm>
          <a:prstGeom prst="roundRect">
            <a:avLst>
              <a:gd name="adj" fmla="val 11293"/>
            </a:avLst>
          </a:prstGeom>
          <a:solidFill>
            <a:srgbClr val="56C0F9"/>
          </a:solidFill>
          <a:ln w="3175">
            <a:solidFill>
              <a:srgbClr val="FFFFFF"/>
            </a:solidFill>
          </a:ln>
        </p:spPr>
        <p:style>
          <a:lnRef idx="2">
            <a:srgbClr val="01C8DD">
              <a:shade val="50000"/>
            </a:srgbClr>
          </a:lnRef>
          <a:fillRef idx="1">
            <a:srgbClr val="01C8DD"/>
          </a:fillRef>
          <a:effectRef idx="0">
            <a:srgbClr val="01C8DD"/>
          </a:effectRef>
          <a:fontRef idx="minor">
            <a:srgbClr val="FFFFFF"/>
          </a:fontRef>
        </p:style>
        <p:txBody>
          <a:bodyPr lIns="0" tIns="0" rIns="0" bIns="0" rtlCol="0" anchor="ctr">
            <a:normAutofit/>
          </a:bodyPr>
          <a:p>
            <a:pPr algn="ctr"/>
            <a:r>
              <a:rPr lang="zh-CN" altLang="en-US" dirty="0">
                <a:solidFill>
                  <a:schemeClr val="tx1">
                    <a:lumMod val="75000"/>
                    <a:lumOff val="25000"/>
                  </a:schemeClr>
                </a:solidFill>
                <a:latin typeface="微软雅黑" panose="020B0503020204020204" charset="-122"/>
                <a:ea typeface="微软雅黑" panose="020B0503020204020204" charset="-122"/>
                <a:cs typeface="Open Sans" panose="020B0606030504020204" pitchFamily="34" charset="0"/>
                <a:sym typeface="微软雅黑" panose="020B0503020204020204" charset="-122"/>
              </a:rPr>
              <a:t>训练与预测</a:t>
            </a:r>
            <a:endParaRPr lang="zh-CN" altLang="en-US" dirty="0">
              <a:solidFill>
                <a:srgbClr val="FFFFFF"/>
              </a:solidFill>
              <a:latin typeface="Arial" panose="020B0704020202020204" pitchFamily="34" charset="0"/>
              <a:ea typeface="黑体" charset="0"/>
              <a:sym typeface="Arial" panose="020B0704020202020204" pitchFamily="34" charset="0"/>
            </a:endParaRPr>
          </a:p>
        </p:txBody>
      </p:sp>
      <p:sp>
        <p:nvSpPr>
          <p:cNvPr id="24" name="椭圆 23"/>
          <p:cNvSpPr/>
          <p:nvPr>
            <p:custDataLst>
              <p:tags r:id="rId9"/>
            </p:custDataLst>
          </p:nvPr>
        </p:nvSpPr>
        <p:spPr>
          <a:xfrm>
            <a:off x="10231130" y="1606030"/>
            <a:ext cx="376700" cy="376700"/>
          </a:xfrm>
          <a:prstGeom prst="ellipse">
            <a:avLst/>
          </a:prstGeom>
          <a:solidFill>
            <a:srgbClr val="56C0F9"/>
          </a:solidFill>
          <a:ln>
            <a:noFill/>
          </a:ln>
        </p:spPr>
        <p:style>
          <a:lnRef idx="2">
            <a:srgbClr val="01C8DD">
              <a:shade val="50000"/>
            </a:srgbClr>
          </a:lnRef>
          <a:fillRef idx="1">
            <a:srgbClr val="01C8DD"/>
          </a:fillRef>
          <a:effectRef idx="0">
            <a:srgbClr val="01C8DD"/>
          </a:effectRef>
          <a:fontRef idx="minor">
            <a:srgbClr val="FFFFFF"/>
          </a:fontRef>
        </p:style>
        <p:txBody>
          <a:bodyPr lIns="0" tIns="0" rIns="0" bIns="0" rtlCol="0" anchor="ctr">
            <a:normAutofit lnSpcReduction="10000"/>
          </a:bodyPr>
          <a:p>
            <a:pPr algn="ctr"/>
            <a:endParaRPr lang="zh-CN" altLang="en-US" dirty="0">
              <a:solidFill>
                <a:srgbClr val="FFFFFF"/>
              </a:solidFill>
              <a:latin typeface="Arial" panose="020B0704020202020204" pitchFamily="34" charset="0"/>
              <a:ea typeface="黑体" charset="0"/>
              <a:sym typeface="Arial" panose="020B0704020202020204" pitchFamily="34" charset="0"/>
            </a:endParaRPr>
          </a:p>
        </p:txBody>
      </p:sp>
    </p:spTree>
  </p:cSld>
  <p:clrMapOvr>
    <a:masterClrMapping/>
  </p:clrMapOvr>
  <p:transition spd="slow" advTm="15000">
    <p:cover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41" name="文本框 17"/>
          <p:cNvSpPr txBox="1"/>
          <p:nvPr/>
        </p:nvSpPr>
        <p:spPr>
          <a:xfrm>
            <a:off x="920115" y="381635"/>
            <a:ext cx="6194363" cy="461665"/>
          </a:xfrm>
          <a:prstGeom prst="rect">
            <a:avLst/>
          </a:prstGeom>
          <a:noFill/>
        </p:spPr>
        <p:txBody>
          <a:bodyPr wrap="square" rtlCol="0">
            <a:spAutoFit/>
          </a:bodyPr>
          <a:lstStyle/>
          <a:p>
            <a:pPr algn="just"/>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词性标注 </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43" name="TextBox 42"/>
          <p:cNvSpPr txBox="1"/>
          <p:nvPr/>
        </p:nvSpPr>
        <p:spPr>
          <a:xfrm>
            <a:off x="920115" y="1303020"/>
            <a:ext cx="10052685" cy="4571365"/>
          </a:xfrm>
          <a:prstGeom prst="rect">
            <a:avLst/>
          </a:prstGeom>
          <a:noFill/>
        </p:spPr>
        <p:txBody>
          <a:bodyPr wrap="square">
            <a:spAutoFit/>
          </a:bodyPr>
          <a:lstStyle/>
          <a:p>
            <a:pPr marR="0" indent="0" algn="just">
              <a:lnSpc>
                <a:spcPct val="160000"/>
              </a:lnSpc>
              <a:spcBef>
                <a:spcPts val="0"/>
              </a:spcBef>
              <a:spcAft>
                <a:spcPts val="0"/>
              </a:spcAft>
              <a:buFont typeface="Arial" panose="020B0704020202020204" pitchFamily="34" charset="0"/>
              <a:buNone/>
            </a:pPr>
            <a:r>
              <a:rPr lang="zh-CN" sz="2000" b="1" dirty="0">
                <a:effectLst/>
                <a:latin typeface="微软雅黑" charset="0"/>
                <a:ea typeface="微软雅黑" charset="0"/>
                <a:cs typeface="微软雅黑" charset="0"/>
                <a:sym typeface="+mn-ea"/>
              </a:rPr>
              <a:t>中文词性标注的特点</a:t>
            </a:r>
            <a:r>
              <a:rPr lang="en-US" dirty="0">
                <a:effectLst/>
                <a:latin typeface="微软雅黑" charset="0"/>
                <a:ea typeface="微软雅黑" charset="0"/>
                <a:cs typeface="微软雅黑" charset="0"/>
                <a:sym typeface="+mn-ea"/>
              </a:rPr>
              <a:t> </a:t>
            </a:r>
            <a:endParaRPr lang="en-US" dirty="0">
              <a:latin typeface="微软雅黑" charset="0"/>
              <a:ea typeface="微软雅黑" charset="0"/>
              <a:cs typeface="微软雅黑" charset="0"/>
            </a:endParaRPr>
          </a:p>
          <a:p>
            <a:pPr marL="285750" marR="0" indent="-285750" algn="just">
              <a:lnSpc>
                <a:spcPct val="160000"/>
              </a:lnSpc>
              <a:spcBef>
                <a:spcPts val="0"/>
              </a:spcBef>
              <a:spcAft>
                <a:spcPts val="0"/>
              </a:spcAft>
              <a:buFont typeface="Arial" panose="020B0704020202020204" pitchFamily="34" charset="0"/>
              <a:buChar char="•"/>
            </a:pPr>
            <a:r>
              <a:rPr lang="ja-JP" altLang="en-US">
                <a:effectLst/>
                <a:latin typeface="微软雅黑" charset="0"/>
                <a:ea typeface="微软雅黑" charset="0"/>
                <a:cs typeface="微软雅黑" charset="0"/>
              </a:rPr>
              <a:t>汉语相对缺乏严格意义上的形态标志和形态变化，这就为词性标注带来了困难。比如，在英文中 </a:t>
            </a:r>
            <a:r>
              <a:rPr lang="en-US" altLang="zh-CN" dirty="0">
                <a:effectLst/>
                <a:latin typeface="微软雅黑" charset="0"/>
                <a:ea typeface="微软雅黑" charset="0"/>
                <a:cs typeface="微软雅黑" charset="0"/>
              </a:rPr>
              <a:t>I was told that he was going to be married</a:t>
            </a:r>
            <a:r>
              <a:rPr lang="zh-CN" altLang="en-US" dirty="0">
                <a:effectLst/>
                <a:latin typeface="微软雅黑" charset="0"/>
                <a:ea typeface="微软雅黑" charset="0"/>
                <a:cs typeface="微软雅黑" charset="0"/>
              </a:rPr>
              <a:t>，</a:t>
            </a:r>
            <a:r>
              <a:rPr lang="ja-JP" altLang="en-US">
                <a:effectLst/>
                <a:latin typeface="微软雅黑" charset="0"/>
                <a:ea typeface="微软雅黑" charset="0"/>
                <a:cs typeface="微软雅黑" charset="0"/>
              </a:rPr>
              <a:t>我们很容易可以识别 </a:t>
            </a:r>
            <a:r>
              <a:rPr lang="en-US" altLang="zh-CN" dirty="0">
                <a:effectLst/>
                <a:latin typeface="微软雅黑" charset="0"/>
                <a:ea typeface="微软雅黑" charset="0"/>
                <a:cs typeface="微软雅黑" charset="0"/>
              </a:rPr>
              <a:t>told </a:t>
            </a:r>
            <a:r>
              <a:rPr lang="ja-JP" altLang="en-US">
                <a:effectLst/>
                <a:latin typeface="微软雅黑" charset="0"/>
                <a:ea typeface="微软雅黑" charset="0"/>
                <a:cs typeface="微软雅黑" charset="0"/>
              </a:rPr>
              <a:t>的被动形态。但在中文里，“我被告知他要结婚了”就没有这样的形态变化，词性标注须有赖于句子结构和语义来判断。因此，中文词法分析的难点之一在于兼类词的识别。以“丰富”为例，它既能接受副词修饰（十分丰富），也能做谓语（丰富我的生活）、定语（丰富的生活）等等，所以“丰富”兼具形容词和动词的特点。当然，不是所有的词都是兼类词，“显示器”就是严格的名词。还有一种词虽然不是兼类词，但在计算机看来却有兼类词的特征，即同音（形）词。比如，“花”可以是名词（一朵花），也可以是动词（花了十块钱），但它们表达的意义没有联系。在词性标注当中，此类词语也是识别的难点。</a:t>
            </a:r>
            <a:endParaRPr lang="ja-JP" altLang="en-US" dirty="0">
              <a:solidFill>
                <a:srgbClr val="000000"/>
              </a:solidFill>
              <a:effectLst/>
              <a:latin typeface="微软雅黑" charset="0"/>
              <a:ea typeface="微软雅黑" charset="0"/>
              <a:cs typeface="微软雅黑" charset="0"/>
            </a:endParaRPr>
          </a:p>
        </p:txBody>
      </p:sp>
    </p:spTree>
  </p:cSld>
  <p:clrMapOvr>
    <a:masterClrMapping/>
  </p:clrMapOvr>
  <p:transition spd="slow" advTm="15000">
    <p:cover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41" name="文本框 17"/>
          <p:cNvSpPr txBox="1"/>
          <p:nvPr/>
        </p:nvSpPr>
        <p:spPr>
          <a:xfrm>
            <a:off x="920115" y="381635"/>
            <a:ext cx="6194363" cy="461665"/>
          </a:xfrm>
          <a:prstGeom prst="rect">
            <a:avLst/>
          </a:prstGeom>
          <a:noFill/>
        </p:spPr>
        <p:txBody>
          <a:bodyPr wrap="square" rtlCol="0">
            <a:spAutoFit/>
          </a:bodyPr>
          <a:lstStyle/>
          <a:p>
            <a:pPr algn="just"/>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词性标注 </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43" name="TextBox 42"/>
          <p:cNvSpPr txBox="1"/>
          <p:nvPr/>
        </p:nvSpPr>
        <p:spPr>
          <a:xfrm>
            <a:off x="914400" y="2065020"/>
            <a:ext cx="10278110" cy="2355850"/>
          </a:xfrm>
          <a:prstGeom prst="rect">
            <a:avLst/>
          </a:prstGeom>
          <a:noFill/>
        </p:spPr>
        <p:txBody>
          <a:bodyPr wrap="square">
            <a:spAutoFit/>
          </a:bodyPr>
          <a:lstStyle/>
          <a:p>
            <a:pPr marR="0" indent="0" algn="just">
              <a:lnSpc>
                <a:spcPct val="160000"/>
              </a:lnSpc>
              <a:spcBef>
                <a:spcPts val="0"/>
              </a:spcBef>
              <a:spcAft>
                <a:spcPts val="0"/>
              </a:spcAft>
              <a:buFont typeface="Arial" panose="020B0704020202020204" pitchFamily="34" charset="0"/>
              <a:buNone/>
            </a:pPr>
            <a:r>
              <a:rPr lang="zh-CN" altLang="en-US" sz="2000" b="1" dirty="0">
                <a:effectLst/>
                <a:latin typeface="微软雅黑" charset="0"/>
                <a:ea typeface="微软雅黑" charset="0"/>
                <a:cs typeface="微软雅黑" charset="0"/>
                <a:sym typeface="+mn-ea"/>
              </a:rPr>
              <a:t>基于隐马尔可夫模型（</a:t>
            </a:r>
            <a:r>
              <a:rPr lang="en-US" altLang="zh-CN" sz="2000" b="1" dirty="0">
                <a:effectLst/>
                <a:latin typeface="微软雅黑" charset="0"/>
                <a:ea typeface="微软雅黑" charset="0"/>
                <a:cs typeface="微软雅黑" charset="0"/>
                <a:sym typeface="+mn-ea"/>
              </a:rPr>
              <a:t>HMM</a:t>
            </a:r>
            <a:r>
              <a:rPr lang="zh-CN" altLang="en-US" sz="2000" b="1" dirty="0">
                <a:effectLst/>
                <a:latin typeface="微软雅黑" charset="0"/>
                <a:ea typeface="微软雅黑" charset="0"/>
                <a:cs typeface="微软雅黑" charset="0"/>
                <a:sym typeface="+mn-ea"/>
              </a:rPr>
              <a:t>）的词性标注算法 </a:t>
            </a:r>
            <a:endParaRPr lang="zh-CN" sz="2000" b="1" kern="100" dirty="0">
              <a:effectLst/>
              <a:latin typeface="微软雅黑" charset="0"/>
              <a:ea typeface="微软雅黑" charset="0"/>
              <a:cs typeface="微软雅黑" charset="0"/>
            </a:endParaRPr>
          </a:p>
          <a:p>
            <a:pPr marL="285750" marR="0" indent="-285750" algn="just">
              <a:lnSpc>
                <a:spcPct val="160000"/>
              </a:lnSpc>
              <a:spcBef>
                <a:spcPts val="0"/>
              </a:spcBef>
              <a:spcAft>
                <a:spcPts val="0"/>
              </a:spcAft>
              <a:buFont typeface="Arial" panose="020B0704020202020204" pitchFamily="34" charset="0"/>
              <a:buChar char="•"/>
            </a:pPr>
            <a:r>
              <a:rPr lang="zh-CN" sz="1800" kern="100" dirty="0">
                <a:effectLst/>
                <a:latin typeface="微软雅黑" charset="0"/>
                <a:ea typeface="微软雅黑" charset="0"/>
                <a:cs typeface="微软雅黑" charset="0"/>
              </a:rPr>
              <a:t>在词性标注中，隐马尔科夫模型是应用广泛且效果较好的模型之一。该模型是马尔科夫链的一个应用场景：我们所感兴趣的词性是隐藏的，而需从词语序列中推断出词性，因此词性标记是一种隐藏状态。隐马尔可夫模型试图在</a:t>
            </a:r>
            <a:r>
              <a:rPr lang="zh-CN" sz="1800" b="1" kern="100" dirty="0">
                <a:effectLst/>
                <a:latin typeface="微软雅黑" charset="0"/>
                <a:ea typeface="微软雅黑" charset="0"/>
                <a:cs typeface="微软雅黑" charset="0"/>
              </a:rPr>
              <a:t>可被观察到的事实</a:t>
            </a:r>
            <a:r>
              <a:rPr lang="zh-CN" sz="1800" kern="100" dirty="0">
                <a:effectLst/>
                <a:latin typeface="微软雅黑" charset="0"/>
                <a:ea typeface="微软雅黑" charset="0"/>
                <a:cs typeface="微软雅黑" charset="0"/>
              </a:rPr>
              <a:t>与</a:t>
            </a:r>
            <a:r>
              <a:rPr lang="zh-CN" sz="1800" b="1" kern="100" dirty="0">
                <a:effectLst/>
                <a:latin typeface="微软雅黑" charset="0"/>
                <a:ea typeface="微软雅黑" charset="0"/>
                <a:cs typeface="微软雅黑" charset="0"/>
              </a:rPr>
              <a:t>同事实有因果关系的隐藏事件</a:t>
            </a:r>
            <a:r>
              <a:rPr lang="zh-CN" sz="1800" kern="100" dirty="0">
                <a:effectLst/>
                <a:latin typeface="微软雅黑" charset="0"/>
                <a:ea typeface="微软雅黑" charset="0"/>
                <a:cs typeface="微软雅黑" charset="0"/>
              </a:rPr>
              <a:t>之间建立关联，使得我们从可被观察的词语中推断出需要标记的词性。</a:t>
            </a:r>
            <a:endParaRPr lang="en-US" sz="1800" kern="100" dirty="0">
              <a:effectLst/>
              <a:latin typeface="微软雅黑" charset="0"/>
              <a:ea typeface="微软雅黑" charset="0"/>
              <a:cs typeface="微软雅黑" charset="0"/>
            </a:endParaRPr>
          </a:p>
        </p:txBody>
      </p:sp>
    </p:spTree>
  </p:cSld>
  <p:clrMapOvr>
    <a:masterClrMapping/>
  </p:clrMapOvr>
  <p:transition spd="slow" advTm="15000">
    <p:cover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8" name="文本框 17"/>
          <p:cNvSpPr txBox="1"/>
          <p:nvPr/>
        </p:nvSpPr>
        <p:spPr>
          <a:xfrm>
            <a:off x="920115" y="381635"/>
            <a:ext cx="5474335" cy="460375"/>
          </a:xfrm>
          <a:prstGeom prst="rect">
            <a:avLst/>
          </a:prstGeom>
          <a:noFill/>
        </p:spPr>
        <p:txBody>
          <a:bodyPr wrap="square" rtlCol="0">
            <a:spAutoFit/>
          </a:bodyPr>
          <a:lstStyle/>
          <a:p>
            <a:pPr algn="just"/>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命名实体识别</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21" name="TextBox 20"/>
          <p:cNvSpPr txBox="1"/>
          <p:nvPr/>
        </p:nvSpPr>
        <p:spPr>
          <a:xfrm>
            <a:off x="692150" y="1335405"/>
            <a:ext cx="6647815" cy="5077460"/>
          </a:xfrm>
          <a:prstGeom prst="rect">
            <a:avLst/>
          </a:prstGeom>
          <a:noFill/>
        </p:spPr>
        <p:txBody>
          <a:bodyPr wrap="square">
            <a:spAutoFit/>
          </a:bodyPr>
          <a:lstStyle/>
          <a:p>
            <a:pPr marL="285750" marR="0" indent="-285750" algn="just">
              <a:lnSpc>
                <a:spcPct val="150000"/>
              </a:lnSpc>
              <a:spcBef>
                <a:spcPts val="0"/>
              </a:spcBef>
              <a:spcAft>
                <a:spcPts val="0"/>
              </a:spcAft>
              <a:buFont typeface="Arial" panose="020B0704020202020204" pitchFamily="34" charset="0"/>
              <a:buChar char="•"/>
            </a:pPr>
            <a:r>
              <a:rPr lang="zh-CN" sz="1800" b="1" kern="100" dirty="0">
                <a:effectLst/>
                <a:latin typeface="微软雅黑" charset="0"/>
                <a:ea typeface="微软雅黑" charset="0"/>
                <a:cs typeface="微软雅黑" charset="0"/>
              </a:rPr>
              <a:t>命名实体（</a:t>
            </a:r>
            <a:r>
              <a:rPr lang="en-US" sz="1800" b="1" kern="100" dirty="0">
                <a:effectLst/>
                <a:latin typeface="微软雅黑" charset="0"/>
                <a:ea typeface="微软雅黑" charset="0"/>
                <a:cs typeface="微软雅黑" charset="0"/>
              </a:rPr>
              <a:t>Named Entity</a:t>
            </a:r>
            <a:r>
              <a:rPr lang="zh-CN" sz="1800" b="1" kern="100" dirty="0">
                <a:effectLst/>
                <a:latin typeface="微软雅黑" charset="0"/>
                <a:ea typeface="微软雅黑" charset="0"/>
                <a:cs typeface="微软雅黑" charset="0"/>
              </a:rPr>
              <a:t>）</a:t>
            </a:r>
            <a:r>
              <a:rPr lang="zh-CN" sz="1800" kern="100" dirty="0">
                <a:effectLst/>
                <a:latin typeface="微软雅黑" charset="0"/>
                <a:ea typeface="微软雅黑" charset="0"/>
                <a:cs typeface="微软雅黑" charset="0"/>
              </a:rPr>
              <a:t>是文本中的一个</a:t>
            </a:r>
            <a:r>
              <a:rPr lang="en-US" sz="1800" kern="100" dirty="0">
                <a:effectLst/>
                <a:latin typeface="微软雅黑" charset="0"/>
                <a:ea typeface="微软雅黑" charset="0"/>
                <a:cs typeface="微软雅黑" charset="0"/>
              </a:rPr>
              <a:t>“</a:t>
            </a:r>
            <a:r>
              <a:rPr lang="zh-CN" sz="1800" kern="100" dirty="0">
                <a:effectLst/>
                <a:latin typeface="微软雅黑" charset="0"/>
                <a:ea typeface="微软雅黑" charset="0"/>
                <a:cs typeface="微软雅黑" charset="0"/>
              </a:rPr>
              <a:t>实体</a:t>
            </a:r>
            <a:r>
              <a:rPr lang="en-US" sz="1800" kern="100" dirty="0">
                <a:effectLst/>
                <a:latin typeface="微软雅黑" charset="0"/>
                <a:ea typeface="微软雅黑" charset="0"/>
                <a:cs typeface="微软雅黑" charset="0"/>
              </a:rPr>
              <a:t>”</a:t>
            </a:r>
            <a:r>
              <a:rPr lang="zh-CN" sz="1800" kern="100" dirty="0">
                <a:effectLst/>
                <a:latin typeface="微软雅黑" charset="0"/>
                <a:ea typeface="微软雅黑" charset="0"/>
                <a:cs typeface="微软雅黑" charset="0"/>
              </a:rPr>
              <a:t>，它可以是自然人、地理位置、客观事物乃至组织等用专有名称指代的事物。</a:t>
            </a:r>
            <a:endParaRPr lang="en-US" altLang="zh-CN" sz="1800" kern="100" dirty="0">
              <a:effectLst/>
              <a:latin typeface="微软雅黑" charset="0"/>
              <a:ea typeface="微软雅黑" charset="0"/>
              <a:cs typeface="微软雅黑" charset="0"/>
            </a:endParaRPr>
          </a:p>
          <a:p>
            <a:pPr marL="285750" marR="0" indent="-285750" algn="just">
              <a:lnSpc>
                <a:spcPct val="150000"/>
              </a:lnSpc>
              <a:spcBef>
                <a:spcPts val="0"/>
              </a:spcBef>
              <a:spcAft>
                <a:spcPts val="0"/>
              </a:spcAft>
              <a:buFont typeface="Arial" panose="020B0704020202020204" pitchFamily="34" charset="0"/>
              <a:buChar char="•"/>
            </a:pPr>
            <a:r>
              <a:rPr lang="zh-CN" sz="1800" kern="100" dirty="0">
                <a:effectLst/>
                <a:latin typeface="微软雅黑" charset="0"/>
                <a:ea typeface="微软雅黑" charset="0"/>
                <a:cs typeface="微软雅黑" charset="0"/>
              </a:rPr>
              <a:t>在研究中，命名实体通常可以拓展为不包含实体的短语，包括日期、时间甚至价格等相对固定的表达。譬如，</a:t>
            </a:r>
            <a:r>
              <a:rPr lang="en-US" sz="1800" kern="100" dirty="0">
                <a:effectLst/>
                <a:latin typeface="微软雅黑" charset="0"/>
                <a:ea typeface="微软雅黑" charset="0"/>
                <a:cs typeface="微软雅黑" charset="0"/>
              </a:rPr>
              <a:t>“</a:t>
            </a:r>
            <a:r>
              <a:rPr lang="zh-CN" sz="1800" kern="100" dirty="0">
                <a:effectLst/>
                <a:latin typeface="微软雅黑" charset="0"/>
                <a:ea typeface="微软雅黑" charset="0"/>
                <a:cs typeface="微软雅黑" charset="0"/>
              </a:rPr>
              <a:t>韦伯</a:t>
            </a:r>
            <a:r>
              <a:rPr lang="en-US" sz="1800" kern="100" dirty="0">
                <a:effectLst/>
                <a:latin typeface="微软雅黑" charset="0"/>
                <a:ea typeface="微软雅黑" charset="0"/>
                <a:cs typeface="微软雅黑" charset="0"/>
              </a:rPr>
              <a:t>”</a:t>
            </a:r>
            <a:r>
              <a:rPr lang="zh-CN" sz="1800" kern="100" dirty="0">
                <a:effectLst/>
                <a:latin typeface="微软雅黑" charset="0"/>
                <a:ea typeface="微软雅黑" charset="0"/>
                <a:cs typeface="微软雅黑" charset="0"/>
              </a:rPr>
              <a:t>和</a:t>
            </a:r>
            <a:r>
              <a:rPr lang="en-US" sz="1800" kern="100" dirty="0">
                <a:effectLst/>
                <a:latin typeface="微软雅黑" charset="0"/>
                <a:ea typeface="微软雅黑" charset="0"/>
                <a:cs typeface="微软雅黑" charset="0"/>
              </a:rPr>
              <a:t>“</a:t>
            </a:r>
            <a:r>
              <a:rPr lang="zh-CN" sz="1800" kern="100" dirty="0">
                <a:effectLst/>
                <a:latin typeface="微软雅黑" charset="0"/>
                <a:ea typeface="微软雅黑" charset="0"/>
                <a:cs typeface="微软雅黑" charset="0"/>
              </a:rPr>
              <a:t>涂尔干</a:t>
            </a:r>
            <a:r>
              <a:rPr lang="en-US" sz="1800" kern="100" dirty="0">
                <a:effectLst/>
                <a:latin typeface="微软雅黑" charset="0"/>
                <a:ea typeface="微软雅黑" charset="0"/>
                <a:cs typeface="微软雅黑" charset="0"/>
              </a:rPr>
              <a:t>”</a:t>
            </a:r>
            <a:r>
              <a:rPr lang="zh-CN" sz="1800" kern="100" dirty="0">
                <a:effectLst/>
                <a:latin typeface="微软雅黑" charset="0"/>
                <a:ea typeface="微软雅黑" charset="0"/>
                <a:cs typeface="微软雅黑" charset="0"/>
              </a:rPr>
              <a:t>是指代人物的命名实体，</a:t>
            </a:r>
            <a:r>
              <a:rPr lang="en-US" sz="1800" kern="100" dirty="0">
                <a:effectLst/>
                <a:latin typeface="微软雅黑" charset="0"/>
                <a:ea typeface="微软雅黑" charset="0"/>
                <a:cs typeface="微软雅黑" charset="0"/>
              </a:rPr>
              <a:t>“</a:t>
            </a:r>
            <a:r>
              <a:rPr lang="zh-CN" sz="1800" kern="100" dirty="0">
                <a:effectLst/>
                <a:latin typeface="微软雅黑" charset="0"/>
                <a:ea typeface="微软雅黑" charset="0"/>
                <a:cs typeface="微软雅黑" charset="0"/>
              </a:rPr>
              <a:t>世界贸易组织</a:t>
            </a:r>
            <a:r>
              <a:rPr lang="en-US" sz="1800" kern="100" dirty="0">
                <a:effectLst/>
                <a:latin typeface="微软雅黑" charset="0"/>
                <a:ea typeface="微软雅黑" charset="0"/>
                <a:cs typeface="微软雅黑" charset="0"/>
              </a:rPr>
              <a:t>”</a:t>
            </a:r>
            <a:r>
              <a:rPr lang="zh-CN" sz="1800" kern="100" dirty="0">
                <a:effectLst/>
                <a:latin typeface="微软雅黑" charset="0"/>
                <a:ea typeface="微软雅黑" charset="0"/>
                <a:cs typeface="微软雅黑" charset="0"/>
              </a:rPr>
              <a:t>、</a:t>
            </a:r>
            <a:r>
              <a:rPr lang="en-US" sz="1800" kern="100" dirty="0">
                <a:effectLst/>
                <a:latin typeface="微软雅黑" charset="0"/>
                <a:ea typeface="微软雅黑" charset="0"/>
                <a:cs typeface="微软雅黑" charset="0"/>
              </a:rPr>
              <a:t>“</a:t>
            </a:r>
            <a:r>
              <a:rPr lang="zh-CN" sz="1800" kern="100" dirty="0">
                <a:effectLst/>
                <a:latin typeface="微软雅黑" charset="0"/>
                <a:ea typeface="微软雅黑" charset="0"/>
                <a:cs typeface="微软雅黑" charset="0"/>
              </a:rPr>
              <a:t>联合国</a:t>
            </a:r>
            <a:r>
              <a:rPr lang="en-US" sz="1800" kern="100" dirty="0">
                <a:effectLst/>
                <a:latin typeface="微软雅黑" charset="0"/>
                <a:ea typeface="微软雅黑" charset="0"/>
                <a:cs typeface="微软雅黑" charset="0"/>
              </a:rPr>
              <a:t>”</a:t>
            </a:r>
            <a:r>
              <a:rPr lang="zh-CN" sz="1800" kern="100" dirty="0">
                <a:effectLst/>
                <a:latin typeface="微软雅黑" charset="0"/>
                <a:ea typeface="微软雅黑" charset="0"/>
                <a:cs typeface="微软雅黑" charset="0"/>
              </a:rPr>
              <a:t>是指代组织的命名实体，而</a:t>
            </a:r>
            <a:r>
              <a:rPr lang="en-US" sz="1800" kern="100" dirty="0">
                <a:effectLst/>
                <a:latin typeface="微软雅黑" charset="0"/>
                <a:ea typeface="微软雅黑" charset="0"/>
                <a:cs typeface="微软雅黑" charset="0"/>
              </a:rPr>
              <a:t>“</a:t>
            </a:r>
            <a:r>
              <a:rPr lang="zh-CN" sz="1800" kern="100" dirty="0">
                <a:effectLst/>
                <a:latin typeface="微软雅黑" charset="0"/>
                <a:ea typeface="微软雅黑" charset="0"/>
                <a:cs typeface="微软雅黑" charset="0"/>
              </a:rPr>
              <a:t>周五</a:t>
            </a:r>
            <a:r>
              <a:rPr lang="en-US" sz="1800" kern="100" dirty="0">
                <a:effectLst/>
                <a:latin typeface="微软雅黑" charset="0"/>
                <a:ea typeface="微软雅黑" charset="0"/>
                <a:cs typeface="微软雅黑" charset="0"/>
              </a:rPr>
              <a:t>”</a:t>
            </a:r>
            <a:r>
              <a:rPr lang="zh-CN" sz="1800" kern="100" dirty="0">
                <a:effectLst/>
                <a:latin typeface="微软雅黑" charset="0"/>
                <a:ea typeface="微软雅黑" charset="0"/>
                <a:cs typeface="微软雅黑" charset="0"/>
              </a:rPr>
              <a:t>、</a:t>
            </a:r>
            <a:r>
              <a:rPr lang="en-US" sz="1800" kern="100" dirty="0">
                <a:effectLst/>
                <a:latin typeface="微软雅黑" charset="0"/>
                <a:ea typeface="微软雅黑" charset="0"/>
                <a:cs typeface="微软雅黑" charset="0"/>
              </a:rPr>
              <a:t>“</a:t>
            </a:r>
            <a:r>
              <a:rPr lang="zh-CN" sz="1800" kern="100" dirty="0">
                <a:effectLst/>
                <a:latin typeface="微软雅黑" charset="0"/>
                <a:ea typeface="微软雅黑" charset="0"/>
                <a:cs typeface="微软雅黑" charset="0"/>
              </a:rPr>
              <a:t>￥</a:t>
            </a:r>
            <a:r>
              <a:rPr lang="en-US" sz="1800" kern="100" dirty="0">
                <a:effectLst/>
                <a:latin typeface="微软雅黑" charset="0"/>
                <a:ea typeface="微软雅黑" charset="0"/>
                <a:cs typeface="微软雅黑" charset="0"/>
              </a:rPr>
              <a:t>600”</a:t>
            </a:r>
            <a:r>
              <a:rPr lang="zh-CN" sz="1800" kern="100" dirty="0">
                <a:effectLst/>
                <a:latin typeface="微软雅黑" charset="0"/>
                <a:ea typeface="微软雅黑" charset="0"/>
                <a:cs typeface="微软雅黑" charset="0"/>
              </a:rPr>
              <a:t>等则是广义的命名实体。</a:t>
            </a:r>
            <a:endParaRPr lang="en-US" altLang="zh-CN" sz="1800" kern="100" dirty="0">
              <a:effectLst/>
              <a:latin typeface="微软雅黑" charset="0"/>
              <a:ea typeface="微软雅黑" charset="0"/>
              <a:cs typeface="微软雅黑" charset="0"/>
            </a:endParaRPr>
          </a:p>
          <a:p>
            <a:pPr marL="285750" marR="0" indent="-285750" algn="just">
              <a:lnSpc>
                <a:spcPct val="150000"/>
              </a:lnSpc>
              <a:spcBef>
                <a:spcPts val="0"/>
              </a:spcBef>
              <a:spcAft>
                <a:spcPts val="0"/>
              </a:spcAft>
              <a:buFont typeface="Arial" panose="020B0704020202020204" pitchFamily="34" charset="0"/>
              <a:buChar char="•"/>
            </a:pPr>
            <a:r>
              <a:rPr lang="zh-CN" sz="1800" kern="100" dirty="0">
                <a:effectLst/>
                <a:latin typeface="微软雅黑" charset="0"/>
                <a:ea typeface="微软雅黑" charset="0"/>
                <a:cs typeface="微软雅黑" charset="0"/>
              </a:rPr>
              <a:t>命名实体识别的反馈可以显著提高分词的精准度，并且降低词性标注的困难（命名实体的词性都是名词），避免将名词性短语拆分从而降低词性标注工作的效率和准确度，为之后的自然语言处理工作提供良好的词汇基础。</a:t>
            </a:r>
            <a:endParaRPr lang="en-US" sz="1800" kern="100" dirty="0">
              <a:effectLst/>
              <a:latin typeface="微软雅黑" charset="0"/>
              <a:ea typeface="微软雅黑" charset="0"/>
              <a:cs typeface="微软雅黑" charset="0"/>
            </a:endParaRPr>
          </a:p>
        </p:txBody>
      </p:sp>
      <p:grpSp>
        <p:nvGrpSpPr>
          <p:cNvPr id="6" name="组合 5"/>
          <p:cNvGrpSpPr/>
          <p:nvPr/>
        </p:nvGrpSpPr>
        <p:grpSpPr>
          <a:xfrm>
            <a:off x="8124825" y="2326640"/>
            <a:ext cx="3188335" cy="2418715"/>
            <a:chOff x="12593" y="3104"/>
            <a:chExt cx="5021" cy="3809"/>
          </a:xfrm>
        </p:grpSpPr>
        <p:sp>
          <p:nvSpPr>
            <p:cNvPr id="35" name="Rectangle 30"/>
            <p:cNvSpPr/>
            <p:nvPr/>
          </p:nvSpPr>
          <p:spPr>
            <a:xfrm>
              <a:off x="12593" y="6331"/>
              <a:ext cx="1993" cy="582"/>
            </a:xfrm>
            <a:prstGeom prst="rect">
              <a:avLst/>
            </a:prstGeom>
          </p:spPr>
          <p:txBody>
            <a:bodyPr wrap="square">
              <a:spAutoFit/>
            </a:bodyPr>
            <a:lstStyle/>
            <a:p>
              <a:pPr lvl="0">
                <a:defRPr/>
              </a:pPr>
              <a:r>
                <a:rPr lang="zh-CN" altLang="en-US" b="1" dirty="0"/>
                <a:t>实体定位 </a:t>
              </a:r>
              <a:endParaRPr kumimoji="0" lang="zh-CN" altLang="en-US" sz="16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36" name="Rectangle 30"/>
            <p:cNvSpPr/>
            <p:nvPr/>
          </p:nvSpPr>
          <p:spPr>
            <a:xfrm>
              <a:off x="15622" y="6331"/>
              <a:ext cx="1993" cy="582"/>
            </a:xfrm>
            <a:prstGeom prst="rect">
              <a:avLst/>
            </a:prstGeom>
          </p:spPr>
          <p:txBody>
            <a:bodyPr wrap="square">
              <a:spAutoFit/>
            </a:bodyPr>
            <a:lstStyle/>
            <a:p>
              <a:pPr>
                <a:defRPr/>
              </a:pPr>
              <a:r>
                <a:rPr lang="zh-CN" altLang="en-US" b="1" dirty="0">
                  <a:sym typeface="微软雅黑" panose="020B0503020204020204" charset="-122"/>
                </a:rPr>
                <a:t>实体分类 </a:t>
              </a:r>
              <a:endParaRPr lang="zh-CN" altLang="en-US" b="1" dirty="0">
                <a:sym typeface="微软雅黑" panose="020B0503020204020204" charset="-122"/>
              </a:endParaRPr>
            </a:p>
          </p:txBody>
        </p:sp>
        <p:sp>
          <p:nvSpPr>
            <p:cNvPr id="27" name="Freeform 24"/>
            <p:cNvSpPr>
              <a:spLocks noEditPoints="1"/>
            </p:cNvSpPr>
            <p:nvPr userDrawn="1">
              <p:custDataLst>
                <p:tags r:id="rId1"/>
              </p:custDataLst>
            </p:nvPr>
          </p:nvSpPr>
          <p:spPr bwMode="auto">
            <a:xfrm>
              <a:off x="13393" y="3104"/>
              <a:ext cx="597" cy="2837"/>
            </a:xfrm>
            <a:custGeom>
              <a:avLst/>
              <a:gdLst>
                <a:gd name="T0" fmla="*/ 177 w 200"/>
                <a:gd name="T1" fmla="*/ 0 h 949"/>
                <a:gd name="T2" fmla="*/ 0 w 200"/>
                <a:gd name="T3" fmla="*/ 0 h 949"/>
                <a:gd name="T4" fmla="*/ 0 w 200"/>
                <a:gd name="T5" fmla="*/ 115 h 949"/>
                <a:gd name="T6" fmla="*/ 46 w 200"/>
                <a:gd name="T7" fmla="*/ 115 h 949"/>
                <a:gd name="T8" fmla="*/ 46 w 200"/>
                <a:gd name="T9" fmla="*/ 169 h 949"/>
                <a:gd name="T10" fmla="*/ 0 w 200"/>
                <a:gd name="T11" fmla="*/ 169 h 949"/>
                <a:gd name="T12" fmla="*/ 0 w 200"/>
                <a:gd name="T13" fmla="*/ 448 h 949"/>
                <a:gd name="T14" fmla="*/ 46 w 200"/>
                <a:gd name="T15" fmla="*/ 448 h 949"/>
                <a:gd name="T16" fmla="*/ 46 w 200"/>
                <a:gd name="T17" fmla="*/ 502 h 949"/>
                <a:gd name="T18" fmla="*/ 0 w 200"/>
                <a:gd name="T19" fmla="*/ 502 h 949"/>
                <a:gd name="T20" fmla="*/ 0 w 200"/>
                <a:gd name="T21" fmla="*/ 571 h 949"/>
                <a:gd name="T22" fmla="*/ 46 w 200"/>
                <a:gd name="T23" fmla="*/ 571 h 949"/>
                <a:gd name="T24" fmla="*/ 46 w 200"/>
                <a:gd name="T25" fmla="*/ 625 h 949"/>
                <a:gd name="T26" fmla="*/ 0 w 200"/>
                <a:gd name="T27" fmla="*/ 625 h 949"/>
                <a:gd name="T28" fmla="*/ 0 w 200"/>
                <a:gd name="T29" fmla="*/ 949 h 949"/>
                <a:gd name="T30" fmla="*/ 200 w 200"/>
                <a:gd name="T31" fmla="*/ 949 h 949"/>
                <a:gd name="T32" fmla="*/ 200 w 200"/>
                <a:gd name="T33" fmla="*/ 23 h 949"/>
                <a:gd name="T34" fmla="*/ 177 w 200"/>
                <a:gd name="T35" fmla="*/ 0 h 949"/>
                <a:gd name="T36" fmla="*/ 74 w 200"/>
                <a:gd name="T37" fmla="*/ 337 h 949"/>
                <a:gd name="T38" fmla="*/ 167 w 200"/>
                <a:gd name="T39" fmla="*/ 337 h 949"/>
                <a:gd name="T40" fmla="*/ 167 w 200"/>
                <a:gd name="T41" fmla="*/ 391 h 949"/>
                <a:gd name="T42" fmla="*/ 74 w 200"/>
                <a:gd name="T43" fmla="*/ 391 h 949"/>
                <a:gd name="T44" fmla="*/ 74 w 200"/>
                <a:gd name="T45" fmla="*/ 337 h 949"/>
                <a:gd name="T46" fmla="*/ 167 w 200"/>
                <a:gd name="T47" fmla="*/ 625 h 949"/>
                <a:gd name="T48" fmla="*/ 74 w 200"/>
                <a:gd name="T49" fmla="*/ 625 h 949"/>
                <a:gd name="T50" fmla="*/ 74 w 200"/>
                <a:gd name="T51" fmla="*/ 571 h 949"/>
                <a:gd name="T52" fmla="*/ 167 w 200"/>
                <a:gd name="T53" fmla="*/ 571 h 949"/>
                <a:gd name="T54" fmla="*/ 167 w 200"/>
                <a:gd name="T55" fmla="*/ 62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 h="949">
                  <a:moveTo>
                    <a:pt x="177" y="0"/>
                  </a:moveTo>
                  <a:cubicBezTo>
                    <a:pt x="0" y="0"/>
                    <a:pt x="0" y="0"/>
                    <a:pt x="0" y="0"/>
                  </a:cubicBezTo>
                  <a:cubicBezTo>
                    <a:pt x="0" y="115"/>
                    <a:pt x="0" y="115"/>
                    <a:pt x="0" y="115"/>
                  </a:cubicBezTo>
                  <a:cubicBezTo>
                    <a:pt x="46" y="115"/>
                    <a:pt x="46" y="115"/>
                    <a:pt x="46" y="115"/>
                  </a:cubicBezTo>
                  <a:cubicBezTo>
                    <a:pt x="46" y="169"/>
                    <a:pt x="46" y="169"/>
                    <a:pt x="46" y="169"/>
                  </a:cubicBezTo>
                  <a:cubicBezTo>
                    <a:pt x="0" y="169"/>
                    <a:pt x="0" y="169"/>
                    <a:pt x="0" y="169"/>
                  </a:cubicBezTo>
                  <a:cubicBezTo>
                    <a:pt x="0" y="448"/>
                    <a:pt x="0" y="448"/>
                    <a:pt x="0" y="448"/>
                  </a:cubicBezTo>
                  <a:cubicBezTo>
                    <a:pt x="46" y="448"/>
                    <a:pt x="46" y="448"/>
                    <a:pt x="46" y="448"/>
                  </a:cubicBezTo>
                  <a:cubicBezTo>
                    <a:pt x="46" y="502"/>
                    <a:pt x="46" y="502"/>
                    <a:pt x="46" y="502"/>
                  </a:cubicBezTo>
                  <a:cubicBezTo>
                    <a:pt x="0" y="502"/>
                    <a:pt x="0" y="502"/>
                    <a:pt x="0" y="502"/>
                  </a:cubicBezTo>
                  <a:cubicBezTo>
                    <a:pt x="0" y="571"/>
                    <a:pt x="0" y="571"/>
                    <a:pt x="0" y="571"/>
                  </a:cubicBezTo>
                  <a:cubicBezTo>
                    <a:pt x="46" y="571"/>
                    <a:pt x="46" y="571"/>
                    <a:pt x="46" y="571"/>
                  </a:cubicBezTo>
                  <a:cubicBezTo>
                    <a:pt x="46" y="625"/>
                    <a:pt x="46" y="625"/>
                    <a:pt x="46" y="625"/>
                  </a:cubicBezTo>
                  <a:cubicBezTo>
                    <a:pt x="0" y="625"/>
                    <a:pt x="0" y="625"/>
                    <a:pt x="0" y="625"/>
                  </a:cubicBezTo>
                  <a:cubicBezTo>
                    <a:pt x="0" y="949"/>
                    <a:pt x="0" y="949"/>
                    <a:pt x="0" y="949"/>
                  </a:cubicBezTo>
                  <a:cubicBezTo>
                    <a:pt x="200" y="949"/>
                    <a:pt x="200" y="949"/>
                    <a:pt x="200" y="949"/>
                  </a:cubicBezTo>
                  <a:cubicBezTo>
                    <a:pt x="200" y="23"/>
                    <a:pt x="200" y="23"/>
                    <a:pt x="200" y="23"/>
                  </a:cubicBezTo>
                  <a:cubicBezTo>
                    <a:pt x="200" y="11"/>
                    <a:pt x="190" y="0"/>
                    <a:pt x="177" y="0"/>
                  </a:cubicBezTo>
                  <a:close/>
                  <a:moveTo>
                    <a:pt x="74" y="337"/>
                  </a:moveTo>
                  <a:cubicBezTo>
                    <a:pt x="167" y="337"/>
                    <a:pt x="167" y="337"/>
                    <a:pt x="167" y="337"/>
                  </a:cubicBezTo>
                  <a:cubicBezTo>
                    <a:pt x="167" y="391"/>
                    <a:pt x="167" y="391"/>
                    <a:pt x="167" y="391"/>
                  </a:cubicBezTo>
                  <a:cubicBezTo>
                    <a:pt x="74" y="391"/>
                    <a:pt x="74" y="391"/>
                    <a:pt x="74" y="391"/>
                  </a:cubicBezTo>
                  <a:lnTo>
                    <a:pt x="74" y="337"/>
                  </a:lnTo>
                  <a:close/>
                  <a:moveTo>
                    <a:pt x="167" y="625"/>
                  </a:moveTo>
                  <a:cubicBezTo>
                    <a:pt x="74" y="625"/>
                    <a:pt x="74" y="625"/>
                    <a:pt x="74" y="625"/>
                  </a:cubicBezTo>
                  <a:cubicBezTo>
                    <a:pt x="74" y="571"/>
                    <a:pt x="74" y="571"/>
                    <a:pt x="74" y="571"/>
                  </a:cubicBezTo>
                  <a:cubicBezTo>
                    <a:pt x="167" y="571"/>
                    <a:pt x="167" y="571"/>
                    <a:pt x="167" y="571"/>
                  </a:cubicBezTo>
                  <a:lnTo>
                    <a:pt x="167" y="625"/>
                  </a:lnTo>
                  <a:close/>
                </a:path>
              </a:pathLst>
            </a:custGeom>
            <a:solidFill>
              <a:srgbClr val="6AB9D4">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p>
              <a:endParaRPr lang="en-US" sz="2400"/>
            </a:p>
          </p:txBody>
        </p:sp>
        <p:sp>
          <p:nvSpPr>
            <p:cNvPr id="28" name="Freeform 25"/>
            <p:cNvSpPr>
              <a:spLocks noEditPoints="1"/>
            </p:cNvSpPr>
            <p:nvPr userDrawn="1">
              <p:custDataLst>
                <p:tags r:id="rId2"/>
              </p:custDataLst>
            </p:nvPr>
          </p:nvSpPr>
          <p:spPr bwMode="auto">
            <a:xfrm>
              <a:off x="15851" y="3755"/>
              <a:ext cx="597" cy="2187"/>
            </a:xfrm>
            <a:custGeom>
              <a:avLst/>
              <a:gdLst>
                <a:gd name="T0" fmla="*/ 200 w 200"/>
                <a:gd name="T1" fmla="*/ 119 h 731"/>
                <a:gd name="T2" fmla="*/ 200 w 200"/>
                <a:gd name="T3" fmla="*/ 0 h 731"/>
                <a:gd name="T4" fmla="*/ 23 w 200"/>
                <a:gd name="T5" fmla="*/ 0 h 731"/>
                <a:gd name="T6" fmla="*/ 0 w 200"/>
                <a:gd name="T7" fmla="*/ 23 h 731"/>
                <a:gd name="T8" fmla="*/ 0 w 200"/>
                <a:gd name="T9" fmla="*/ 731 h 731"/>
                <a:gd name="T10" fmla="*/ 200 w 200"/>
                <a:gd name="T11" fmla="*/ 731 h 731"/>
                <a:gd name="T12" fmla="*/ 200 w 200"/>
                <a:gd name="T13" fmla="*/ 519 h 731"/>
                <a:gd name="T14" fmla="*/ 154 w 200"/>
                <a:gd name="T15" fmla="*/ 519 h 731"/>
                <a:gd name="T16" fmla="*/ 154 w 200"/>
                <a:gd name="T17" fmla="*/ 465 h 731"/>
                <a:gd name="T18" fmla="*/ 200 w 200"/>
                <a:gd name="T19" fmla="*/ 465 h 731"/>
                <a:gd name="T20" fmla="*/ 200 w 200"/>
                <a:gd name="T21" fmla="*/ 173 h 731"/>
                <a:gd name="T22" fmla="*/ 154 w 200"/>
                <a:gd name="T23" fmla="*/ 173 h 731"/>
                <a:gd name="T24" fmla="*/ 154 w 200"/>
                <a:gd name="T25" fmla="*/ 119 h 731"/>
                <a:gd name="T26" fmla="*/ 200 w 200"/>
                <a:gd name="T27" fmla="*/ 119 h 731"/>
                <a:gd name="T28" fmla="*/ 126 w 200"/>
                <a:gd name="T29" fmla="*/ 407 h 731"/>
                <a:gd name="T30" fmla="*/ 34 w 200"/>
                <a:gd name="T31" fmla="*/ 407 h 731"/>
                <a:gd name="T32" fmla="*/ 34 w 200"/>
                <a:gd name="T33" fmla="*/ 353 h 731"/>
                <a:gd name="T34" fmla="*/ 126 w 200"/>
                <a:gd name="T35" fmla="*/ 353 h 731"/>
                <a:gd name="T36" fmla="*/ 126 w 200"/>
                <a:gd name="T37" fmla="*/ 4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731">
                  <a:moveTo>
                    <a:pt x="200" y="119"/>
                  </a:moveTo>
                  <a:cubicBezTo>
                    <a:pt x="200" y="0"/>
                    <a:pt x="200" y="0"/>
                    <a:pt x="200" y="0"/>
                  </a:cubicBezTo>
                  <a:cubicBezTo>
                    <a:pt x="23" y="0"/>
                    <a:pt x="23" y="0"/>
                    <a:pt x="23" y="0"/>
                  </a:cubicBezTo>
                  <a:cubicBezTo>
                    <a:pt x="10" y="0"/>
                    <a:pt x="0" y="11"/>
                    <a:pt x="0" y="23"/>
                  </a:cubicBezTo>
                  <a:cubicBezTo>
                    <a:pt x="0" y="731"/>
                    <a:pt x="0" y="731"/>
                    <a:pt x="0" y="731"/>
                  </a:cubicBezTo>
                  <a:cubicBezTo>
                    <a:pt x="200" y="731"/>
                    <a:pt x="200" y="731"/>
                    <a:pt x="200" y="731"/>
                  </a:cubicBezTo>
                  <a:cubicBezTo>
                    <a:pt x="200" y="519"/>
                    <a:pt x="200" y="519"/>
                    <a:pt x="200" y="519"/>
                  </a:cubicBezTo>
                  <a:cubicBezTo>
                    <a:pt x="154" y="519"/>
                    <a:pt x="154" y="519"/>
                    <a:pt x="154" y="519"/>
                  </a:cubicBezTo>
                  <a:cubicBezTo>
                    <a:pt x="154" y="465"/>
                    <a:pt x="154" y="465"/>
                    <a:pt x="154" y="465"/>
                  </a:cubicBezTo>
                  <a:cubicBezTo>
                    <a:pt x="200" y="465"/>
                    <a:pt x="200" y="465"/>
                    <a:pt x="200" y="465"/>
                  </a:cubicBezTo>
                  <a:cubicBezTo>
                    <a:pt x="200" y="173"/>
                    <a:pt x="200" y="173"/>
                    <a:pt x="200" y="173"/>
                  </a:cubicBezTo>
                  <a:cubicBezTo>
                    <a:pt x="154" y="173"/>
                    <a:pt x="154" y="173"/>
                    <a:pt x="154" y="173"/>
                  </a:cubicBezTo>
                  <a:cubicBezTo>
                    <a:pt x="154" y="119"/>
                    <a:pt x="154" y="119"/>
                    <a:pt x="154" y="119"/>
                  </a:cubicBezTo>
                  <a:lnTo>
                    <a:pt x="200" y="119"/>
                  </a:lnTo>
                  <a:close/>
                  <a:moveTo>
                    <a:pt x="126" y="407"/>
                  </a:moveTo>
                  <a:cubicBezTo>
                    <a:pt x="34" y="407"/>
                    <a:pt x="34" y="407"/>
                    <a:pt x="34" y="407"/>
                  </a:cubicBezTo>
                  <a:cubicBezTo>
                    <a:pt x="34" y="353"/>
                    <a:pt x="34" y="353"/>
                    <a:pt x="34" y="353"/>
                  </a:cubicBezTo>
                  <a:cubicBezTo>
                    <a:pt x="126" y="353"/>
                    <a:pt x="126" y="353"/>
                    <a:pt x="126" y="353"/>
                  </a:cubicBezTo>
                  <a:lnTo>
                    <a:pt x="126" y="407"/>
                  </a:lnTo>
                  <a:close/>
                </a:path>
              </a:pathLst>
            </a:custGeom>
            <a:solidFill>
              <a:srgbClr val="6AB9D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p>
              <a:endParaRPr lang="en-US" sz="2400"/>
            </a:p>
          </p:txBody>
        </p:sp>
        <p:sp>
          <p:nvSpPr>
            <p:cNvPr id="29" name="Freeform 26"/>
            <p:cNvSpPr>
              <a:spLocks noEditPoints="1"/>
            </p:cNvSpPr>
            <p:nvPr userDrawn="1">
              <p:custDataLst>
                <p:tags r:id="rId3"/>
              </p:custDataLst>
            </p:nvPr>
          </p:nvSpPr>
          <p:spPr bwMode="auto">
            <a:xfrm>
              <a:off x="16447" y="3755"/>
              <a:ext cx="600" cy="2187"/>
            </a:xfrm>
            <a:custGeom>
              <a:avLst/>
              <a:gdLst>
                <a:gd name="T0" fmla="*/ 200 w 200"/>
                <a:gd name="T1" fmla="*/ 23 h 731"/>
                <a:gd name="T2" fmla="*/ 177 w 200"/>
                <a:gd name="T3" fmla="*/ 0 h 731"/>
                <a:gd name="T4" fmla="*/ 0 w 200"/>
                <a:gd name="T5" fmla="*/ 0 h 731"/>
                <a:gd name="T6" fmla="*/ 0 w 200"/>
                <a:gd name="T7" fmla="*/ 119 h 731"/>
                <a:gd name="T8" fmla="*/ 46 w 200"/>
                <a:gd name="T9" fmla="*/ 119 h 731"/>
                <a:gd name="T10" fmla="*/ 46 w 200"/>
                <a:gd name="T11" fmla="*/ 173 h 731"/>
                <a:gd name="T12" fmla="*/ 0 w 200"/>
                <a:gd name="T13" fmla="*/ 173 h 731"/>
                <a:gd name="T14" fmla="*/ 0 w 200"/>
                <a:gd name="T15" fmla="*/ 465 h 731"/>
                <a:gd name="T16" fmla="*/ 46 w 200"/>
                <a:gd name="T17" fmla="*/ 465 h 731"/>
                <a:gd name="T18" fmla="*/ 46 w 200"/>
                <a:gd name="T19" fmla="*/ 519 h 731"/>
                <a:gd name="T20" fmla="*/ 0 w 200"/>
                <a:gd name="T21" fmla="*/ 519 h 731"/>
                <a:gd name="T22" fmla="*/ 0 w 200"/>
                <a:gd name="T23" fmla="*/ 731 h 731"/>
                <a:gd name="T24" fmla="*/ 200 w 200"/>
                <a:gd name="T25" fmla="*/ 731 h 731"/>
                <a:gd name="T26" fmla="*/ 200 w 200"/>
                <a:gd name="T27" fmla="*/ 23 h 731"/>
                <a:gd name="T28" fmla="*/ 166 w 200"/>
                <a:gd name="T29" fmla="*/ 407 h 731"/>
                <a:gd name="T30" fmla="*/ 74 w 200"/>
                <a:gd name="T31" fmla="*/ 407 h 731"/>
                <a:gd name="T32" fmla="*/ 74 w 200"/>
                <a:gd name="T33" fmla="*/ 353 h 731"/>
                <a:gd name="T34" fmla="*/ 166 w 200"/>
                <a:gd name="T35" fmla="*/ 353 h 731"/>
                <a:gd name="T36" fmla="*/ 166 w 200"/>
                <a:gd name="T37" fmla="*/ 407 h 731"/>
                <a:gd name="T38" fmla="*/ 166 w 200"/>
                <a:gd name="T39" fmla="*/ 173 h 731"/>
                <a:gd name="T40" fmla="*/ 74 w 200"/>
                <a:gd name="T41" fmla="*/ 173 h 731"/>
                <a:gd name="T42" fmla="*/ 74 w 200"/>
                <a:gd name="T43" fmla="*/ 119 h 731"/>
                <a:gd name="T44" fmla="*/ 166 w 200"/>
                <a:gd name="T45" fmla="*/ 119 h 731"/>
                <a:gd name="T46" fmla="*/ 166 w 200"/>
                <a:gd name="T47" fmla="*/ 173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731">
                  <a:moveTo>
                    <a:pt x="200" y="23"/>
                  </a:moveTo>
                  <a:cubicBezTo>
                    <a:pt x="200" y="11"/>
                    <a:pt x="190" y="0"/>
                    <a:pt x="177" y="0"/>
                  </a:cubicBezTo>
                  <a:cubicBezTo>
                    <a:pt x="0" y="0"/>
                    <a:pt x="0" y="0"/>
                    <a:pt x="0" y="0"/>
                  </a:cubicBezTo>
                  <a:cubicBezTo>
                    <a:pt x="0" y="119"/>
                    <a:pt x="0" y="119"/>
                    <a:pt x="0" y="119"/>
                  </a:cubicBezTo>
                  <a:cubicBezTo>
                    <a:pt x="46" y="119"/>
                    <a:pt x="46" y="119"/>
                    <a:pt x="46" y="119"/>
                  </a:cubicBezTo>
                  <a:cubicBezTo>
                    <a:pt x="46" y="173"/>
                    <a:pt x="46" y="173"/>
                    <a:pt x="46" y="173"/>
                  </a:cubicBezTo>
                  <a:cubicBezTo>
                    <a:pt x="0" y="173"/>
                    <a:pt x="0" y="173"/>
                    <a:pt x="0" y="173"/>
                  </a:cubicBezTo>
                  <a:cubicBezTo>
                    <a:pt x="0" y="465"/>
                    <a:pt x="0" y="465"/>
                    <a:pt x="0" y="465"/>
                  </a:cubicBezTo>
                  <a:cubicBezTo>
                    <a:pt x="46" y="465"/>
                    <a:pt x="46" y="465"/>
                    <a:pt x="46" y="465"/>
                  </a:cubicBezTo>
                  <a:cubicBezTo>
                    <a:pt x="46" y="519"/>
                    <a:pt x="46" y="519"/>
                    <a:pt x="46" y="519"/>
                  </a:cubicBezTo>
                  <a:cubicBezTo>
                    <a:pt x="0" y="519"/>
                    <a:pt x="0" y="519"/>
                    <a:pt x="0" y="519"/>
                  </a:cubicBezTo>
                  <a:cubicBezTo>
                    <a:pt x="0" y="731"/>
                    <a:pt x="0" y="731"/>
                    <a:pt x="0" y="731"/>
                  </a:cubicBezTo>
                  <a:cubicBezTo>
                    <a:pt x="200" y="731"/>
                    <a:pt x="200" y="731"/>
                    <a:pt x="200" y="731"/>
                  </a:cubicBezTo>
                  <a:lnTo>
                    <a:pt x="200" y="23"/>
                  </a:lnTo>
                  <a:close/>
                  <a:moveTo>
                    <a:pt x="166" y="407"/>
                  </a:moveTo>
                  <a:cubicBezTo>
                    <a:pt x="74" y="407"/>
                    <a:pt x="74" y="407"/>
                    <a:pt x="74" y="407"/>
                  </a:cubicBezTo>
                  <a:cubicBezTo>
                    <a:pt x="74" y="353"/>
                    <a:pt x="74" y="353"/>
                    <a:pt x="74" y="353"/>
                  </a:cubicBezTo>
                  <a:cubicBezTo>
                    <a:pt x="166" y="353"/>
                    <a:pt x="166" y="353"/>
                    <a:pt x="166" y="353"/>
                  </a:cubicBezTo>
                  <a:lnTo>
                    <a:pt x="166" y="407"/>
                  </a:lnTo>
                  <a:close/>
                  <a:moveTo>
                    <a:pt x="166" y="173"/>
                  </a:moveTo>
                  <a:cubicBezTo>
                    <a:pt x="74" y="173"/>
                    <a:pt x="74" y="173"/>
                    <a:pt x="74" y="173"/>
                  </a:cubicBezTo>
                  <a:cubicBezTo>
                    <a:pt x="74" y="119"/>
                    <a:pt x="74" y="119"/>
                    <a:pt x="74" y="119"/>
                  </a:cubicBezTo>
                  <a:cubicBezTo>
                    <a:pt x="166" y="119"/>
                    <a:pt x="166" y="119"/>
                    <a:pt x="166" y="119"/>
                  </a:cubicBezTo>
                  <a:lnTo>
                    <a:pt x="166" y="173"/>
                  </a:lnTo>
                  <a:close/>
                </a:path>
              </a:pathLst>
            </a:custGeom>
            <a:solidFill>
              <a:srgbClr val="6AB9D4">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p>
              <a:endParaRPr lang="en-US" sz="2400"/>
            </a:p>
          </p:txBody>
        </p:sp>
        <p:sp>
          <p:nvSpPr>
            <p:cNvPr id="2" name="Freeform 27"/>
            <p:cNvSpPr>
              <a:spLocks noEditPoints="1"/>
            </p:cNvSpPr>
            <p:nvPr userDrawn="1">
              <p:custDataLst>
                <p:tags r:id="rId4"/>
              </p:custDataLst>
            </p:nvPr>
          </p:nvSpPr>
          <p:spPr bwMode="auto">
            <a:xfrm>
              <a:off x="12793" y="3104"/>
              <a:ext cx="600" cy="2837"/>
            </a:xfrm>
            <a:custGeom>
              <a:avLst/>
              <a:gdLst>
                <a:gd name="T0" fmla="*/ 200 w 200"/>
                <a:gd name="T1" fmla="*/ 115 h 949"/>
                <a:gd name="T2" fmla="*/ 200 w 200"/>
                <a:gd name="T3" fmla="*/ 0 h 949"/>
                <a:gd name="T4" fmla="*/ 23 w 200"/>
                <a:gd name="T5" fmla="*/ 0 h 949"/>
                <a:gd name="T6" fmla="*/ 0 w 200"/>
                <a:gd name="T7" fmla="*/ 23 h 949"/>
                <a:gd name="T8" fmla="*/ 0 w 200"/>
                <a:gd name="T9" fmla="*/ 949 h 949"/>
                <a:gd name="T10" fmla="*/ 200 w 200"/>
                <a:gd name="T11" fmla="*/ 949 h 949"/>
                <a:gd name="T12" fmla="*/ 200 w 200"/>
                <a:gd name="T13" fmla="*/ 625 h 949"/>
                <a:gd name="T14" fmla="*/ 154 w 200"/>
                <a:gd name="T15" fmla="*/ 625 h 949"/>
                <a:gd name="T16" fmla="*/ 154 w 200"/>
                <a:gd name="T17" fmla="*/ 571 h 949"/>
                <a:gd name="T18" fmla="*/ 200 w 200"/>
                <a:gd name="T19" fmla="*/ 571 h 949"/>
                <a:gd name="T20" fmla="*/ 200 w 200"/>
                <a:gd name="T21" fmla="*/ 502 h 949"/>
                <a:gd name="T22" fmla="*/ 154 w 200"/>
                <a:gd name="T23" fmla="*/ 502 h 949"/>
                <a:gd name="T24" fmla="*/ 154 w 200"/>
                <a:gd name="T25" fmla="*/ 448 h 949"/>
                <a:gd name="T26" fmla="*/ 200 w 200"/>
                <a:gd name="T27" fmla="*/ 448 h 949"/>
                <a:gd name="T28" fmla="*/ 200 w 200"/>
                <a:gd name="T29" fmla="*/ 169 h 949"/>
                <a:gd name="T30" fmla="*/ 154 w 200"/>
                <a:gd name="T31" fmla="*/ 169 h 949"/>
                <a:gd name="T32" fmla="*/ 154 w 200"/>
                <a:gd name="T33" fmla="*/ 115 h 949"/>
                <a:gd name="T34" fmla="*/ 200 w 200"/>
                <a:gd name="T35" fmla="*/ 115 h 949"/>
                <a:gd name="T36" fmla="*/ 126 w 200"/>
                <a:gd name="T37" fmla="*/ 391 h 949"/>
                <a:gd name="T38" fmla="*/ 34 w 200"/>
                <a:gd name="T39" fmla="*/ 391 h 949"/>
                <a:gd name="T40" fmla="*/ 34 w 200"/>
                <a:gd name="T41" fmla="*/ 337 h 949"/>
                <a:gd name="T42" fmla="*/ 126 w 200"/>
                <a:gd name="T43" fmla="*/ 337 h 949"/>
                <a:gd name="T44" fmla="*/ 126 w 200"/>
                <a:gd name="T45" fmla="*/ 391 h 949"/>
                <a:gd name="T46" fmla="*/ 34 w 200"/>
                <a:gd name="T47" fmla="*/ 169 h 949"/>
                <a:gd name="T48" fmla="*/ 34 w 200"/>
                <a:gd name="T49" fmla="*/ 115 h 949"/>
                <a:gd name="T50" fmla="*/ 126 w 200"/>
                <a:gd name="T51" fmla="*/ 115 h 949"/>
                <a:gd name="T52" fmla="*/ 126 w 200"/>
                <a:gd name="T53" fmla="*/ 169 h 949"/>
                <a:gd name="T54" fmla="*/ 34 w 200"/>
                <a:gd name="T55" fmla="*/ 169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 h="949">
                  <a:moveTo>
                    <a:pt x="200" y="115"/>
                  </a:moveTo>
                  <a:cubicBezTo>
                    <a:pt x="200" y="0"/>
                    <a:pt x="200" y="0"/>
                    <a:pt x="200" y="0"/>
                  </a:cubicBezTo>
                  <a:cubicBezTo>
                    <a:pt x="23" y="0"/>
                    <a:pt x="23" y="0"/>
                    <a:pt x="23" y="0"/>
                  </a:cubicBezTo>
                  <a:cubicBezTo>
                    <a:pt x="10" y="0"/>
                    <a:pt x="0" y="11"/>
                    <a:pt x="0" y="23"/>
                  </a:cubicBezTo>
                  <a:cubicBezTo>
                    <a:pt x="0" y="949"/>
                    <a:pt x="0" y="949"/>
                    <a:pt x="0" y="949"/>
                  </a:cubicBezTo>
                  <a:cubicBezTo>
                    <a:pt x="200" y="949"/>
                    <a:pt x="200" y="949"/>
                    <a:pt x="200" y="949"/>
                  </a:cubicBezTo>
                  <a:cubicBezTo>
                    <a:pt x="200" y="625"/>
                    <a:pt x="200" y="625"/>
                    <a:pt x="200" y="625"/>
                  </a:cubicBezTo>
                  <a:cubicBezTo>
                    <a:pt x="154" y="625"/>
                    <a:pt x="154" y="625"/>
                    <a:pt x="154" y="625"/>
                  </a:cubicBezTo>
                  <a:cubicBezTo>
                    <a:pt x="154" y="571"/>
                    <a:pt x="154" y="571"/>
                    <a:pt x="154" y="571"/>
                  </a:cubicBezTo>
                  <a:cubicBezTo>
                    <a:pt x="200" y="571"/>
                    <a:pt x="200" y="571"/>
                    <a:pt x="200" y="571"/>
                  </a:cubicBezTo>
                  <a:cubicBezTo>
                    <a:pt x="200" y="502"/>
                    <a:pt x="200" y="502"/>
                    <a:pt x="200" y="502"/>
                  </a:cubicBezTo>
                  <a:cubicBezTo>
                    <a:pt x="154" y="502"/>
                    <a:pt x="154" y="502"/>
                    <a:pt x="154" y="502"/>
                  </a:cubicBezTo>
                  <a:cubicBezTo>
                    <a:pt x="154" y="448"/>
                    <a:pt x="154" y="448"/>
                    <a:pt x="154" y="448"/>
                  </a:cubicBezTo>
                  <a:cubicBezTo>
                    <a:pt x="200" y="448"/>
                    <a:pt x="200" y="448"/>
                    <a:pt x="200" y="448"/>
                  </a:cubicBezTo>
                  <a:cubicBezTo>
                    <a:pt x="200" y="169"/>
                    <a:pt x="200" y="169"/>
                    <a:pt x="200" y="169"/>
                  </a:cubicBezTo>
                  <a:cubicBezTo>
                    <a:pt x="154" y="169"/>
                    <a:pt x="154" y="169"/>
                    <a:pt x="154" y="169"/>
                  </a:cubicBezTo>
                  <a:cubicBezTo>
                    <a:pt x="154" y="115"/>
                    <a:pt x="154" y="115"/>
                    <a:pt x="154" y="115"/>
                  </a:cubicBezTo>
                  <a:lnTo>
                    <a:pt x="200" y="115"/>
                  </a:lnTo>
                  <a:close/>
                  <a:moveTo>
                    <a:pt x="126" y="391"/>
                  </a:moveTo>
                  <a:cubicBezTo>
                    <a:pt x="34" y="391"/>
                    <a:pt x="34" y="391"/>
                    <a:pt x="34" y="391"/>
                  </a:cubicBezTo>
                  <a:cubicBezTo>
                    <a:pt x="34" y="337"/>
                    <a:pt x="34" y="337"/>
                    <a:pt x="34" y="337"/>
                  </a:cubicBezTo>
                  <a:cubicBezTo>
                    <a:pt x="126" y="337"/>
                    <a:pt x="126" y="337"/>
                    <a:pt x="126" y="337"/>
                  </a:cubicBezTo>
                  <a:lnTo>
                    <a:pt x="126" y="391"/>
                  </a:lnTo>
                  <a:close/>
                  <a:moveTo>
                    <a:pt x="34" y="169"/>
                  </a:moveTo>
                  <a:cubicBezTo>
                    <a:pt x="34" y="115"/>
                    <a:pt x="34" y="115"/>
                    <a:pt x="34" y="115"/>
                  </a:cubicBezTo>
                  <a:cubicBezTo>
                    <a:pt x="126" y="115"/>
                    <a:pt x="126" y="115"/>
                    <a:pt x="126" y="115"/>
                  </a:cubicBezTo>
                  <a:cubicBezTo>
                    <a:pt x="126" y="169"/>
                    <a:pt x="126" y="169"/>
                    <a:pt x="126" y="169"/>
                  </a:cubicBezTo>
                  <a:lnTo>
                    <a:pt x="34" y="169"/>
                  </a:lnTo>
                  <a:close/>
                </a:path>
              </a:pathLst>
            </a:custGeom>
            <a:solidFill>
              <a:srgbClr val="6AB9D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p>
              <a:endParaRPr lang="en-US" sz="2400"/>
            </a:p>
          </p:txBody>
        </p:sp>
      </p:grpSp>
    </p:spTree>
  </p:cSld>
  <p:clrMapOvr>
    <a:masterClrMapping/>
  </p:clrMapOvr>
  <p:transition spd="slow" advTm="15000">
    <p:cover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stretch>
            <a:fillRect/>
          </a:stretch>
        </p:blipFill>
        <p:spPr>
          <a:xfrm>
            <a:off x="5518785" y="0"/>
            <a:ext cx="6673215" cy="5852160"/>
          </a:xfrm>
          <a:prstGeom prst="rect">
            <a:avLst/>
          </a:prstGeom>
        </p:spPr>
      </p:pic>
      <p:sp>
        <p:nvSpPr>
          <p:cNvPr id="11" name="文本框 10"/>
          <p:cNvSpPr txBox="1"/>
          <p:nvPr/>
        </p:nvSpPr>
        <p:spPr>
          <a:xfrm>
            <a:off x="630555" y="2475865"/>
            <a:ext cx="4887595" cy="847725"/>
          </a:xfrm>
          <a:prstGeom prst="rect">
            <a:avLst/>
          </a:prstGeom>
          <a:noFill/>
        </p:spPr>
        <p:txBody>
          <a:bodyPr wrap="square" rtlCol="0">
            <a:spAutoFit/>
          </a:bodyPr>
          <a:lstStyle/>
          <a:p>
            <a:pPr>
              <a:lnSpc>
                <a:spcPct val="120000"/>
              </a:lnSpc>
            </a:pPr>
            <a:r>
              <a:rPr lang="en-US" sz="4400" dirty="0">
                <a:latin typeface="微软雅黑" panose="020B0503020204020204" charset="-122"/>
                <a:ea typeface="微软雅黑" panose="020B0503020204020204" charset="-122"/>
                <a:cs typeface="微软雅黑" panose="020B0503020204020204" charset="-122"/>
              </a:rPr>
              <a:t>0</a:t>
            </a:r>
            <a:r>
              <a:rPr lang="en-US" altLang="zh-CN" sz="4400" dirty="0">
                <a:latin typeface="微软雅黑" panose="020B0503020204020204" charset="-122"/>
                <a:ea typeface="微软雅黑" panose="020B0503020204020204" charset="-122"/>
                <a:cs typeface="微软雅黑" panose="020B0503020204020204" charset="-122"/>
              </a:rPr>
              <a:t>3</a:t>
            </a:r>
            <a:r>
              <a:rPr lang="zh-CN" altLang="en-US" sz="4400" dirty="0">
                <a:latin typeface="微软雅黑" panose="020B0503020204020204" charset="-122"/>
                <a:ea typeface="微软雅黑" panose="020B0503020204020204" charset="-122"/>
                <a:cs typeface="微软雅黑" panose="020B0503020204020204" charset="-122"/>
              </a:rPr>
              <a:t> 信息提取 </a:t>
            </a:r>
            <a:endParaRPr lang="zh-CN" altLang="en-US" sz="4400" dirty="0">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5277485" y="1895475"/>
            <a:ext cx="6267450" cy="3067050"/>
          </a:xfrm>
          <a:prstGeom prst="rect">
            <a:avLst/>
          </a:prstGeom>
        </p:spPr>
      </p:pic>
      <p:sp>
        <p:nvSpPr>
          <p:cNvPr id="6" name="文本框 5"/>
          <p:cNvSpPr txBox="1"/>
          <p:nvPr>
            <p:custDataLst>
              <p:tags r:id="rId3"/>
            </p:custDataLst>
          </p:nvPr>
        </p:nvSpPr>
        <p:spPr>
          <a:xfrm>
            <a:off x="1619885" y="3429000"/>
            <a:ext cx="2259330" cy="306705"/>
          </a:xfrm>
          <a:prstGeom prst="rect">
            <a:avLst/>
          </a:prstGeom>
          <a:noFill/>
        </p:spPr>
        <p:txBody>
          <a:bodyPr wrap="square" rtlCol="0">
            <a:spAutoFit/>
          </a:bodyPr>
          <a:lstStyle/>
          <a:p>
            <a:r>
              <a:rPr lang="zh-CN" altLang="en-US" sz="1400">
                <a:solidFill>
                  <a:schemeClr val="tx1">
                    <a:lumMod val="50000"/>
                    <a:lumOff val="50000"/>
                  </a:schemeClr>
                </a:solidFill>
              </a:rPr>
              <a:t>Extraction of </a:t>
            </a:r>
            <a:r>
              <a:rPr lang="en-US" altLang="zh-CN" sz="1400">
                <a:solidFill>
                  <a:schemeClr val="tx1">
                    <a:lumMod val="50000"/>
                    <a:lumOff val="50000"/>
                  </a:schemeClr>
                </a:solidFill>
              </a:rPr>
              <a:t>I</a:t>
            </a:r>
            <a:r>
              <a:rPr lang="zh-CN" altLang="en-US" sz="1400">
                <a:solidFill>
                  <a:schemeClr val="tx1">
                    <a:lumMod val="50000"/>
                    <a:lumOff val="50000"/>
                  </a:schemeClr>
                </a:solidFill>
              </a:rPr>
              <a:t>nformation</a:t>
            </a:r>
            <a:endParaRPr lang="zh-CN" altLang="en-US" sz="1400">
              <a:solidFill>
                <a:schemeClr val="tx1">
                  <a:lumMod val="50000"/>
                  <a:lumOff val="50000"/>
                </a:schemeClr>
              </a:solidFill>
            </a:endParaRPr>
          </a:p>
        </p:txBody>
      </p:sp>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41" name="文本框 17"/>
          <p:cNvSpPr txBox="1"/>
          <p:nvPr/>
        </p:nvSpPr>
        <p:spPr>
          <a:xfrm>
            <a:off x="920115" y="381635"/>
            <a:ext cx="6194363" cy="461665"/>
          </a:xfrm>
          <a:prstGeom prst="rect">
            <a:avLst/>
          </a:prstGeom>
          <a:noFill/>
        </p:spPr>
        <p:txBody>
          <a:bodyPr wrap="square" rtlCol="0">
            <a:spAutoFit/>
          </a:bodyPr>
          <a:lstStyle/>
          <a:p>
            <a:pPr algn="just"/>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关键词提取 </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43" name="TextBox 42"/>
          <p:cNvSpPr txBox="1"/>
          <p:nvPr/>
        </p:nvSpPr>
        <p:spPr>
          <a:xfrm>
            <a:off x="816610" y="1245870"/>
            <a:ext cx="5471160" cy="4707890"/>
          </a:xfrm>
          <a:prstGeom prst="rect">
            <a:avLst/>
          </a:prstGeom>
          <a:noFill/>
        </p:spPr>
        <p:txBody>
          <a:bodyPr wrap="square">
            <a:spAutoFit/>
          </a:bodyPr>
          <a:lstStyle/>
          <a:p>
            <a:pPr marR="0" indent="0" algn="just">
              <a:lnSpc>
                <a:spcPct val="150000"/>
              </a:lnSpc>
              <a:spcBef>
                <a:spcPts val="0"/>
              </a:spcBef>
              <a:spcAft>
                <a:spcPts val="0"/>
              </a:spcAft>
              <a:buFont typeface="Arial" panose="020B0704020202020204" pitchFamily="34" charset="0"/>
              <a:buNone/>
            </a:pPr>
            <a:r>
              <a:rPr lang="zh-CN" sz="2000" b="1" dirty="0">
                <a:effectLst/>
                <a:latin typeface="微软雅黑" charset="0"/>
                <a:ea typeface="微软雅黑" charset="0"/>
                <a:cs typeface="微软雅黑" charset="0"/>
                <a:sym typeface="+mn-ea"/>
              </a:rPr>
              <a:t>关键词提取的主要困难</a:t>
            </a:r>
            <a:r>
              <a:rPr lang="en-US" sz="2000" b="1" dirty="0">
                <a:effectLst/>
                <a:latin typeface="微软雅黑" charset="0"/>
                <a:ea typeface="微软雅黑" charset="0"/>
                <a:cs typeface="微软雅黑" charset="0"/>
                <a:sym typeface="+mn-ea"/>
              </a:rPr>
              <a:t> </a:t>
            </a:r>
            <a:endParaRPr lang="zh-CN" altLang="en-US" sz="2000" b="1" dirty="0">
              <a:effectLst/>
              <a:latin typeface="微软雅黑" charset="0"/>
              <a:ea typeface="微软雅黑" charset="0"/>
              <a:cs typeface="微软雅黑" charset="0"/>
            </a:endParaRPr>
          </a:p>
          <a:p>
            <a:pPr marL="285750" marR="0" indent="-285750" algn="just">
              <a:lnSpc>
                <a:spcPct val="150000"/>
              </a:lnSpc>
              <a:spcBef>
                <a:spcPts val="0"/>
              </a:spcBef>
              <a:spcAft>
                <a:spcPts val="0"/>
              </a:spcAft>
              <a:buFont typeface="Arial" panose="020B0704020202020204" pitchFamily="34" charset="0"/>
              <a:buChar char="•"/>
            </a:pPr>
            <a:r>
              <a:rPr lang="zh-CN" altLang="en-US" dirty="0">
                <a:effectLst/>
                <a:latin typeface="微软雅黑" charset="0"/>
                <a:ea typeface="微软雅黑" charset="0"/>
                <a:cs typeface="微软雅黑" charset="0"/>
              </a:rPr>
              <a:t>关键词提取最大的困难在于语言表达的丰富性。比如，一篇研究舒茨现象学的社会学论文可能既有关于韦伯思想的主题，也有胡塞尔现象学的主题，而二者又难以被共同的关键词覆盖。即使能够被覆盖，也可能因为过度概化而失去与其他文本进行比较的依据。另外，某些较短文本的关键词甚至并不出现在文档中（最为我们熟悉的案例便是诗歌）。那么，根据文本全文提取的关键词能否同时关注覆盖度和区分度，则成为关键词提取任务的主要挑战 </a:t>
            </a:r>
            <a:endParaRPr lang="zh-CN" altLang="en-US" dirty="0">
              <a:solidFill>
                <a:srgbClr val="000000"/>
              </a:solidFill>
              <a:effectLst/>
              <a:latin typeface="微软雅黑" charset="0"/>
              <a:ea typeface="微软雅黑" charset="0"/>
              <a:cs typeface="微软雅黑" charset="0"/>
            </a:endParaRPr>
          </a:p>
        </p:txBody>
      </p:sp>
      <p:grpSp>
        <p:nvGrpSpPr>
          <p:cNvPr id="18" name="组合 17"/>
          <p:cNvGrpSpPr/>
          <p:nvPr/>
        </p:nvGrpSpPr>
        <p:grpSpPr>
          <a:xfrm>
            <a:off x="7635240" y="2033905"/>
            <a:ext cx="4141634" cy="2455165"/>
            <a:chOff x="12024" y="3203"/>
            <a:chExt cx="6522" cy="3866"/>
          </a:xfrm>
        </p:grpSpPr>
        <p:grpSp>
          <p:nvGrpSpPr>
            <p:cNvPr id="10" name="组合 9"/>
            <p:cNvGrpSpPr/>
            <p:nvPr/>
          </p:nvGrpSpPr>
          <p:grpSpPr>
            <a:xfrm>
              <a:off x="12581" y="6441"/>
              <a:ext cx="5965" cy="628"/>
              <a:chOff x="12581" y="6441"/>
              <a:chExt cx="5965" cy="628"/>
            </a:xfrm>
          </p:grpSpPr>
          <p:sp>
            <p:nvSpPr>
              <p:cNvPr id="29" name="Rectangle 30"/>
              <p:cNvSpPr/>
              <p:nvPr/>
            </p:nvSpPr>
            <p:spPr>
              <a:xfrm>
                <a:off x="12581" y="6441"/>
                <a:ext cx="2656" cy="628"/>
              </a:xfrm>
              <a:prstGeom prst="rect">
                <a:avLst/>
              </a:prstGeom>
            </p:spPr>
            <p:txBody>
              <a:bodyPr wrap="square">
                <a:spAutoFit/>
              </a:bodyPr>
              <a:lstStyle/>
              <a:p>
                <a:pPr lvl="0">
                  <a:defRPr/>
                </a:pPr>
                <a:r>
                  <a:rPr lang="zh-CN" altLang="en-US" sz="2000" dirty="0">
                    <a:latin typeface="微软雅黑" charset="0"/>
                    <a:ea typeface="微软雅黑" charset="0"/>
                    <a:cs typeface="微软雅黑" charset="0"/>
                  </a:rPr>
                  <a:t>覆盖度</a:t>
                </a:r>
                <a:r>
                  <a:rPr lang="en-US" sz="2000" dirty="0">
                    <a:latin typeface="微软雅黑" charset="0"/>
                    <a:ea typeface="微软雅黑" charset="0"/>
                    <a:cs typeface="微软雅黑" charset="0"/>
                  </a:rPr>
                  <a:t> </a:t>
                </a:r>
                <a:endParaRPr kumimoji="0" lang="zh-CN" altLang="en-US" sz="2000" i="0" u="none" strike="noStrike" kern="1200" cap="none" spc="0" normalizeH="0" baseline="0" noProof="0" dirty="0">
                  <a:ln>
                    <a:noFill/>
                  </a:ln>
                  <a:solidFill>
                    <a:schemeClr val="tx1">
                      <a:lumMod val="75000"/>
                      <a:lumOff val="25000"/>
                    </a:schemeClr>
                  </a:solidFill>
                  <a:effectLst/>
                  <a:uLnTx/>
                  <a:uFillTx/>
                  <a:latin typeface="微软雅黑" charset="0"/>
                  <a:ea typeface="微软雅黑" charset="0"/>
                  <a:cs typeface="微软雅黑" charset="0"/>
                  <a:sym typeface="微软雅黑" panose="020B0503020204020204" charset="-122"/>
                </a:endParaRPr>
              </a:p>
            </p:txBody>
          </p:sp>
          <p:sp>
            <p:nvSpPr>
              <p:cNvPr id="31" name="Rectangle 30"/>
              <p:cNvSpPr/>
              <p:nvPr/>
            </p:nvSpPr>
            <p:spPr>
              <a:xfrm>
                <a:off x="15650" y="6441"/>
                <a:ext cx="2896" cy="628"/>
              </a:xfrm>
              <a:prstGeom prst="rect">
                <a:avLst/>
              </a:prstGeom>
            </p:spPr>
            <p:txBody>
              <a:bodyPr wrap="square">
                <a:spAutoFit/>
              </a:bodyPr>
              <a:lstStyle/>
              <a:p>
                <a:pPr lvl="0">
                  <a:defRPr/>
                </a:pPr>
                <a:r>
                  <a:rPr lang="zh-CN" altLang="en-US" sz="2000" dirty="0">
                    <a:latin typeface="微软雅黑" charset="0"/>
                    <a:ea typeface="微软雅黑" charset="0"/>
                    <a:cs typeface="微软雅黑" charset="0"/>
                  </a:rPr>
                  <a:t>区分度</a:t>
                </a:r>
                <a:r>
                  <a:rPr lang="en-US" sz="2000" dirty="0">
                    <a:latin typeface="微软雅黑" charset="0"/>
                    <a:ea typeface="微软雅黑" charset="0"/>
                    <a:cs typeface="微软雅黑" charset="0"/>
                  </a:rPr>
                  <a:t> </a:t>
                </a:r>
                <a:endParaRPr kumimoji="0" lang="zh-CN" altLang="en-US" sz="2000" i="0" u="none" strike="noStrike" kern="1200" cap="none" spc="0" normalizeH="0" baseline="0" noProof="0" dirty="0">
                  <a:ln>
                    <a:noFill/>
                  </a:ln>
                  <a:solidFill>
                    <a:schemeClr val="tx1">
                      <a:lumMod val="75000"/>
                      <a:lumOff val="25000"/>
                    </a:schemeClr>
                  </a:solidFill>
                  <a:effectLst/>
                  <a:uLnTx/>
                  <a:uFillTx/>
                  <a:latin typeface="微软雅黑" charset="0"/>
                  <a:ea typeface="微软雅黑" charset="0"/>
                  <a:cs typeface="微软雅黑" charset="0"/>
                  <a:sym typeface="微软雅黑" panose="020B0503020204020204" charset="-122"/>
                </a:endParaRPr>
              </a:p>
            </p:txBody>
          </p:sp>
        </p:grpSp>
        <p:grpSp>
          <p:nvGrpSpPr>
            <p:cNvPr id="17" name="组合 16"/>
            <p:cNvGrpSpPr/>
            <p:nvPr/>
          </p:nvGrpSpPr>
          <p:grpSpPr>
            <a:xfrm>
              <a:off x="12024" y="3203"/>
              <a:ext cx="5662" cy="2449"/>
              <a:chOff x="12024" y="1636"/>
              <a:chExt cx="5662" cy="2449"/>
            </a:xfrm>
          </p:grpSpPr>
          <p:sp>
            <p:nvSpPr>
              <p:cNvPr id="3" name="菱形 2"/>
              <p:cNvSpPr/>
              <p:nvPr>
                <p:custDataLst>
                  <p:tags r:id="rId1"/>
                </p:custDataLst>
              </p:nvPr>
            </p:nvSpPr>
            <p:spPr>
              <a:xfrm>
                <a:off x="12024" y="1636"/>
                <a:ext cx="2449" cy="2449"/>
              </a:xfrm>
              <a:prstGeom prst="diamond">
                <a:avLst/>
              </a:prstGeom>
              <a:solidFill>
                <a:srgbClr val="1F74AD">
                  <a:alpha val="49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rtlCol="0" anchor="ctr" anchorCtr="0">
                <a:normAutofit/>
              </a:bodyPr>
              <a:lstStyle/>
              <a:p>
                <a:pPr algn="ctr"/>
                <a:endParaRPr lang="zh-CN" altLang="en-US">
                  <a:sym typeface="Arial" panose="020B0704020202020204" pitchFamily="34" charset="0"/>
                </a:endParaRPr>
              </a:p>
            </p:txBody>
          </p:sp>
          <p:sp>
            <p:nvSpPr>
              <p:cNvPr id="2" name="菱形 1"/>
              <p:cNvSpPr/>
              <p:nvPr>
                <p:custDataLst>
                  <p:tags r:id="rId2"/>
                </p:custDataLst>
              </p:nvPr>
            </p:nvSpPr>
            <p:spPr>
              <a:xfrm>
                <a:off x="12354" y="1966"/>
                <a:ext cx="1788" cy="1788"/>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rtlCol="0" anchor="ctr" anchorCtr="0">
                <a:normAutofit fontScale="92500" lnSpcReduction="10000"/>
              </a:bodyPr>
              <a:lstStyle/>
              <a:p>
                <a:pPr algn="ctr"/>
                <a:r>
                  <a:rPr lang="en-US" altLang="zh-CN" sz="3600" dirty="0">
                    <a:solidFill>
                      <a:sysClr val="window" lastClr="FFFFFF"/>
                    </a:solidFill>
                    <a:sym typeface="Arial" panose="020B0704020202020204" pitchFamily="34" charset="0"/>
                  </a:rPr>
                  <a:t>1</a:t>
                </a:r>
                <a:endParaRPr lang="zh-CN" altLang="en-US" sz="3600" dirty="0">
                  <a:solidFill>
                    <a:sysClr val="window" lastClr="FFFFFF"/>
                  </a:solidFill>
                  <a:sym typeface="Arial" panose="020B0704020202020204" pitchFamily="34" charset="0"/>
                </a:endParaRPr>
              </a:p>
            </p:txBody>
          </p:sp>
          <p:sp>
            <p:nvSpPr>
              <p:cNvPr id="7" name="菱形 6"/>
              <p:cNvSpPr/>
              <p:nvPr>
                <p:custDataLst>
                  <p:tags r:id="rId3"/>
                </p:custDataLst>
              </p:nvPr>
            </p:nvSpPr>
            <p:spPr>
              <a:xfrm>
                <a:off x="15237" y="1636"/>
                <a:ext cx="2449" cy="2449"/>
              </a:xfrm>
              <a:prstGeom prst="diamond">
                <a:avLst/>
              </a:prstGeom>
              <a:solidFill>
                <a:srgbClr val="3498DB">
                  <a:alpha val="49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rtlCol="0" anchor="ctr" anchorCtr="0">
                <a:normAutofit/>
              </a:bodyPr>
              <a:lstStyle/>
              <a:p>
                <a:pPr algn="ctr"/>
                <a:endParaRPr lang="zh-CN" altLang="en-US">
                  <a:sym typeface="Arial" panose="020B0704020202020204" pitchFamily="34" charset="0"/>
                </a:endParaRPr>
              </a:p>
            </p:txBody>
          </p:sp>
          <p:sp>
            <p:nvSpPr>
              <p:cNvPr id="8" name="菱形 7"/>
              <p:cNvSpPr/>
              <p:nvPr>
                <p:custDataLst>
                  <p:tags r:id="rId4"/>
                </p:custDataLst>
              </p:nvPr>
            </p:nvSpPr>
            <p:spPr>
              <a:xfrm>
                <a:off x="15567" y="1966"/>
                <a:ext cx="1788" cy="1788"/>
              </a:xfrm>
              <a:prstGeom prst="diamond">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rtlCol="0" anchor="ctr" anchorCtr="0">
                <a:normAutofit fontScale="92500" lnSpcReduction="10000"/>
              </a:bodyPr>
              <a:lstStyle/>
              <a:p>
                <a:pPr algn="ctr"/>
                <a:r>
                  <a:rPr lang="en-US" altLang="zh-CN" sz="3600" dirty="0">
                    <a:solidFill>
                      <a:sysClr val="window" lastClr="FFFFFF"/>
                    </a:solidFill>
                    <a:sym typeface="Arial" panose="020B0704020202020204" pitchFamily="34" charset="0"/>
                  </a:rPr>
                  <a:t>2</a:t>
                </a:r>
                <a:endParaRPr lang="zh-CN" altLang="en-US" sz="3600" dirty="0">
                  <a:solidFill>
                    <a:sysClr val="window" lastClr="FFFFFF"/>
                  </a:solidFill>
                  <a:sym typeface="Arial" panose="020B0704020202020204" pitchFamily="34" charset="0"/>
                </a:endParaRPr>
              </a:p>
            </p:txBody>
          </p:sp>
        </p:grpSp>
      </p:grpSp>
    </p:spTree>
  </p:cSld>
  <p:clrMapOvr>
    <a:masterClrMapping/>
  </p:clrMapOvr>
  <p:transition spd="slow" advTm="15000">
    <p:cover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41" name="文本框 17"/>
          <p:cNvSpPr txBox="1"/>
          <p:nvPr/>
        </p:nvSpPr>
        <p:spPr>
          <a:xfrm>
            <a:off x="920115" y="381635"/>
            <a:ext cx="6194363" cy="461665"/>
          </a:xfrm>
          <a:prstGeom prst="rect">
            <a:avLst/>
          </a:prstGeom>
          <a:noFill/>
        </p:spPr>
        <p:txBody>
          <a:bodyPr wrap="square" rtlCol="0">
            <a:spAutoFit/>
          </a:bodyPr>
          <a:lstStyle/>
          <a:p>
            <a:pPr algn="just"/>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关键词提取 </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43" name="TextBox 42"/>
          <p:cNvSpPr txBox="1"/>
          <p:nvPr/>
        </p:nvSpPr>
        <p:spPr>
          <a:xfrm>
            <a:off x="920115" y="1320165"/>
            <a:ext cx="10122535" cy="5169535"/>
          </a:xfrm>
          <a:prstGeom prst="rect">
            <a:avLst/>
          </a:prstGeom>
          <a:noFill/>
        </p:spPr>
        <p:txBody>
          <a:bodyPr wrap="square">
            <a:spAutoFit/>
          </a:bodyPr>
          <a:lstStyle/>
          <a:p>
            <a:pPr marR="0" indent="0" algn="just">
              <a:lnSpc>
                <a:spcPct val="150000"/>
              </a:lnSpc>
              <a:spcBef>
                <a:spcPts val="0"/>
              </a:spcBef>
              <a:spcAft>
                <a:spcPts val="0"/>
              </a:spcAft>
              <a:buNone/>
            </a:pPr>
            <a:r>
              <a:rPr lang="zh-CN" sz="2000" b="1" dirty="0">
                <a:effectLst/>
                <a:latin typeface="微软雅黑" charset="0"/>
                <a:ea typeface="微软雅黑" charset="0"/>
                <a:cs typeface="微软雅黑" charset="0"/>
                <a:sym typeface="+mn-ea"/>
              </a:rPr>
              <a:t>基于词频</a:t>
            </a:r>
            <a:r>
              <a:rPr lang="en-US" sz="2000" b="1" dirty="0">
                <a:effectLst/>
                <a:latin typeface="微软雅黑" charset="0"/>
                <a:ea typeface="微软雅黑" charset="0"/>
                <a:cs typeface="微软雅黑" charset="0"/>
                <a:sym typeface="+mn-ea"/>
              </a:rPr>
              <a:t>-</a:t>
            </a:r>
            <a:r>
              <a:rPr lang="zh-CN" sz="2000" b="1" dirty="0">
                <a:effectLst/>
                <a:latin typeface="微软雅黑" charset="0"/>
                <a:ea typeface="微软雅黑" charset="0"/>
                <a:cs typeface="微软雅黑" charset="0"/>
                <a:sym typeface="+mn-ea"/>
              </a:rPr>
              <a:t>逆文档频率</a:t>
            </a:r>
            <a:r>
              <a:rPr lang="en-US" sz="2000" b="1" dirty="0">
                <a:effectLst/>
                <a:latin typeface="微软雅黑" charset="0"/>
                <a:ea typeface="微软雅黑" charset="0"/>
                <a:cs typeface="微软雅黑" charset="0"/>
                <a:sym typeface="+mn-ea"/>
              </a:rPr>
              <a:t> </a:t>
            </a:r>
            <a:endParaRPr lang="en-US" sz="2000" b="1" dirty="0">
              <a:latin typeface="微软雅黑" charset="0"/>
              <a:ea typeface="微软雅黑" charset="0"/>
              <a:cs typeface="微软雅黑" charset="0"/>
            </a:endParaRPr>
          </a:p>
          <a:p>
            <a:pPr marL="285750" marR="0" indent="-285750" algn="just">
              <a:lnSpc>
                <a:spcPct val="150000"/>
              </a:lnSpc>
              <a:spcBef>
                <a:spcPts val="0"/>
              </a:spcBef>
              <a:spcAft>
                <a:spcPts val="0"/>
              </a:spcAft>
              <a:buFont typeface="Arial" panose="020B0704020202020204" pitchFamily="34" charset="0"/>
              <a:buChar char="•"/>
            </a:pPr>
            <a:r>
              <a:rPr lang="en-US" b="1" dirty="0">
                <a:effectLst/>
                <a:latin typeface="微软雅黑" charset="0"/>
                <a:ea typeface="微软雅黑" charset="0"/>
                <a:cs typeface="微软雅黑" charset="0"/>
              </a:rPr>
              <a:t>TF-IDF</a:t>
            </a:r>
            <a:r>
              <a:rPr lang="zh-CN" b="1" dirty="0">
                <a:effectLst/>
                <a:latin typeface="微软雅黑" charset="0"/>
                <a:ea typeface="微软雅黑" charset="0"/>
                <a:cs typeface="微软雅黑" charset="0"/>
              </a:rPr>
              <a:t>方法</a:t>
            </a:r>
            <a:r>
              <a:rPr lang="zh-CN" dirty="0">
                <a:effectLst/>
                <a:latin typeface="微软雅黑" charset="0"/>
                <a:ea typeface="微软雅黑" charset="0"/>
                <a:cs typeface="微软雅黑" charset="0"/>
              </a:rPr>
              <a:t>因其简洁、适用性广、基准性能较高而被广泛应用在一般的关键词提取任务中。</a:t>
            </a:r>
            <a:r>
              <a:rPr lang="en-US" dirty="0">
                <a:effectLst/>
                <a:latin typeface="微软雅黑" charset="0"/>
                <a:ea typeface="微软雅黑" charset="0"/>
                <a:cs typeface="微软雅黑" charset="0"/>
              </a:rPr>
              <a:t>TF-IDF</a:t>
            </a:r>
            <a:r>
              <a:rPr lang="zh-CN" dirty="0">
                <a:effectLst/>
                <a:latin typeface="微软雅黑" charset="0"/>
                <a:ea typeface="微软雅黑" charset="0"/>
                <a:cs typeface="微软雅黑" charset="0"/>
              </a:rPr>
              <a:t>是一种基于词汇统计信息的方法，主要关注某一特定词汇在文档和语料库中出现的</a:t>
            </a:r>
            <a:r>
              <a:rPr lang="zh-CN" b="1" dirty="0">
                <a:effectLst/>
                <a:latin typeface="微软雅黑" charset="0"/>
                <a:ea typeface="微软雅黑" charset="0"/>
                <a:cs typeface="微软雅黑" charset="0"/>
              </a:rPr>
              <a:t>频次</a:t>
            </a:r>
            <a:r>
              <a:rPr lang="zh-CN" dirty="0">
                <a:effectLst/>
                <a:latin typeface="微软雅黑" charset="0"/>
                <a:ea typeface="微软雅黑" charset="0"/>
                <a:cs typeface="微软雅黑" charset="0"/>
              </a:rPr>
              <a:t>，以衡量该词汇对于文档的重要性。</a:t>
            </a:r>
            <a:r>
              <a:rPr lang="en-US" dirty="0">
                <a:effectLst/>
                <a:latin typeface="微软雅黑" charset="0"/>
                <a:ea typeface="微软雅黑" charset="0"/>
                <a:cs typeface="微软雅黑" charset="0"/>
              </a:rPr>
              <a:t> </a:t>
            </a:r>
            <a:endParaRPr lang="en-US" dirty="0">
              <a:effectLst/>
              <a:latin typeface="微软雅黑" charset="0"/>
              <a:ea typeface="微软雅黑" charset="0"/>
              <a:cs typeface="微软雅黑" charset="0"/>
            </a:endParaRPr>
          </a:p>
          <a:p>
            <a:pPr marL="285750" marR="0" indent="-285750" algn="just">
              <a:lnSpc>
                <a:spcPct val="150000"/>
              </a:lnSpc>
              <a:spcBef>
                <a:spcPts val="0"/>
              </a:spcBef>
              <a:spcAft>
                <a:spcPts val="0"/>
              </a:spcAft>
              <a:buFont typeface="Arial" panose="020B0704020202020204" pitchFamily="34" charset="0"/>
              <a:buChar char="•"/>
            </a:pPr>
            <a:endParaRPr lang="en-US" dirty="0">
              <a:effectLst/>
              <a:latin typeface="微软雅黑" charset="0"/>
              <a:ea typeface="微软雅黑" charset="0"/>
              <a:cs typeface="微软雅黑" charset="0"/>
            </a:endParaRPr>
          </a:p>
          <a:p>
            <a:pPr marR="0" indent="0" algn="just">
              <a:lnSpc>
                <a:spcPct val="150000"/>
              </a:lnSpc>
              <a:spcBef>
                <a:spcPts val="0"/>
              </a:spcBef>
              <a:spcAft>
                <a:spcPts val="0"/>
              </a:spcAft>
              <a:buNone/>
            </a:pPr>
            <a:r>
              <a:rPr lang="zh-CN" sz="2000" b="1" dirty="0">
                <a:effectLst/>
                <a:latin typeface="微软雅黑" charset="0"/>
                <a:ea typeface="微软雅黑" charset="0"/>
                <a:cs typeface="微软雅黑" charset="0"/>
                <a:sym typeface="+mn-ea"/>
              </a:rPr>
              <a:t>基于隐含狄利克雷分布</a:t>
            </a:r>
            <a:r>
              <a:rPr lang="en-US" dirty="0">
                <a:effectLst/>
                <a:sym typeface="+mn-ea"/>
              </a:rPr>
              <a:t> </a:t>
            </a:r>
            <a:endParaRPr lang="en-US" dirty="0">
              <a:effectLst/>
              <a:sym typeface="+mn-ea"/>
            </a:endParaRPr>
          </a:p>
          <a:p>
            <a:pPr marL="285750" marR="0" indent="-285750" algn="just">
              <a:lnSpc>
                <a:spcPct val="150000"/>
              </a:lnSpc>
              <a:spcBef>
                <a:spcPts val="0"/>
              </a:spcBef>
              <a:spcAft>
                <a:spcPts val="0"/>
              </a:spcAft>
              <a:buClrTx/>
              <a:buSzTx/>
              <a:buFont typeface="Arial" panose="020B0704020202020204" pitchFamily="34" charset="0"/>
              <a:buChar char="•"/>
            </a:pPr>
            <a:r>
              <a:rPr lang="zh-CN" dirty="0">
                <a:effectLst/>
                <a:latin typeface="微软雅黑" charset="0"/>
                <a:ea typeface="微软雅黑" charset="0"/>
                <a:cs typeface="微软雅黑" charset="0"/>
                <a:sym typeface="+mn-ea"/>
              </a:rPr>
              <a:t>主题模型是一种常用的文本挖掘工具，用于发现文本中隐藏的语义结构，LDA模型由Blei等人于2003年提出。它同样要求一个由多篇文档组成的语料库，但有别于TF-IDF方法，LDA模型根据给定的语料库反推其包含了哪些不同主题，并衡量各主题在语料库中的不同文档中出现的概率大小。LDA的关键步骤是通过狄利克雷分布推断出主题分布，通过对语料库中的每个词汇不断地采样和更新，来最终确定语料库的主题以及各主题在文档中的概率分布。</a:t>
            </a:r>
            <a:endParaRPr lang="zh-CN" dirty="0">
              <a:effectLst/>
              <a:latin typeface="微软雅黑" charset="0"/>
              <a:ea typeface="微软雅黑" charset="0"/>
              <a:cs typeface="微软雅黑" charset="0"/>
            </a:endParaRPr>
          </a:p>
          <a:p>
            <a:pPr marL="285750" marR="0" indent="-285750" algn="just">
              <a:lnSpc>
                <a:spcPct val="150000"/>
              </a:lnSpc>
              <a:spcBef>
                <a:spcPts val="0"/>
              </a:spcBef>
              <a:spcAft>
                <a:spcPts val="0"/>
              </a:spcAft>
              <a:buFont typeface="Arial" panose="020B0704020202020204" pitchFamily="34" charset="0"/>
              <a:buChar char="•"/>
            </a:pPr>
            <a:endParaRPr lang="zh-CN" dirty="0">
              <a:solidFill>
                <a:srgbClr val="000000"/>
              </a:solidFill>
              <a:effectLst/>
              <a:latin typeface="微软雅黑" charset="0"/>
              <a:ea typeface="微软雅黑" charset="0"/>
              <a:cs typeface="微软雅黑" charset="0"/>
            </a:endParaRPr>
          </a:p>
        </p:txBody>
      </p:sp>
    </p:spTree>
  </p:cSld>
  <p:clrMapOvr>
    <a:masterClrMapping/>
  </p:clrMapOvr>
  <p:transition spd="slow" advTm="15000">
    <p:cover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41" name="文本框 17"/>
          <p:cNvSpPr txBox="1"/>
          <p:nvPr/>
        </p:nvSpPr>
        <p:spPr>
          <a:xfrm>
            <a:off x="920115" y="381635"/>
            <a:ext cx="6194363" cy="461665"/>
          </a:xfrm>
          <a:prstGeom prst="rect">
            <a:avLst/>
          </a:prstGeom>
          <a:noFill/>
        </p:spPr>
        <p:txBody>
          <a:bodyPr wrap="square" rtlCol="0">
            <a:spAutoFit/>
          </a:bodyPr>
          <a:lstStyle/>
          <a:p>
            <a:pPr algn="just"/>
            <a:r>
              <a:rPr lang="zh-CN" altLang="en-US" sz="2400" spc="600" dirty="0">
                <a:solidFill>
                  <a:schemeClr val="tx1"/>
                </a:solidFill>
                <a:latin typeface="微软雅黑" panose="020B0503020204020204" charset="-122"/>
                <a:ea typeface="微软雅黑" panose="020B0503020204020204" charset="-122"/>
                <a:sym typeface="微软雅黑" panose="020B0503020204020204" charset="-122"/>
              </a:rPr>
              <a:t>关键句提取</a:t>
            </a:r>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 </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43" name="TextBox 42"/>
          <p:cNvSpPr txBox="1"/>
          <p:nvPr/>
        </p:nvSpPr>
        <p:spPr>
          <a:xfrm>
            <a:off x="1036955" y="1560195"/>
            <a:ext cx="10118090" cy="3909060"/>
          </a:xfrm>
          <a:prstGeom prst="rect">
            <a:avLst/>
          </a:prstGeom>
          <a:noFill/>
        </p:spPr>
        <p:txBody>
          <a:bodyPr wrap="square">
            <a:spAutoFit/>
          </a:bodyPr>
          <a:lstStyle/>
          <a:p>
            <a:pPr marR="0" indent="0" algn="just">
              <a:lnSpc>
                <a:spcPct val="170000"/>
              </a:lnSpc>
              <a:spcBef>
                <a:spcPts val="0"/>
              </a:spcBef>
              <a:spcAft>
                <a:spcPts val="0"/>
              </a:spcAft>
              <a:buNone/>
            </a:pPr>
            <a:r>
              <a:rPr lang="zh-CN" altLang="en-US" sz="2000" b="1" kern="100" dirty="0">
                <a:effectLst/>
                <a:latin typeface="微软雅黑" charset="0"/>
                <a:ea typeface="微软雅黑" charset="0"/>
                <a:cs typeface="微软雅黑" charset="0"/>
              </a:rPr>
              <a:t>关键词提取</a:t>
            </a:r>
            <a:endParaRPr lang="zh-CN" altLang="en-US" sz="2000" b="1" kern="100" dirty="0">
              <a:effectLst/>
              <a:latin typeface="微软雅黑" charset="0"/>
              <a:ea typeface="微软雅黑" charset="0"/>
              <a:cs typeface="微软雅黑" charset="0"/>
            </a:endParaRPr>
          </a:p>
          <a:p>
            <a:pPr marL="342900" marR="0" indent="-342900" algn="just">
              <a:lnSpc>
                <a:spcPct val="170000"/>
              </a:lnSpc>
              <a:spcBef>
                <a:spcPts val="0"/>
              </a:spcBef>
              <a:spcAft>
                <a:spcPts val="0"/>
              </a:spcAft>
              <a:buFont typeface="Arial" panose="020B0704020202020204" pitchFamily="34" charset="0"/>
              <a:buChar char="•"/>
            </a:pPr>
            <a:r>
              <a:rPr lang="zh-CN" altLang="en-US" kern="100" dirty="0">
                <a:effectLst/>
                <a:latin typeface="微软雅黑" charset="0"/>
                <a:ea typeface="微软雅黑" charset="0"/>
                <a:cs typeface="微软雅黑" charset="0"/>
              </a:rPr>
              <a:t>与关键词提取的思路类似，关键句提取同样需要考虑覆盖度和区分度。当然，关键句提取结果所包含的信息更完整和丰富，同一个文本中几乎不可能出现完全相同的句子，而单篇文章会重复使用同一词汇。</a:t>
            </a:r>
            <a:endParaRPr lang="zh-CN" altLang="en-US" kern="100" dirty="0">
              <a:effectLst/>
              <a:latin typeface="微软雅黑" charset="0"/>
              <a:ea typeface="微软雅黑" charset="0"/>
              <a:cs typeface="微软雅黑" charset="0"/>
            </a:endParaRPr>
          </a:p>
          <a:p>
            <a:pPr marL="342900" marR="0" indent="-342900" algn="just">
              <a:lnSpc>
                <a:spcPct val="170000"/>
              </a:lnSpc>
              <a:spcBef>
                <a:spcPts val="0"/>
              </a:spcBef>
              <a:spcAft>
                <a:spcPts val="0"/>
              </a:spcAft>
              <a:buFont typeface="Arial" panose="020B0704020202020204" pitchFamily="34" charset="0"/>
              <a:buChar char="•"/>
            </a:pPr>
            <a:r>
              <a:rPr lang="en-US" altLang="zh-CN" kern="100" dirty="0" err="1">
                <a:effectLst/>
                <a:latin typeface="微软雅黑" charset="0"/>
                <a:ea typeface="微软雅黑" charset="0"/>
                <a:cs typeface="微软雅黑" charset="0"/>
              </a:rPr>
              <a:t>TextRank</a:t>
            </a:r>
            <a:r>
              <a:rPr lang="zh-CN" altLang="en-US" kern="100" dirty="0">
                <a:effectLst/>
                <a:latin typeface="微软雅黑" charset="0"/>
                <a:ea typeface="微软雅黑" charset="0"/>
                <a:cs typeface="微软雅黑" charset="0"/>
              </a:rPr>
              <a:t>是最常用的关键句提取方法之一，并且与</a:t>
            </a:r>
            <a:r>
              <a:rPr lang="en-US" altLang="zh-CN" kern="100" dirty="0">
                <a:effectLst/>
                <a:latin typeface="微软雅黑" charset="0"/>
                <a:ea typeface="微软雅黑" charset="0"/>
                <a:cs typeface="微软雅黑" charset="0"/>
              </a:rPr>
              <a:t>TF-IDF</a:t>
            </a:r>
            <a:r>
              <a:rPr lang="zh-CN" altLang="en-US" kern="100" dirty="0">
                <a:effectLst/>
                <a:latin typeface="微软雅黑" charset="0"/>
                <a:ea typeface="微软雅黑" charset="0"/>
                <a:cs typeface="微软雅黑" charset="0"/>
              </a:rPr>
              <a:t>方法紧密联系。该方法将文本中的每个句子作为节点，计算两个句子中的公共词汇的数量得到句子的相似度，选出高相似度的句子两两连边并构建出节点连接图。通过计算节点的“权重”（</a:t>
            </a:r>
            <a:r>
              <a:rPr lang="en-US" altLang="zh-CN" kern="100" dirty="0">
                <a:effectLst/>
                <a:latin typeface="微软雅黑" charset="0"/>
                <a:ea typeface="微软雅黑" charset="0"/>
                <a:cs typeface="微软雅黑" charset="0"/>
              </a:rPr>
              <a:t>Rank</a:t>
            </a:r>
            <a:r>
              <a:rPr lang="zh-CN" altLang="en-US" kern="100" dirty="0">
                <a:effectLst/>
                <a:latin typeface="微软雅黑" charset="0"/>
                <a:ea typeface="微软雅黑" charset="0"/>
                <a:cs typeface="微软雅黑" charset="0"/>
              </a:rPr>
              <a:t>值），不断找出兼具独特性和代表性的句子赋予高权重，最终通过排序来得到关键句。</a:t>
            </a:r>
            <a:endParaRPr lang="en-US" altLang="zh-CN" kern="100" dirty="0">
              <a:solidFill>
                <a:srgbClr val="FF0000"/>
              </a:solidFill>
              <a:effectLst/>
              <a:latin typeface="微软雅黑" charset="0"/>
              <a:ea typeface="微软雅黑" charset="0"/>
              <a:cs typeface="微软雅黑" charset="0"/>
            </a:endParaRPr>
          </a:p>
        </p:txBody>
      </p:sp>
    </p:spTree>
  </p:cSld>
  <p:clrMapOvr>
    <a:masterClrMapping/>
  </p:clrMapOvr>
  <p:transition spd="slow" advTm="15000">
    <p:cover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41" name="文本框 17"/>
          <p:cNvSpPr txBox="1"/>
          <p:nvPr/>
        </p:nvSpPr>
        <p:spPr>
          <a:xfrm>
            <a:off x="920115" y="381635"/>
            <a:ext cx="6194363" cy="461665"/>
          </a:xfrm>
          <a:prstGeom prst="rect">
            <a:avLst/>
          </a:prstGeom>
          <a:noFill/>
        </p:spPr>
        <p:txBody>
          <a:bodyPr wrap="square" rtlCol="0">
            <a:spAutoFit/>
          </a:bodyPr>
          <a:lstStyle/>
          <a:p>
            <a:pPr algn="just"/>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实体关系抽取 </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43" name="TextBox 42"/>
          <p:cNvSpPr txBox="1"/>
          <p:nvPr/>
        </p:nvSpPr>
        <p:spPr>
          <a:xfrm>
            <a:off x="1051560" y="1431925"/>
            <a:ext cx="9945370" cy="4326890"/>
          </a:xfrm>
          <a:prstGeom prst="rect">
            <a:avLst/>
          </a:prstGeom>
          <a:noFill/>
        </p:spPr>
        <p:txBody>
          <a:bodyPr wrap="square">
            <a:spAutoFit/>
          </a:bodyPr>
          <a:lstStyle/>
          <a:p>
            <a:pPr marL="285750" marR="0" indent="-285750" algn="just">
              <a:lnSpc>
                <a:spcPct val="170000"/>
              </a:lnSpc>
              <a:spcBef>
                <a:spcPts val="0"/>
              </a:spcBef>
              <a:spcAft>
                <a:spcPts val="0"/>
              </a:spcAft>
              <a:buFont typeface="Arial" panose="020B0704020202020204" pitchFamily="34" charset="0"/>
              <a:buChar char="•"/>
            </a:pPr>
            <a:r>
              <a:rPr lang="zh-CN" altLang="en-US" kern="100" dirty="0">
                <a:effectLst/>
                <a:latin typeface="微软雅黑" charset="0"/>
                <a:ea typeface="微软雅黑" charset="0"/>
                <a:cs typeface="微软雅黑" charset="0"/>
              </a:rPr>
              <a:t>在识别了具有实际指代的实体之后，研究者往往还想知道实体间属于什么关系，这种关系识别将有助于我们理解文本内容的指涉和意义。实体关系抽取也是根据自然语言文本构建复杂数据库的重要方式，文本摘要、自动问答、知识图谱乃至搜索引擎等领域都对实体关系抽取有密切关注。</a:t>
            </a:r>
            <a:endParaRPr lang="zh-CN" altLang="en-US" kern="100" dirty="0">
              <a:effectLst/>
              <a:latin typeface="微软雅黑" charset="0"/>
              <a:ea typeface="微软雅黑" charset="0"/>
              <a:cs typeface="微软雅黑" charset="0"/>
            </a:endParaRPr>
          </a:p>
          <a:p>
            <a:pPr marL="285750" marR="0" indent="-285750" algn="just">
              <a:lnSpc>
                <a:spcPct val="170000"/>
              </a:lnSpc>
              <a:spcBef>
                <a:spcPts val="0"/>
              </a:spcBef>
              <a:spcAft>
                <a:spcPts val="0"/>
              </a:spcAft>
              <a:buFont typeface="Arial" panose="020B0704020202020204" pitchFamily="34" charset="0"/>
              <a:buChar char="•"/>
            </a:pPr>
            <a:r>
              <a:rPr lang="zh-CN" altLang="en-US" kern="100" dirty="0">
                <a:effectLst/>
                <a:latin typeface="微软雅黑" charset="0"/>
                <a:ea typeface="微软雅黑" charset="0"/>
                <a:cs typeface="微软雅黑" charset="0"/>
              </a:rPr>
              <a:t>实体关系抽取的结果是关系三元组，包括实体</a:t>
            </a:r>
            <a:r>
              <a:rPr lang="en-US" altLang="zh-CN" kern="100" dirty="0">
                <a:effectLst/>
                <a:latin typeface="微软雅黑" charset="0"/>
                <a:ea typeface="微软雅黑" charset="0"/>
                <a:cs typeface="微软雅黑" charset="0"/>
              </a:rPr>
              <a:t>1</a:t>
            </a:r>
            <a:r>
              <a:rPr lang="zh-CN" altLang="en-US" kern="100" dirty="0">
                <a:effectLst/>
                <a:latin typeface="微软雅黑" charset="0"/>
                <a:ea typeface="微软雅黑" charset="0"/>
                <a:cs typeface="微软雅黑" charset="0"/>
              </a:rPr>
              <a:t>、实体</a:t>
            </a:r>
            <a:r>
              <a:rPr lang="en-US" altLang="zh-CN" kern="100" dirty="0">
                <a:effectLst/>
                <a:latin typeface="微软雅黑" charset="0"/>
                <a:ea typeface="微软雅黑" charset="0"/>
                <a:cs typeface="微软雅黑" charset="0"/>
              </a:rPr>
              <a:t>2</a:t>
            </a:r>
            <a:r>
              <a:rPr lang="zh-CN" altLang="en-US" kern="100" dirty="0">
                <a:effectLst/>
                <a:latin typeface="微软雅黑" charset="0"/>
                <a:ea typeface="微软雅黑" charset="0"/>
                <a:cs typeface="微软雅黑" charset="0"/>
              </a:rPr>
              <a:t>以及两个实体之间的关系（一般是实体</a:t>
            </a:r>
            <a:r>
              <a:rPr lang="en-US" altLang="zh-CN" kern="100" dirty="0">
                <a:effectLst/>
                <a:latin typeface="微软雅黑" charset="0"/>
                <a:ea typeface="微软雅黑" charset="0"/>
                <a:cs typeface="微软雅黑" charset="0"/>
              </a:rPr>
              <a:t>1</a:t>
            </a:r>
            <a:r>
              <a:rPr lang="zh-CN" altLang="en-US" kern="100" dirty="0">
                <a:effectLst/>
                <a:latin typeface="微软雅黑" charset="0"/>
                <a:ea typeface="微软雅黑" charset="0"/>
                <a:cs typeface="微软雅黑" charset="0"/>
              </a:rPr>
              <a:t>对实体</a:t>
            </a:r>
            <a:r>
              <a:rPr lang="en-US" altLang="zh-CN" kern="100" dirty="0">
                <a:effectLst/>
                <a:latin typeface="微软雅黑" charset="0"/>
                <a:ea typeface="微软雅黑" charset="0"/>
                <a:cs typeface="微软雅黑" charset="0"/>
              </a:rPr>
              <a:t>2</a:t>
            </a:r>
            <a:r>
              <a:rPr lang="zh-CN" altLang="en-US" kern="100" dirty="0">
                <a:effectLst/>
                <a:latin typeface="微软雅黑" charset="0"/>
                <a:ea typeface="微软雅黑" charset="0"/>
                <a:cs typeface="微软雅黑" charset="0"/>
              </a:rPr>
              <a:t>的关系），比如，“李彦宏创办了百度公司”，其抽取的实体关系应为（李彦宏，百度公司，创办）。实体关系抽取主要包括模式匹配、词典匹配和机器学习三种思路。目前，机器学习在该领域占主流，尤其是神经网络分析能够有效地考虑句子中的各种信息，在有监督和无监督实体关系抽取任务中都较为高效。</a:t>
            </a:r>
            <a:endParaRPr lang="zh-CN" altLang="en-US" kern="100" dirty="0">
              <a:effectLst/>
              <a:latin typeface="微软雅黑" charset="0"/>
              <a:ea typeface="微软雅黑" charset="0"/>
              <a:cs typeface="微软雅黑" charset="0"/>
            </a:endParaRPr>
          </a:p>
        </p:txBody>
      </p:sp>
    </p:spTree>
  </p:cSld>
  <p:clrMapOvr>
    <a:masterClrMapping/>
  </p:clrMapOvr>
  <p:transition spd="slow" advTm="15000">
    <p:cover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stretch>
            <a:fillRect/>
          </a:stretch>
        </p:blipFill>
        <p:spPr>
          <a:xfrm>
            <a:off x="5518785" y="0"/>
            <a:ext cx="6673215" cy="5852160"/>
          </a:xfrm>
          <a:prstGeom prst="rect">
            <a:avLst/>
          </a:prstGeom>
        </p:spPr>
      </p:pic>
      <p:sp>
        <p:nvSpPr>
          <p:cNvPr id="11" name="文本框 10"/>
          <p:cNvSpPr txBox="1"/>
          <p:nvPr/>
        </p:nvSpPr>
        <p:spPr>
          <a:xfrm>
            <a:off x="417700" y="2252937"/>
            <a:ext cx="6544945" cy="836295"/>
          </a:xfrm>
          <a:prstGeom prst="rect">
            <a:avLst/>
          </a:prstGeom>
          <a:noFill/>
        </p:spPr>
        <p:txBody>
          <a:bodyPr wrap="square" rtlCol="0">
            <a:spAutoFit/>
          </a:bodyPr>
          <a:lstStyle/>
          <a:p>
            <a:pPr>
              <a:lnSpc>
                <a:spcPct val="120000"/>
              </a:lnSpc>
            </a:pPr>
            <a:r>
              <a:rPr lang="en-US" sz="4400" dirty="0">
                <a:latin typeface="微软雅黑" panose="020B0503020204020204" charset="-122"/>
                <a:ea typeface="微软雅黑" panose="020B0503020204020204" charset="-122"/>
                <a:cs typeface="微软雅黑" panose="020B0503020204020204" charset="-122"/>
              </a:rPr>
              <a:t>0</a:t>
            </a:r>
            <a:r>
              <a:rPr lang="en-US" altLang="zh-CN" sz="4400" dirty="0">
                <a:latin typeface="微软雅黑" panose="020B0503020204020204" charset="-122"/>
                <a:ea typeface="微软雅黑" panose="020B0503020204020204" charset="-122"/>
                <a:cs typeface="微软雅黑" panose="020B0503020204020204" charset="-122"/>
              </a:rPr>
              <a:t>4</a:t>
            </a:r>
            <a:r>
              <a:rPr lang="zh-CN" altLang="en-US" sz="4400" dirty="0">
                <a:latin typeface="微软雅黑" panose="020B0503020204020204" charset="-122"/>
                <a:ea typeface="微软雅黑" panose="020B0503020204020204" charset="-122"/>
                <a:cs typeface="微软雅黑" panose="020B0503020204020204" charset="-122"/>
              </a:rPr>
              <a:t> </a:t>
            </a:r>
            <a:r>
              <a:rPr lang="ja-JP" altLang="en-US" sz="4400">
                <a:latin typeface="微软雅黑" panose="020B0503020204020204" charset="-122"/>
                <a:ea typeface="微软雅黑" panose="020B0503020204020204" charset="-122"/>
                <a:cs typeface="微软雅黑" panose="020B0503020204020204" charset="-122"/>
              </a:rPr>
              <a:t>文本分类与文本聚类 </a:t>
            </a:r>
            <a:endParaRPr lang="zh-CN" altLang="en-US" sz="4400" dirty="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2"/>
          <a:stretch>
            <a:fillRect/>
          </a:stretch>
        </p:blipFill>
        <p:spPr>
          <a:xfrm>
            <a:off x="6280150" y="3089275"/>
            <a:ext cx="6267450" cy="3067050"/>
          </a:xfrm>
          <a:prstGeom prst="rect">
            <a:avLst/>
          </a:prstGeom>
        </p:spPr>
      </p:pic>
      <p:sp>
        <p:nvSpPr>
          <p:cNvPr id="7" name="文本框 6"/>
          <p:cNvSpPr txBox="1"/>
          <p:nvPr>
            <p:custDataLst>
              <p:tags r:id="rId3"/>
            </p:custDataLst>
          </p:nvPr>
        </p:nvSpPr>
        <p:spPr>
          <a:xfrm>
            <a:off x="1388745" y="3089275"/>
            <a:ext cx="5119370" cy="306705"/>
          </a:xfrm>
          <a:prstGeom prst="rect">
            <a:avLst/>
          </a:prstGeom>
          <a:noFill/>
        </p:spPr>
        <p:txBody>
          <a:bodyPr wrap="square" rtlCol="0">
            <a:spAutoFit/>
          </a:bodyPr>
          <a:lstStyle/>
          <a:p>
            <a:r>
              <a:rPr lang="zh-CN" altLang="en-US" sz="1400">
                <a:solidFill>
                  <a:schemeClr val="tx1">
                    <a:lumMod val="50000"/>
                    <a:lumOff val="50000"/>
                  </a:schemeClr>
                </a:solidFill>
              </a:rPr>
              <a:t>Text </a:t>
            </a:r>
            <a:r>
              <a:rPr lang="en-US" altLang="zh-CN" sz="1400">
                <a:solidFill>
                  <a:schemeClr val="tx1">
                    <a:lumMod val="50000"/>
                    <a:lumOff val="50000"/>
                  </a:schemeClr>
                </a:solidFill>
              </a:rPr>
              <a:t>C</a:t>
            </a:r>
            <a:r>
              <a:rPr lang="zh-CN" altLang="en-US" sz="1400">
                <a:solidFill>
                  <a:schemeClr val="tx1">
                    <a:lumMod val="50000"/>
                    <a:lumOff val="50000"/>
                  </a:schemeClr>
                </a:solidFill>
              </a:rPr>
              <a:t>lassification and </a:t>
            </a:r>
            <a:r>
              <a:rPr lang="en-US" altLang="zh-CN" sz="1400">
                <a:solidFill>
                  <a:schemeClr val="tx1">
                    <a:lumMod val="50000"/>
                    <a:lumOff val="50000"/>
                  </a:schemeClr>
                </a:solidFill>
              </a:rPr>
              <a:t>T</a:t>
            </a:r>
            <a:r>
              <a:rPr lang="zh-CN" altLang="en-US" sz="1400">
                <a:solidFill>
                  <a:schemeClr val="tx1">
                    <a:lumMod val="50000"/>
                    <a:lumOff val="50000"/>
                  </a:schemeClr>
                </a:solidFill>
              </a:rPr>
              <a:t>ext </a:t>
            </a:r>
            <a:r>
              <a:rPr lang="en-US" altLang="zh-CN" sz="1400">
                <a:solidFill>
                  <a:schemeClr val="tx1">
                    <a:lumMod val="50000"/>
                    <a:lumOff val="50000"/>
                  </a:schemeClr>
                </a:solidFill>
              </a:rPr>
              <a:t>C</a:t>
            </a:r>
            <a:r>
              <a:rPr lang="zh-CN" altLang="en-US" sz="1400">
                <a:solidFill>
                  <a:schemeClr val="tx1">
                    <a:lumMod val="50000"/>
                    <a:lumOff val="50000"/>
                  </a:schemeClr>
                </a:solidFill>
              </a:rPr>
              <a:t>lustering</a:t>
            </a:r>
            <a:endParaRPr lang="zh-CN" altLang="en-US" sz="1400">
              <a:solidFill>
                <a:schemeClr val="tx1">
                  <a:lumMod val="50000"/>
                  <a:lumOff val="50000"/>
                </a:schemeClr>
              </a:solidFill>
            </a:endParaRPr>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440170" y="0"/>
            <a:ext cx="5751830" cy="5044440"/>
          </a:xfrm>
          <a:prstGeom prst="rect">
            <a:avLst/>
          </a:prstGeom>
        </p:spPr>
      </p:pic>
      <p:sp>
        <p:nvSpPr>
          <p:cNvPr id="4" name="文本框 3"/>
          <p:cNvSpPr txBox="1"/>
          <p:nvPr/>
        </p:nvSpPr>
        <p:spPr>
          <a:xfrm>
            <a:off x="6871970" y="1483995"/>
            <a:ext cx="4887595" cy="1715770"/>
          </a:xfrm>
          <a:prstGeom prst="rect">
            <a:avLst/>
          </a:prstGeom>
          <a:noFill/>
        </p:spPr>
        <p:txBody>
          <a:bodyPr wrap="square" rtlCol="0">
            <a:spAutoFit/>
          </a:bodyPr>
          <a:lstStyle/>
          <a:p>
            <a:pPr algn="r">
              <a:lnSpc>
                <a:spcPct val="120000"/>
              </a:lnSpc>
            </a:pPr>
            <a:r>
              <a:rPr lang="zh-CN" altLang="en-US" sz="4400" cap="all">
                <a:solidFill>
                  <a:schemeClr val="bg1"/>
                </a:solidFill>
                <a:uFillTx/>
                <a:latin typeface="微软雅黑" panose="020B0503020204020204" charset="-122"/>
                <a:ea typeface="微软雅黑" panose="020B0503020204020204" charset="-122"/>
                <a:cs typeface="微软雅黑" panose="020B0503020204020204" charset="-122"/>
              </a:rPr>
              <a:t>目录</a:t>
            </a:r>
            <a:endParaRPr lang="zh-CN" altLang="en-US" sz="4400" cap="all">
              <a:solidFill>
                <a:schemeClr val="bg1"/>
              </a:solidFill>
              <a:uFillTx/>
              <a:latin typeface="微软雅黑" panose="020B0503020204020204" charset="-122"/>
              <a:ea typeface="微软雅黑" panose="020B0503020204020204" charset="-122"/>
              <a:cs typeface="微软雅黑" panose="020B0503020204020204" charset="-122"/>
            </a:endParaRPr>
          </a:p>
          <a:p>
            <a:pPr algn="r">
              <a:lnSpc>
                <a:spcPct val="120000"/>
              </a:lnSpc>
            </a:pPr>
            <a:r>
              <a:rPr lang="en-US" altLang="zh-CN" sz="4400" cap="all">
                <a:solidFill>
                  <a:schemeClr val="bg1"/>
                </a:solidFill>
                <a:uFillTx/>
                <a:latin typeface="微软雅黑" panose="020B0503020204020204" charset="-122"/>
                <a:ea typeface="微软雅黑" panose="020B0503020204020204" charset="-122"/>
                <a:cs typeface="微软雅黑" panose="020B0503020204020204" charset="-122"/>
              </a:rPr>
              <a:t>content</a:t>
            </a:r>
            <a:endParaRPr lang="en-US" altLang="zh-CN" sz="4400" cap="all">
              <a:solidFill>
                <a:schemeClr val="bg1"/>
              </a:solidFill>
              <a:uFillTx/>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3"/>
          <a:stretch>
            <a:fillRect/>
          </a:stretch>
        </p:blipFill>
        <p:spPr>
          <a:xfrm>
            <a:off x="7651750" y="3735705"/>
            <a:ext cx="4655820" cy="2683510"/>
          </a:xfrm>
          <a:prstGeom prst="rect">
            <a:avLst/>
          </a:prstGeom>
        </p:spPr>
      </p:pic>
      <p:sp>
        <p:nvSpPr>
          <p:cNvPr id="11" name="文本框 10"/>
          <p:cNvSpPr txBox="1"/>
          <p:nvPr/>
        </p:nvSpPr>
        <p:spPr>
          <a:xfrm>
            <a:off x="603250" y="2265045"/>
            <a:ext cx="3619500" cy="607695"/>
          </a:xfrm>
          <a:prstGeom prst="rect">
            <a:avLst/>
          </a:prstGeom>
          <a:noFill/>
        </p:spPr>
        <p:txBody>
          <a:bodyPr wrap="square" rtlCol="0">
            <a:spAutoFit/>
          </a:bodyPr>
          <a:lstStyle/>
          <a:p>
            <a:pPr>
              <a:lnSpc>
                <a:spcPct val="120000"/>
              </a:lnSpc>
            </a:pPr>
            <a:r>
              <a:rPr lang="en-US" sz="2800" dirty="0">
                <a:latin typeface="微软雅黑" panose="020B0503020204020204" charset="-122"/>
                <a:ea typeface="微软雅黑" panose="020B0503020204020204" charset="-122"/>
                <a:cs typeface="微软雅黑" panose="020B0503020204020204" charset="-122"/>
              </a:rPr>
              <a:t>01 </a:t>
            </a:r>
            <a:r>
              <a:rPr lang="ja-JP" altLang="en-US" sz="2800">
                <a:latin typeface="微软雅黑" panose="020B0503020204020204" charset="-122"/>
                <a:ea typeface="微软雅黑" panose="020B0503020204020204" charset="-122"/>
                <a:cs typeface="微软雅黑" panose="020B0503020204020204" charset="-122"/>
              </a:rPr>
              <a:t>自然语言处理基础 </a:t>
            </a:r>
            <a:endParaRPr lang="zh-CN" altLang="en-US" sz="2800" dirty="0">
              <a:latin typeface="微软雅黑" panose="020B0503020204020204" charset="-122"/>
              <a:ea typeface="微软雅黑" panose="020B0503020204020204" charset="-122"/>
              <a:cs typeface="微软雅黑" panose="020B0503020204020204" charset="-122"/>
            </a:endParaRPr>
          </a:p>
        </p:txBody>
      </p:sp>
      <p:sp>
        <p:nvSpPr>
          <p:cNvPr id="28" name="文本框 27"/>
          <p:cNvSpPr txBox="1"/>
          <p:nvPr/>
        </p:nvSpPr>
        <p:spPr>
          <a:xfrm>
            <a:off x="4338320" y="2265045"/>
            <a:ext cx="3313430" cy="565539"/>
          </a:xfrm>
          <a:prstGeom prst="rect">
            <a:avLst/>
          </a:prstGeom>
          <a:noFill/>
        </p:spPr>
        <p:txBody>
          <a:bodyPr wrap="square" rtlCol="0">
            <a:spAutoFit/>
          </a:bodyPr>
          <a:lstStyle/>
          <a:p>
            <a:pPr>
              <a:lnSpc>
                <a:spcPct val="120000"/>
              </a:lnSpc>
            </a:pPr>
            <a:r>
              <a:rPr lang="en-US" sz="2800" dirty="0">
                <a:latin typeface="微软雅黑" panose="020B0503020204020204" charset="-122"/>
                <a:ea typeface="微软雅黑" panose="020B0503020204020204" charset="-122"/>
                <a:cs typeface="微软雅黑" panose="020B0503020204020204" charset="-122"/>
              </a:rPr>
              <a:t>02</a:t>
            </a:r>
            <a:r>
              <a:rPr lang="zh-CN" altLang="en-US" sz="2800" dirty="0">
                <a:latin typeface="微软雅黑" panose="020B0503020204020204" charset="-122"/>
                <a:ea typeface="微软雅黑" panose="020B0503020204020204" charset="-122"/>
                <a:cs typeface="微软雅黑" panose="020B0503020204020204" charset="-122"/>
              </a:rPr>
              <a:t> </a:t>
            </a:r>
            <a:r>
              <a:rPr lang="ja-JP" altLang="en-US" sz="2800">
                <a:latin typeface="微软雅黑" panose="020B0503020204020204" charset="-122"/>
                <a:ea typeface="微软雅黑" panose="020B0503020204020204" charset="-122"/>
                <a:cs typeface="微软雅黑" panose="020B0503020204020204" charset="-122"/>
              </a:rPr>
              <a:t>词法分析</a:t>
            </a:r>
            <a:endParaRPr lang="zh-CN" altLang="en-US" sz="2800" dirty="0">
              <a:latin typeface="微软雅黑" panose="020B0503020204020204" charset="-122"/>
              <a:ea typeface="微软雅黑" panose="020B0503020204020204" charset="-122"/>
            </a:endParaRPr>
          </a:p>
        </p:txBody>
      </p:sp>
      <p:sp>
        <p:nvSpPr>
          <p:cNvPr id="31" name="文本框 30"/>
          <p:cNvSpPr txBox="1"/>
          <p:nvPr/>
        </p:nvSpPr>
        <p:spPr>
          <a:xfrm>
            <a:off x="603250" y="4132580"/>
            <a:ext cx="3313430" cy="572914"/>
          </a:xfrm>
          <a:prstGeom prst="rect">
            <a:avLst/>
          </a:prstGeom>
          <a:noFill/>
        </p:spPr>
        <p:txBody>
          <a:bodyPr wrap="square" rtlCol="0">
            <a:spAutoFit/>
          </a:bodyPr>
          <a:lstStyle/>
          <a:p>
            <a:pPr>
              <a:lnSpc>
                <a:spcPct val="120000"/>
              </a:lnSpc>
            </a:pPr>
            <a:r>
              <a:rPr lang="en-US" sz="2800" dirty="0">
                <a:latin typeface="微软雅黑" panose="020B0503020204020204" charset="-122"/>
                <a:ea typeface="微软雅黑" panose="020B0503020204020204" charset="-122"/>
                <a:cs typeface="微软雅黑" panose="020B0503020204020204" charset="-122"/>
              </a:rPr>
              <a:t>03</a:t>
            </a:r>
            <a:r>
              <a:rPr lang="zh-CN" altLang="en-US" sz="2800" dirty="0">
                <a:latin typeface="微软雅黑" panose="020B0503020204020204" charset="-122"/>
                <a:ea typeface="微软雅黑" panose="020B0503020204020204" charset="-122"/>
                <a:cs typeface="微软雅黑" panose="020B0503020204020204" charset="-122"/>
              </a:rPr>
              <a:t> </a:t>
            </a:r>
            <a:r>
              <a:rPr lang="ja-JP" altLang="en-US" sz="2800">
                <a:latin typeface="微软雅黑" panose="020B0503020204020204" charset="-122"/>
                <a:ea typeface="微软雅黑" panose="020B0503020204020204" charset="-122"/>
                <a:cs typeface="微软雅黑" panose="020B0503020204020204" charset="-122"/>
              </a:rPr>
              <a:t>信息提取 </a:t>
            </a:r>
            <a:endParaRPr lang="zh-CN" altLang="en-US" sz="2800" dirty="0">
              <a:latin typeface="微软雅黑" panose="020B0503020204020204" charset="-122"/>
              <a:ea typeface="微软雅黑" panose="020B0503020204020204" charset="-122"/>
            </a:endParaRPr>
          </a:p>
        </p:txBody>
      </p:sp>
      <p:sp>
        <p:nvSpPr>
          <p:cNvPr id="34" name="文本框 33"/>
          <p:cNvSpPr txBox="1"/>
          <p:nvPr/>
        </p:nvSpPr>
        <p:spPr>
          <a:xfrm>
            <a:off x="4338320" y="4132580"/>
            <a:ext cx="4655820" cy="607695"/>
          </a:xfrm>
          <a:prstGeom prst="rect">
            <a:avLst/>
          </a:prstGeom>
          <a:noFill/>
        </p:spPr>
        <p:txBody>
          <a:bodyPr wrap="square" rtlCol="0">
            <a:spAutoFit/>
          </a:bodyPr>
          <a:lstStyle/>
          <a:p>
            <a:pPr>
              <a:lnSpc>
                <a:spcPct val="120000"/>
              </a:lnSpc>
            </a:pPr>
            <a:r>
              <a:rPr lang="en-US" sz="2800" dirty="0">
                <a:latin typeface="微软雅黑" panose="020B0503020204020204" charset="-122"/>
                <a:ea typeface="微软雅黑" panose="020B0503020204020204" charset="-122"/>
                <a:cs typeface="微软雅黑" panose="020B0503020204020204" charset="-122"/>
              </a:rPr>
              <a:t>04</a:t>
            </a:r>
            <a:r>
              <a:rPr lang="zh-CN" altLang="en-US" sz="2800" dirty="0">
                <a:latin typeface="微软雅黑" panose="020B0503020204020204" charset="-122"/>
                <a:ea typeface="微软雅黑" panose="020B0503020204020204" charset="-122"/>
                <a:cs typeface="微软雅黑" panose="020B0503020204020204" charset="-122"/>
              </a:rPr>
              <a:t> </a:t>
            </a:r>
            <a:r>
              <a:rPr lang="ja-JP" altLang="en-US" sz="2800">
                <a:latin typeface="微软雅黑" panose="020B0503020204020204" charset="-122"/>
                <a:ea typeface="微软雅黑" panose="020B0503020204020204" charset="-122"/>
                <a:cs typeface="微软雅黑" panose="020B0503020204020204" charset="-122"/>
              </a:rPr>
              <a:t>文本分类与文本聚类 </a:t>
            </a:r>
            <a:endParaRPr lang="zh-CN" altLang="en-US" sz="2800" dirty="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261745" y="2890520"/>
            <a:ext cx="1437640" cy="306705"/>
          </a:xfrm>
          <a:prstGeom prst="rect">
            <a:avLst/>
          </a:prstGeom>
          <a:noFill/>
        </p:spPr>
        <p:txBody>
          <a:bodyPr wrap="square" rtlCol="0">
            <a:spAutoFit/>
          </a:bodyPr>
          <a:lstStyle/>
          <a:p>
            <a:r>
              <a:rPr lang="zh-CN" altLang="en-US" sz="1400">
                <a:solidFill>
                  <a:schemeClr val="tx1">
                    <a:lumMod val="50000"/>
                    <a:lumOff val="50000"/>
                  </a:schemeClr>
                </a:solidFill>
              </a:rPr>
              <a:t>Fundamentals</a:t>
            </a:r>
            <a:endParaRPr lang="zh-CN" altLang="en-US" sz="1400">
              <a:solidFill>
                <a:schemeClr val="tx1">
                  <a:lumMod val="50000"/>
                  <a:lumOff val="50000"/>
                </a:schemeClr>
              </a:solidFill>
            </a:endParaRPr>
          </a:p>
        </p:txBody>
      </p:sp>
      <p:sp>
        <p:nvSpPr>
          <p:cNvPr id="3" name="文本框 2"/>
          <p:cNvSpPr txBox="1"/>
          <p:nvPr>
            <p:custDataLst>
              <p:tags r:id="rId4"/>
            </p:custDataLst>
          </p:nvPr>
        </p:nvSpPr>
        <p:spPr>
          <a:xfrm>
            <a:off x="5002530" y="2830830"/>
            <a:ext cx="1437640" cy="306705"/>
          </a:xfrm>
          <a:prstGeom prst="rect">
            <a:avLst/>
          </a:prstGeom>
          <a:noFill/>
        </p:spPr>
        <p:txBody>
          <a:bodyPr wrap="square" rtlCol="0">
            <a:spAutoFit/>
          </a:bodyPr>
          <a:lstStyle/>
          <a:p>
            <a:r>
              <a:rPr lang="zh-CN" altLang="en-US" sz="1400">
                <a:solidFill>
                  <a:schemeClr val="tx1">
                    <a:lumMod val="50000"/>
                    <a:lumOff val="50000"/>
                  </a:schemeClr>
                </a:solidFill>
              </a:rPr>
              <a:t>Analysis</a:t>
            </a:r>
            <a:endParaRPr lang="zh-CN" altLang="en-US" sz="1400">
              <a:solidFill>
                <a:schemeClr val="tx1">
                  <a:lumMod val="50000"/>
                  <a:lumOff val="50000"/>
                </a:schemeClr>
              </a:solidFill>
            </a:endParaRPr>
          </a:p>
        </p:txBody>
      </p:sp>
      <p:sp>
        <p:nvSpPr>
          <p:cNvPr id="6" name="文本框 5"/>
          <p:cNvSpPr txBox="1"/>
          <p:nvPr>
            <p:custDataLst>
              <p:tags r:id="rId5"/>
            </p:custDataLst>
          </p:nvPr>
        </p:nvSpPr>
        <p:spPr>
          <a:xfrm>
            <a:off x="1261745" y="4740275"/>
            <a:ext cx="2259330" cy="306705"/>
          </a:xfrm>
          <a:prstGeom prst="rect">
            <a:avLst/>
          </a:prstGeom>
          <a:noFill/>
        </p:spPr>
        <p:txBody>
          <a:bodyPr wrap="square" rtlCol="0">
            <a:spAutoFit/>
          </a:bodyPr>
          <a:lstStyle/>
          <a:p>
            <a:r>
              <a:rPr lang="zh-CN" altLang="en-US" sz="1400">
                <a:solidFill>
                  <a:schemeClr val="tx1">
                    <a:lumMod val="50000"/>
                    <a:lumOff val="50000"/>
                  </a:schemeClr>
                </a:solidFill>
              </a:rPr>
              <a:t>Extraction of </a:t>
            </a:r>
            <a:r>
              <a:rPr lang="en-US" altLang="zh-CN" sz="1400">
                <a:solidFill>
                  <a:schemeClr val="tx1">
                    <a:lumMod val="50000"/>
                    <a:lumOff val="50000"/>
                  </a:schemeClr>
                </a:solidFill>
              </a:rPr>
              <a:t>I</a:t>
            </a:r>
            <a:r>
              <a:rPr lang="zh-CN" altLang="en-US" sz="1400">
                <a:solidFill>
                  <a:schemeClr val="tx1">
                    <a:lumMod val="50000"/>
                    <a:lumOff val="50000"/>
                  </a:schemeClr>
                </a:solidFill>
              </a:rPr>
              <a:t>nformation</a:t>
            </a:r>
            <a:endParaRPr lang="zh-CN" altLang="en-US" sz="1400">
              <a:solidFill>
                <a:schemeClr val="tx1">
                  <a:lumMod val="50000"/>
                  <a:lumOff val="50000"/>
                </a:schemeClr>
              </a:solidFill>
            </a:endParaRPr>
          </a:p>
        </p:txBody>
      </p:sp>
      <p:sp>
        <p:nvSpPr>
          <p:cNvPr id="7" name="文本框 6"/>
          <p:cNvSpPr txBox="1"/>
          <p:nvPr>
            <p:custDataLst>
              <p:tags r:id="rId6"/>
            </p:custDataLst>
          </p:nvPr>
        </p:nvSpPr>
        <p:spPr>
          <a:xfrm>
            <a:off x="5002530" y="4740275"/>
            <a:ext cx="3175635" cy="521970"/>
          </a:xfrm>
          <a:prstGeom prst="rect">
            <a:avLst/>
          </a:prstGeom>
          <a:noFill/>
        </p:spPr>
        <p:txBody>
          <a:bodyPr wrap="square" rtlCol="0">
            <a:spAutoFit/>
          </a:bodyPr>
          <a:lstStyle/>
          <a:p>
            <a:r>
              <a:rPr lang="zh-CN" altLang="en-US" sz="1400">
                <a:solidFill>
                  <a:schemeClr val="tx1">
                    <a:lumMod val="50000"/>
                    <a:lumOff val="50000"/>
                  </a:schemeClr>
                </a:solidFill>
              </a:rPr>
              <a:t>Text </a:t>
            </a:r>
            <a:r>
              <a:rPr lang="en-US" altLang="zh-CN" sz="1400">
                <a:solidFill>
                  <a:schemeClr val="tx1">
                    <a:lumMod val="50000"/>
                    <a:lumOff val="50000"/>
                  </a:schemeClr>
                </a:solidFill>
              </a:rPr>
              <a:t>C</a:t>
            </a:r>
            <a:r>
              <a:rPr lang="zh-CN" altLang="en-US" sz="1400">
                <a:solidFill>
                  <a:schemeClr val="tx1">
                    <a:lumMod val="50000"/>
                    <a:lumOff val="50000"/>
                  </a:schemeClr>
                </a:solidFill>
              </a:rPr>
              <a:t>lassification and </a:t>
            </a:r>
            <a:r>
              <a:rPr lang="en-US" altLang="zh-CN" sz="1400">
                <a:solidFill>
                  <a:schemeClr val="tx1">
                    <a:lumMod val="50000"/>
                    <a:lumOff val="50000"/>
                  </a:schemeClr>
                </a:solidFill>
              </a:rPr>
              <a:t>T</a:t>
            </a:r>
            <a:r>
              <a:rPr lang="zh-CN" altLang="en-US" sz="1400">
                <a:solidFill>
                  <a:schemeClr val="tx1">
                    <a:lumMod val="50000"/>
                    <a:lumOff val="50000"/>
                  </a:schemeClr>
                </a:solidFill>
              </a:rPr>
              <a:t>ext </a:t>
            </a:r>
            <a:r>
              <a:rPr lang="en-US" altLang="zh-CN" sz="1400">
                <a:solidFill>
                  <a:schemeClr val="tx1">
                    <a:lumMod val="50000"/>
                    <a:lumOff val="50000"/>
                  </a:schemeClr>
                </a:solidFill>
              </a:rPr>
              <a:t>C</a:t>
            </a:r>
            <a:r>
              <a:rPr lang="zh-CN" altLang="en-US" sz="1400">
                <a:solidFill>
                  <a:schemeClr val="tx1">
                    <a:lumMod val="50000"/>
                    <a:lumOff val="50000"/>
                  </a:schemeClr>
                </a:solidFill>
              </a:rPr>
              <a:t>lustering</a:t>
            </a:r>
            <a:endParaRPr lang="zh-CN" altLang="en-US" sz="1400">
              <a:solidFill>
                <a:schemeClr val="tx1">
                  <a:lumMod val="50000"/>
                  <a:lumOff val="50000"/>
                </a:schemeClr>
              </a:solidFill>
            </a:endParaRPr>
          </a:p>
        </p:txBody>
      </p:sp>
    </p:spTree>
    <p:custDataLst>
      <p:tags r:id="rId7"/>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41" name="文本框 17"/>
          <p:cNvSpPr txBox="1"/>
          <p:nvPr/>
        </p:nvSpPr>
        <p:spPr>
          <a:xfrm>
            <a:off x="920115" y="381635"/>
            <a:ext cx="6194363" cy="461665"/>
          </a:xfrm>
          <a:prstGeom prst="rect">
            <a:avLst/>
          </a:prstGeom>
          <a:noFill/>
        </p:spPr>
        <p:txBody>
          <a:bodyPr wrap="square" rtlCol="0">
            <a:spAutoFit/>
          </a:bodyPr>
          <a:lstStyle/>
          <a:p>
            <a:pPr algn="just"/>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文本分类 </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43" name="TextBox 42"/>
          <p:cNvSpPr txBox="1"/>
          <p:nvPr/>
        </p:nvSpPr>
        <p:spPr>
          <a:xfrm>
            <a:off x="920115" y="1235710"/>
            <a:ext cx="10290810" cy="5014595"/>
          </a:xfrm>
          <a:prstGeom prst="rect">
            <a:avLst/>
          </a:prstGeom>
          <a:noFill/>
        </p:spPr>
        <p:txBody>
          <a:bodyPr wrap="square">
            <a:spAutoFit/>
          </a:bodyPr>
          <a:lstStyle/>
          <a:p>
            <a:pPr marR="0" indent="0" algn="just">
              <a:lnSpc>
                <a:spcPct val="160000"/>
              </a:lnSpc>
              <a:spcBef>
                <a:spcPts val="0"/>
              </a:spcBef>
              <a:spcAft>
                <a:spcPts val="0"/>
              </a:spcAft>
              <a:buFont typeface="Arial" panose="020B0704020202020204" pitchFamily="34" charset="0"/>
              <a:buNone/>
            </a:pPr>
            <a:r>
              <a:rPr lang="zh-CN" sz="2000" b="1" dirty="0">
                <a:effectLst/>
                <a:latin typeface="微软雅黑" charset="0"/>
                <a:ea typeface="微软雅黑" charset="0"/>
                <a:cs typeface="微软雅黑" charset="0"/>
                <a:sym typeface="+mn-ea"/>
              </a:rPr>
              <a:t>规则系统与机器学习</a:t>
            </a:r>
            <a:r>
              <a:rPr lang="en-US" sz="2000" b="1" dirty="0">
                <a:effectLst/>
                <a:latin typeface="微软雅黑" charset="0"/>
                <a:ea typeface="微软雅黑" charset="0"/>
                <a:cs typeface="微软雅黑" charset="0"/>
                <a:sym typeface="+mn-ea"/>
              </a:rPr>
              <a:t> </a:t>
            </a:r>
            <a:endParaRPr lang="en-US" sz="2000" b="1" dirty="0">
              <a:latin typeface="微软雅黑" charset="0"/>
              <a:ea typeface="微软雅黑" charset="0"/>
              <a:cs typeface="微软雅黑" charset="0"/>
            </a:endParaRPr>
          </a:p>
          <a:p>
            <a:pPr marL="285750" marR="0" indent="-285750" algn="just">
              <a:lnSpc>
                <a:spcPct val="160000"/>
              </a:lnSpc>
              <a:spcBef>
                <a:spcPts val="0"/>
              </a:spcBef>
              <a:spcAft>
                <a:spcPts val="0"/>
              </a:spcAft>
              <a:buFont typeface="Arial" panose="020B0704020202020204" pitchFamily="34" charset="0"/>
              <a:buChar char="•"/>
            </a:pPr>
            <a:r>
              <a:rPr lang="zh-CN" kern="100" dirty="0">
                <a:effectLst/>
                <a:latin typeface="微软雅黑" charset="0"/>
                <a:ea typeface="微软雅黑" charset="0"/>
                <a:cs typeface="微软雅黑" charset="0"/>
              </a:rPr>
              <a:t>和其他自然语言处理相似，文本分类的最初阶段也是一个基于规则系统的模型。但由于该方法对研究者知识积累要求较高，再加上十分耗时，它的推广难度偏大。机器学习的文本分类则不再依靠人工制定的规则，而是让机器学习过去的文本分类，多数情况是个监督学习的过程。我们将每一个文档转换成一个向量，相似文本的向量表达也会大致相似。</a:t>
            </a:r>
            <a:endParaRPr lang="en-US" altLang="zh-CN" kern="100" dirty="0">
              <a:effectLst/>
              <a:latin typeface="微软雅黑" charset="0"/>
              <a:ea typeface="微软雅黑" charset="0"/>
              <a:cs typeface="微软雅黑" charset="0"/>
            </a:endParaRPr>
          </a:p>
          <a:p>
            <a:pPr marL="285750" marR="0" indent="-285750" algn="just">
              <a:lnSpc>
                <a:spcPct val="160000"/>
              </a:lnSpc>
              <a:spcBef>
                <a:spcPts val="0"/>
              </a:spcBef>
              <a:spcAft>
                <a:spcPts val="0"/>
              </a:spcAft>
              <a:buFont typeface="Arial" panose="020B0704020202020204" pitchFamily="34" charset="0"/>
              <a:buChar char="•"/>
            </a:pPr>
            <a:r>
              <a:rPr lang="zh-CN" kern="100" dirty="0">
                <a:effectLst/>
                <a:latin typeface="微软雅黑" charset="0"/>
                <a:ea typeface="微软雅黑" charset="0"/>
                <a:cs typeface="微软雅黑" charset="0"/>
              </a:rPr>
              <a:t>然后，通过输入由成对的特征集和标签</a:t>
            </a:r>
            <a:r>
              <a:rPr lang="en-US" kern="100" dirty="0">
                <a:effectLst/>
                <a:latin typeface="微软雅黑" charset="0"/>
                <a:ea typeface="微软雅黑" charset="0"/>
                <a:cs typeface="微软雅黑" charset="0"/>
              </a:rPr>
              <a:t>(</a:t>
            </a:r>
            <a:r>
              <a:rPr lang="zh-CN" kern="100" dirty="0">
                <a:effectLst/>
                <a:latin typeface="微软雅黑" charset="0"/>
                <a:ea typeface="微软雅黑" charset="0"/>
                <a:cs typeface="微软雅黑" charset="0"/>
              </a:rPr>
              <a:t>例如教育和政治</a:t>
            </a:r>
            <a:r>
              <a:rPr lang="en-US" kern="100" dirty="0">
                <a:effectLst/>
                <a:latin typeface="微软雅黑" charset="0"/>
                <a:ea typeface="微软雅黑" charset="0"/>
                <a:cs typeface="微软雅黑" charset="0"/>
              </a:rPr>
              <a:t>)</a:t>
            </a:r>
            <a:r>
              <a:rPr lang="zh-CN" kern="100" dirty="0">
                <a:effectLst/>
                <a:latin typeface="微软雅黑" charset="0"/>
                <a:ea typeface="微软雅黑" charset="0"/>
                <a:cs typeface="微软雅黑" charset="0"/>
              </a:rPr>
              <a:t>组成的训练数据，生成分类模型。譬如，</a:t>
            </a:r>
            <a:r>
              <a:rPr lang="en-US" kern="100" dirty="0">
                <a:effectLst/>
                <a:latin typeface="微软雅黑" charset="0"/>
                <a:ea typeface="微软雅黑" charset="0"/>
                <a:cs typeface="微软雅黑" charset="0"/>
              </a:rPr>
              <a:t>“</a:t>
            </a:r>
            <a:r>
              <a:rPr lang="zh-CN" kern="100" dirty="0">
                <a:effectLst/>
                <a:latin typeface="微软雅黑" charset="0"/>
                <a:ea typeface="微软雅黑" charset="0"/>
                <a:cs typeface="微软雅黑" charset="0"/>
              </a:rPr>
              <a:t>选举</a:t>
            </a:r>
            <a:r>
              <a:rPr lang="en-US" kern="100" dirty="0">
                <a:effectLst/>
                <a:latin typeface="微软雅黑" charset="0"/>
                <a:ea typeface="微软雅黑" charset="0"/>
                <a:cs typeface="微软雅黑" charset="0"/>
              </a:rPr>
              <a:t>” </a:t>
            </a:r>
            <a:r>
              <a:rPr lang="zh-CN" kern="100" dirty="0">
                <a:effectLst/>
                <a:latin typeface="微软雅黑" charset="0"/>
                <a:ea typeface="微软雅黑" charset="0"/>
                <a:cs typeface="微软雅黑" charset="0"/>
              </a:rPr>
              <a:t>更有可能出现在政治类而非娱乐类文本中。只要使用足够的训练样本进行训练，机器学习模型就能做出准确的预测。</a:t>
            </a:r>
            <a:endParaRPr lang="en-US" kern="100" dirty="0">
              <a:effectLst/>
              <a:latin typeface="微软雅黑" charset="0"/>
              <a:ea typeface="微软雅黑" charset="0"/>
              <a:cs typeface="微软雅黑" charset="0"/>
            </a:endParaRPr>
          </a:p>
          <a:p>
            <a:pPr marL="285750" marR="0" indent="-285750" algn="just">
              <a:lnSpc>
                <a:spcPct val="160000"/>
              </a:lnSpc>
              <a:spcBef>
                <a:spcPts val="0"/>
              </a:spcBef>
              <a:spcAft>
                <a:spcPts val="0"/>
              </a:spcAft>
              <a:buFont typeface="Arial" panose="020B0704020202020204" pitchFamily="34" charset="0"/>
              <a:buChar char="•"/>
            </a:pPr>
            <a:r>
              <a:rPr lang="zh-CN" kern="100" dirty="0">
                <a:effectLst/>
                <a:latin typeface="微软雅黑" charset="0"/>
                <a:ea typeface="微软雅黑" charset="0"/>
                <a:cs typeface="微软雅黑" charset="0"/>
              </a:rPr>
              <a:t>相较于传统的人工标注，机器学习的文本分类具有处理能力强、分析快速、标准更统一等优势。同时，机器学习将相同的标准应用于所有数据和结果。一旦文本分类模型经过足够的训练，它就会准确执行。下面我们介绍机器学习文本分类的基本步骤和常用算法。</a:t>
            </a:r>
            <a:endParaRPr lang="zh-CN" kern="100" dirty="0">
              <a:effectLst/>
              <a:latin typeface="微软雅黑" charset="0"/>
              <a:ea typeface="微软雅黑" charset="0"/>
              <a:cs typeface="微软雅黑" charset="0"/>
            </a:endParaRPr>
          </a:p>
        </p:txBody>
      </p:sp>
    </p:spTree>
  </p:cSld>
  <p:clrMapOvr>
    <a:masterClrMapping/>
  </p:clrMapOvr>
  <p:transition spd="slow" advTm="15000">
    <p:cover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41" name="文本框 17"/>
          <p:cNvSpPr txBox="1"/>
          <p:nvPr/>
        </p:nvSpPr>
        <p:spPr>
          <a:xfrm>
            <a:off x="920115" y="381635"/>
            <a:ext cx="4575810" cy="460375"/>
          </a:xfrm>
          <a:prstGeom prst="rect">
            <a:avLst/>
          </a:prstGeom>
          <a:noFill/>
        </p:spPr>
        <p:txBody>
          <a:bodyPr wrap="square" rtlCol="0">
            <a:spAutoFit/>
          </a:bodyPr>
          <a:lstStyle/>
          <a:p>
            <a:pPr algn="just"/>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中文分词</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43" name="TextBox 42"/>
          <p:cNvSpPr txBox="1"/>
          <p:nvPr/>
        </p:nvSpPr>
        <p:spPr>
          <a:xfrm>
            <a:off x="920115" y="1414145"/>
            <a:ext cx="5059680" cy="4707890"/>
          </a:xfrm>
          <a:prstGeom prst="rect">
            <a:avLst/>
          </a:prstGeom>
          <a:noFill/>
        </p:spPr>
        <p:txBody>
          <a:bodyPr wrap="square">
            <a:spAutoFit/>
          </a:bodyPr>
          <a:lstStyle/>
          <a:p>
            <a:pPr marR="0" indent="0" algn="just">
              <a:lnSpc>
                <a:spcPct val="150000"/>
              </a:lnSpc>
              <a:spcBef>
                <a:spcPts val="0"/>
              </a:spcBef>
              <a:spcAft>
                <a:spcPts val="0"/>
              </a:spcAft>
              <a:buNone/>
            </a:pPr>
            <a:r>
              <a:rPr lang="zh-CN" sz="2000" b="1" dirty="0">
                <a:effectLst/>
                <a:latin typeface="微软雅黑" charset="0"/>
                <a:ea typeface="微软雅黑" charset="0"/>
                <a:cs typeface="微软雅黑" charset="0"/>
                <a:sym typeface="+mn-ea"/>
              </a:rPr>
              <a:t>机器学习的基本步骤</a:t>
            </a:r>
            <a:r>
              <a:rPr lang="en-US" sz="2000" b="1" dirty="0">
                <a:effectLst/>
                <a:latin typeface="微软雅黑" charset="0"/>
                <a:ea typeface="微软雅黑" charset="0"/>
                <a:cs typeface="微软雅黑" charset="0"/>
                <a:sym typeface="+mn-ea"/>
              </a:rPr>
              <a:t> </a:t>
            </a:r>
            <a:endParaRPr lang="en-US" sz="2000" b="1" dirty="0">
              <a:latin typeface="微软雅黑" charset="0"/>
              <a:ea typeface="微软雅黑" charset="0"/>
              <a:cs typeface="微软雅黑" charset="0"/>
            </a:endParaRPr>
          </a:p>
          <a:p>
            <a:pPr marL="285750" marR="0" indent="-285750" algn="just">
              <a:lnSpc>
                <a:spcPct val="150000"/>
              </a:lnSpc>
              <a:spcBef>
                <a:spcPts val="0"/>
              </a:spcBef>
              <a:spcAft>
                <a:spcPts val="0"/>
              </a:spcAft>
              <a:buFont typeface="Arial" panose="020B0704020202020204" pitchFamily="34" charset="0"/>
              <a:buChar char="•"/>
            </a:pPr>
            <a:r>
              <a:rPr lang="zh-CN" altLang="en-US" dirty="0">
                <a:effectLst/>
                <a:latin typeface="微软雅黑" charset="0"/>
                <a:ea typeface="微软雅黑" charset="0"/>
                <a:cs typeface="微软雅黑" charset="0"/>
              </a:rPr>
              <a:t>数据清洗。我们首先要对待分析的文本数据进行清洗，该过程主要包括“标准化”、“符号化”、“设置停用词” 等若干步骤。具体内容和操作请参见本章前述的相关内容。在完成数据清洗后，我们还要在分析前进一步了解数据特征。在导入数据后，我们需要选择一些样本，对照标签是否与文本相对应；了解数据集的一些关键指标，比如样本数、类别数、每个样本的单词数、单词的频率分布、每类样本数等。</a:t>
            </a:r>
            <a:endParaRPr lang="zh-CN" altLang="en-US" dirty="0">
              <a:effectLst/>
              <a:latin typeface="微软雅黑" charset="0"/>
              <a:ea typeface="微软雅黑" charset="0"/>
              <a:cs typeface="微软雅黑" charset="0"/>
            </a:endParaRPr>
          </a:p>
        </p:txBody>
      </p:sp>
      <p:sp>
        <p:nvSpPr>
          <p:cNvPr id="81" name="文本框 80"/>
          <p:cNvSpPr txBox="1"/>
          <p:nvPr>
            <p:custDataLst>
              <p:tags r:id="rId1"/>
            </p:custDataLst>
          </p:nvPr>
        </p:nvSpPr>
        <p:spPr>
          <a:xfrm>
            <a:off x="6891020" y="2268220"/>
            <a:ext cx="1591945" cy="391160"/>
          </a:xfrm>
          <a:prstGeom prst="rect">
            <a:avLst/>
          </a:prstGeom>
          <a:noFill/>
        </p:spPr>
        <p:txBody>
          <a:bodyPr wrap="square" bIns="0" rtlCol="0" anchor="ctr" anchorCtr="0"/>
          <a:p>
            <a:pPr algn="ctr">
              <a:lnSpc>
                <a:spcPct val="150000"/>
              </a:lnSpc>
            </a:pPr>
            <a:r>
              <a:rPr lang="zh-CN" altLang="en-US" sz="2000" b="1" dirty="0">
                <a:solidFill>
                  <a:srgbClr val="56C0F9"/>
                </a:solidFill>
                <a:latin typeface="+mn-ea"/>
                <a:cs typeface="+mn-ea"/>
                <a:sym typeface="+mn-ea"/>
              </a:rPr>
              <a:t>文本向量化</a:t>
            </a:r>
            <a:r>
              <a:rPr lang="en-US" sz="2000" dirty="0">
                <a:solidFill>
                  <a:srgbClr val="56C0F9"/>
                </a:solidFill>
                <a:latin typeface="+mn-ea"/>
                <a:cs typeface="+mn-ea"/>
                <a:sym typeface="+mn-ea"/>
              </a:rPr>
              <a:t> </a:t>
            </a:r>
            <a:endParaRPr kumimoji="0" lang="en-US" altLang="en-US" sz="2000" b="1" i="0" u="none" strike="noStrike" kern="1200" cap="none" spc="0" normalizeH="0" baseline="0" noProof="0" dirty="0">
              <a:ln>
                <a:noFill/>
              </a:ln>
              <a:solidFill>
                <a:srgbClr val="56C0F9"/>
              </a:solidFill>
              <a:effectLst/>
              <a:uLnTx/>
              <a:uFillTx/>
              <a:latin typeface="+mn-ea"/>
              <a:cs typeface="+mn-ea"/>
              <a:sym typeface="+mn-ea"/>
            </a:endParaRPr>
          </a:p>
        </p:txBody>
      </p:sp>
      <p:sp>
        <p:nvSpPr>
          <p:cNvPr id="40" name="文本框 39"/>
          <p:cNvSpPr txBox="1"/>
          <p:nvPr>
            <p:custDataLst>
              <p:tags r:id="rId2"/>
            </p:custDataLst>
          </p:nvPr>
        </p:nvSpPr>
        <p:spPr>
          <a:xfrm>
            <a:off x="8326755" y="3528060"/>
            <a:ext cx="1318895" cy="396875"/>
          </a:xfrm>
          <a:prstGeom prst="rect">
            <a:avLst/>
          </a:prstGeom>
          <a:noFill/>
        </p:spPr>
        <p:txBody>
          <a:bodyPr wrap="square" bIns="0" rtlCol="0" anchor="ctr" anchorCtr="0"/>
          <a:p>
            <a:pPr lvl="0"/>
            <a:r>
              <a:rPr lang="zh-CN" altLang="en-US" sz="2000" b="1" dirty="0">
                <a:solidFill>
                  <a:srgbClr val="3C9FD3"/>
                </a:solidFill>
                <a:latin typeface="+mn-ea"/>
                <a:cs typeface="+mn-ea"/>
                <a:sym typeface="+mn-ea"/>
              </a:rPr>
              <a:t>选择模型</a:t>
            </a:r>
            <a:r>
              <a:rPr lang="en-US" sz="2000" dirty="0">
                <a:solidFill>
                  <a:srgbClr val="3C9FD3"/>
                </a:solidFill>
                <a:latin typeface="+mn-ea"/>
                <a:cs typeface="+mn-ea"/>
                <a:sym typeface="+mn-ea"/>
              </a:rPr>
              <a:t> </a:t>
            </a:r>
            <a:endParaRPr lang="en-US" altLang="en-US" sz="2000" spc="300" dirty="0">
              <a:solidFill>
                <a:srgbClr val="3C9FD3"/>
              </a:solidFill>
              <a:uFillTx/>
              <a:latin typeface="+mn-ea"/>
              <a:cs typeface="+mn-ea"/>
              <a:sym typeface="+mn-ea"/>
            </a:endParaRPr>
          </a:p>
        </p:txBody>
      </p:sp>
      <p:sp>
        <p:nvSpPr>
          <p:cNvPr id="42" name="文本框 41"/>
          <p:cNvSpPr txBox="1"/>
          <p:nvPr>
            <p:custDataLst>
              <p:tags r:id="rId3"/>
            </p:custDataLst>
          </p:nvPr>
        </p:nvSpPr>
        <p:spPr>
          <a:xfrm>
            <a:off x="9184640" y="1925320"/>
            <a:ext cx="2608580" cy="499110"/>
          </a:xfrm>
          <a:prstGeom prst="rect">
            <a:avLst/>
          </a:prstGeom>
          <a:noFill/>
        </p:spPr>
        <p:txBody>
          <a:bodyPr wrap="square" bIns="0" rtlCol="0" anchor="ctr" anchorCtr="0"/>
          <a:p>
            <a:pPr algn="ctr">
              <a:lnSpc>
                <a:spcPct val="150000"/>
              </a:lnSpc>
            </a:pPr>
            <a:r>
              <a:rPr lang="zh-CN" altLang="en-US" sz="2000" b="1" dirty="0">
                <a:solidFill>
                  <a:srgbClr val="2B4EC3"/>
                </a:solidFill>
                <a:latin typeface="+mn-ea"/>
                <a:cs typeface="+mn-ea"/>
                <a:sym typeface="+mn-ea"/>
              </a:rPr>
              <a:t>训练模型和调整参数</a:t>
            </a:r>
            <a:endParaRPr kumimoji="0" lang="zh-CN" altLang="en-US" sz="2000" b="1" i="0" u="none" strike="noStrike" kern="1200" cap="none" spc="0" normalizeH="0" baseline="0" noProof="0" dirty="0">
              <a:ln>
                <a:noFill/>
              </a:ln>
              <a:solidFill>
                <a:srgbClr val="2B4EC3"/>
              </a:solidFill>
              <a:effectLst/>
              <a:uLnTx/>
              <a:uFillTx/>
              <a:latin typeface="+mn-ea"/>
              <a:cs typeface="+mn-ea"/>
              <a:sym typeface="+mn-ea"/>
            </a:endParaRPr>
          </a:p>
        </p:txBody>
      </p:sp>
      <p:sp>
        <p:nvSpPr>
          <p:cNvPr id="88" name="等腰三角形 87"/>
          <p:cNvSpPr/>
          <p:nvPr>
            <p:custDataLst>
              <p:tags r:id="rId4"/>
            </p:custDataLst>
          </p:nvPr>
        </p:nvSpPr>
        <p:spPr>
          <a:xfrm>
            <a:off x="6681470" y="3924816"/>
            <a:ext cx="2031661" cy="1679059"/>
          </a:xfrm>
          <a:prstGeom prst="triangle">
            <a:avLst/>
          </a:prstGeom>
          <a:solidFill>
            <a:srgbClr val="56C0F9"/>
          </a:solidFill>
          <a:ln>
            <a:noFill/>
          </a:ln>
        </p:spPr>
        <p:style>
          <a:lnRef idx="2">
            <a:srgbClr val="636190">
              <a:shade val="50000"/>
            </a:srgbClr>
          </a:lnRef>
          <a:fillRef idx="1">
            <a:srgbClr val="636190"/>
          </a:fillRef>
          <a:effectRef idx="0">
            <a:srgbClr val="636190"/>
          </a:effectRef>
          <a:fontRef idx="minor">
            <a:srgbClr val="FFFFFF"/>
          </a:fontRef>
        </p:style>
        <p:txBody>
          <a:bodyPr rtlCol="0" anchor="ctr"/>
          <a:p>
            <a:pPr algn="ctr"/>
            <a:endParaRPr lang="zh-CN" altLang="en-US">
              <a:solidFill>
                <a:schemeClr val="lt1"/>
              </a:solidFill>
            </a:endParaRPr>
          </a:p>
        </p:txBody>
      </p:sp>
      <p:sp>
        <p:nvSpPr>
          <p:cNvPr id="89" name="等腰三角形 88"/>
          <p:cNvSpPr/>
          <p:nvPr>
            <p:custDataLst>
              <p:tags r:id="rId5"/>
            </p:custDataLst>
          </p:nvPr>
        </p:nvSpPr>
        <p:spPr>
          <a:xfrm>
            <a:off x="8891213" y="3110219"/>
            <a:ext cx="3017217" cy="2493656"/>
          </a:xfrm>
          <a:prstGeom prst="triangle">
            <a:avLst/>
          </a:prstGeom>
          <a:solidFill>
            <a:srgbClr val="2875C0"/>
          </a:solidFill>
          <a:ln>
            <a:noFill/>
          </a:ln>
        </p:spPr>
        <p:style>
          <a:lnRef idx="2">
            <a:srgbClr val="636190">
              <a:shade val="50000"/>
            </a:srgbClr>
          </a:lnRef>
          <a:fillRef idx="1">
            <a:srgbClr val="636190"/>
          </a:fillRef>
          <a:effectRef idx="0">
            <a:srgbClr val="636190"/>
          </a:effectRef>
          <a:fontRef idx="minor">
            <a:srgbClr val="FFFFFF"/>
          </a:fontRef>
        </p:style>
        <p:txBody>
          <a:bodyPr rtlCol="0" anchor="ctr"/>
          <a:p>
            <a:pPr algn="ctr"/>
            <a:endParaRPr lang="zh-CN" altLang="en-US">
              <a:solidFill>
                <a:schemeClr val="lt1"/>
              </a:solidFill>
            </a:endParaRPr>
          </a:p>
        </p:txBody>
      </p:sp>
      <p:sp>
        <p:nvSpPr>
          <p:cNvPr id="90" name="等腰三角形 89"/>
          <p:cNvSpPr/>
          <p:nvPr>
            <p:custDataLst>
              <p:tags r:id="rId6"/>
            </p:custDataLst>
          </p:nvPr>
        </p:nvSpPr>
        <p:spPr>
          <a:xfrm>
            <a:off x="8483151" y="4633200"/>
            <a:ext cx="1162621" cy="971310"/>
          </a:xfrm>
          <a:prstGeom prst="triangle">
            <a:avLst/>
          </a:prstGeom>
          <a:solidFill>
            <a:srgbClr val="3C9FD3"/>
          </a:solidFill>
          <a:ln>
            <a:noFill/>
          </a:ln>
        </p:spPr>
        <p:style>
          <a:lnRef idx="2">
            <a:srgbClr val="636190">
              <a:shade val="50000"/>
            </a:srgbClr>
          </a:lnRef>
          <a:fillRef idx="1">
            <a:srgbClr val="636190"/>
          </a:fillRef>
          <a:effectRef idx="0">
            <a:srgbClr val="636190"/>
          </a:effectRef>
          <a:fontRef idx="minor">
            <a:srgbClr val="FFFFFF"/>
          </a:fontRef>
        </p:style>
        <p:txBody>
          <a:bodyPr rtlCol="0" anchor="ctr"/>
          <a:p>
            <a:pPr algn="ctr"/>
            <a:endParaRPr lang="zh-CN" altLang="en-US">
              <a:solidFill>
                <a:schemeClr val="lt1"/>
              </a:solidFill>
            </a:endParaRPr>
          </a:p>
        </p:txBody>
      </p:sp>
      <p:cxnSp>
        <p:nvCxnSpPr>
          <p:cNvPr id="91" name="直接连接符 90"/>
          <p:cNvCxnSpPr/>
          <p:nvPr>
            <p:custDataLst>
              <p:tags r:id="rId7"/>
            </p:custDataLst>
          </p:nvPr>
        </p:nvCxnSpPr>
        <p:spPr>
          <a:xfrm>
            <a:off x="10399822" y="2659417"/>
            <a:ext cx="0" cy="450802"/>
          </a:xfrm>
          <a:prstGeom prst="line">
            <a:avLst/>
          </a:prstGeom>
          <a:ln>
            <a:solidFill>
              <a:srgbClr val="2875C0"/>
            </a:solidFill>
            <a:prstDash val="lgDash"/>
            <a:headEnd type="oval"/>
          </a:ln>
        </p:spPr>
        <p:style>
          <a:lnRef idx="1">
            <a:srgbClr val="636190"/>
          </a:lnRef>
          <a:fillRef idx="0">
            <a:srgbClr val="636190"/>
          </a:fillRef>
          <a:effectRef idx="0">
            <a:srgbClr val="636190"/>
          </a:effectRef>
          <a:fontRef idx="minor">
            <a:srgbClr val="000000"/>
          </a:fontRef>
        </p:style>
      </p:cxnSp>
      <p:cxnSp>
        <p:nvCxnSpPr>
          <p:cNvPr id="92" name="直接连接符 91"/>
          <p:cNvCxnSpPr/>
          <p:nvPr>
            <p:custDataLst>
              <p:tags r:id="rId8"/>
            </p:custDataLst>
          </p:nvPr>
        </p:nvCxnSpPr>
        <p:spPr>
          <a:xfrm>
            <a:off x="7701117" y="2834955"/>
            <a:ext cx="0" cy="1089862"/>
          </a:xfrm>
          <a:prstGeom prst="line">
            <a:avLst/>
          </a:prstGeom>
          <a:ln w="12700">
            <a:solidFill>
              <a:srgbClr val="56C0F9"/>
            </a:solidFill>
            <a:prstDash val="lgDash"/>
            <a:headEnd type="oval"/>
          </a:ln>
        </p:spPr>
        <p:style>
          <a:lnRef idx="1">
            <a:srgbClr val="636190"/>
          </a:lnRef>
          <a:fillRef idx="0">
            <a:srgbClr val="636190"/>
          </a:fillRef>
          <a:effectRef idx="0">
            <a:srgbClr val="636190"/>
          </a:effectRef>
          <a:fontRef idx="minor">
            <a:srgbClr val="000000"/>
          </a:fontRef>
        </p:style>
      </p:cxnSp>
      <p:cxnSp>
        <p:nvCxnSpPr>
          <p:cNvPr id="93" name="直接连接符 92"/>
          <p:cNvCxnSpPr/>
          <p:nvPr>
            <p:custDataLst>
              <p:tags r:id="rId9"/>
            </p:custDataLst>
          </p:nvPr>
        </p:nvCxnSpPr>
        <p:spPr>
          <a:xfrm>
            <a:off x="9064716" y="4317106"/>
            <a:ext cx="0" cy="272720"/>
          </a:xfrm>
          <a:prstGeom prst="line">
            <a:avLst/>
          </a:prstGeom>
          <a:ln>
            <a:solidFill>
              <a:srgbClr val="3C9FD3"/>
            </a:solidFill>
            <a:prstDash val="lgDash"/>
            <a:headEnd type="oval"/>
          </a:ln>
        </p:spPr>
        <p:style>
          <a:lnRef idx="1">
            <a:srgbClr val="636190"/>
          </a:lnRef>
          <a:fillRef idx="0">
            <a:srgbClr val="636190"/>
          </a:fillRef>
          <a:effectRef idx="0">
            <a:srgbClr val="636190"/>
          </a:effectRef>
          <a:fontRef idx="minor">
            <a:srgbClr val="000000"/>
          </a:fontRef>
        </p:style>
      </p:cxnSp>
    </p:spTree>
    <p:custDataLst>
      <p:tags r:id="rId10"/>
    </p:custDataLst>
  </p:cSld>
  <p:clrMapOvr>
    <a:masterClrMapping/>
  </p:clrMapOvr>
  <p:transition spd="slow" advTm="15000">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41" name="文本框 17"/>
          <p:cNvSpPr txBox="1"/>
          <p:nvPr/>
        </p:nvSpPr>
        <p:spPr>
          <a:xfrm>
            <a:off x="920115" y="381635"/>
            <a:ext cx="6194363" cy="461665"/>
          </a:xfrm>
          <a:prstGeom prst="rect">
            <a:avLst/>
          </a:prstGeom>
          <a:noFill/>
        </p:spPr>
        <p:txBody>
          <a:bodyPr wrap="square" rtlCol="0">
            <a:spAutoFit/>
          </a:bodyPr>
          <a:lstStyle/>
          <a:p>
            <a:pPr algn="just"/>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文本聚类 </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8" name="Rectangle 30"/>
          <p:cNvSpPr/>
          <p:nvPr/>
        </p:nvSpPr>
        <p:spPr>
          <a:xfrm>
            <a:off x="6339840" y="3585210"/>
            <a:ext cx="1182370" cy="368300"/>
          </a:xfrm>
          <a:prstGeom prst="rect">
            <a:avLst/>
          </a:prstGeom>
        </p:spPr>
        <p:txBody>
          <a:bodyPr wrap="square">
            <a:spAutoFit/>
          </a:bodyPr>
          <a:lstStyle/>
          <a:p>
            <a:pPr lvl="0">
              <a:defRPr/>
            </a:pPr>
            <a:r>
              <a:rPr lang="zh-CN" altLang="en-US" b="1" dirty="0"/>
              <a:t>布朗聚类</a:t>
            </a:r>
            <a:r>
              <a:rPr lang="en-US" dirty="0"/>
              <a:t> </a:t>
            </a:r>
            <a:endParaRPr kumimoji="0" lang="zh-CN" altLang="en-US" sz="16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9" name="Rectangle 8"/>
          <p:cNvSpPr/>
          <p:nvPr/>
        </p:nvSpPr>
        <p:spPr>
          <a:xfrm>
            <a:off x="7859395" y="2555875"/>
            <a:ext cx="1827530" cy="368300"/>
          </a:xfrm>
          <a:prstGeom prst="rect">
            <a:avLst/>
          </a:prstGeom>
        </p:spPr>
        <p:txBody>
          <a:bodyPr wrap="square">
            <a:spAutoFit/>
          </a:bodyPr>
          <a:lstStyle/>
          <a:p>
            <a:pPr lvl="0">
              <a:defRPr/>
            </a:pPr>
            <a:r>
              <a:rPr lang="en-US" dirty="0"/>
              <a:t>‎</a:t>
            </a:r>
            <a:r>
              <a:rPr lang="en-US" b="1" dirty="0"/>
              <a:t>K-means</a:t>
            </a:r>
            <a:r>
              <a:rPr lang="ja-JP" altLang="en-US" b="1"/>
              <a:t>算法</a:t>
            </a:r>
            <a:endParaRPr lang="en-US" altLang="en-US" b="1" dirty="0">
              <a:sym typeface="微软雅黑" panose="020B0503020204020204" charset="-122"/>
            </a:endParaRPr>
          </a:p>
        </p:txBody>
      </p:sp>
      <p:sp>
        <p:nvSpPr>
          <p:cNvPr id="10" name="TextBox 9"/>
          <p:cNvSpPr txBox="1"/>
          <p:nvPr/>
        </p:nvSpPr>
        <p:spPr>
          <a:xfrm>
            <a:off x="598170" y="1844675"/>
            <a:ext cx="5073015" cy="2999740"/>
          </a:xfrm>
          <a:prstGeom prst="rect">
            <a:avLst/>
          </a:prstGeom>
          <a:noFill/>
        </p:spPr>
        <p:txBody>
          <a:bodyPr wrap="square">
            <a:spAutoFit/>
          </a:bodyPr>
          <a:lstStyle/>
          <a:p>
            <a:pPr marL="285750" marR="0" indent="-285750" algn="just">
              <a:lnSpc>
                <a:spcPct val="150000"/>
              </a:lnSpc>
              <a:spcBef>
                <a:spcPts val="0"/>
              </a:spcBef>
              <a:spcAft>
                <a:spcPts val="0"/>
              </a:spcAft>
              <a:buFont typeface="Arial" panose="020B0704020202020204" pitchFamily="34" charset="0"/>
              <a:buChar char="•"/>
            </a:pPr>
            <a:r>
              <a:rPr lang="zh-CN" dirty="0">
                <a:effectLst/>
                <a:latin typeface="微软雅黑" charset="0"/>
                <a:ea typeface="微软雅黑" charset="0"/>
                <a:cs typeface="微软雅黑" charset="0"/>
              </a:rPr>
              <a:t>与文本分类不同，文本聚类属于无监督学习。对于众多表述为向量的文本，我们可以利用聚类算法将其区分为不同的类别。聚类算法从顺序上可以分为两大类，即自下而上的分裂型和自上而下的凝聚型。后者先将每个对象放入自己的集群中，而后继续整合它们。前者从根类别开始不断分裂，直到只剩单个对象。</a:t>
            </a:r>
            <a:r>
              <a:rPr lang="en-US" dirty="0">
                <a:effectLst/>
                <a:latin typeface="微软雅黑" charset="0"/>
                <a:ea typeface="微软雅黑" charset="0"/>
                <a:cs typeface="微软雅黑" charset="0"/>
              </a:rPr>
              <a:t> </a:t>
            </a:r>
            <a:endParaRPr lang="zh-CN" altLang="en-US" dirty="0">
              <a:effectLst/>
              <a:latin typeface="微软雅黑" charset="0"/>
              <a:ea typeface="微软雅黑" charset="0"/>
              <a:cs typeface="微软雅黑" charset="0"/>
            </a:endParaRPr>
          </a:p>
        </p:txBody>
      </p:sp>
      <p:sp>
        <p:nvSpPr>
          <p:cNvPr id="11" name="Rectangle 30"/>
          <p:cNvSpPr/>
          <p:nvPr/>
        </p:nvSpPr>
        <p:spPr>
          <a:xfrm>
            <a:off x="9839960" y="3180080"/>
            <a:ext cx="1923415" cy="645160"/>
          </a:xfrm>
          <a:prstGeom prst="rect">
            <a:avLst/>
          </a:prstGeom>
        </p:spPr>
        <p:txBody>
          <a:bodyPr wrap="square">
            <a:spAutoFit/>
          </a:bodyPr>
          <a:lstStyle/>
          <a:p>
            <a:pPr lvl="0">
              <a:defRPr/>
            </a:pPr>
            <a:r>
              <a:rPr lang="zh-CN" altLang="en-US" b="1" dirty="0"/>
              <a:t>主题建模算法</a:t>
            </a:r>
            <a:endParaRPr lang="zh-CN" altLang="en-US" b="1" dirty="0"/>
          </a:p>
          <a:p>
            <a:pPr lvl="0">
              <a:defRPr/>
            </a:pPr>
            <a:r>
              <a:rPr lang="en-US" b="1" dirty="0"/>
              <a:t>(LDA)</a:t>
            </a:r>
            <a:r>
              <a:rPr lang="en-US" dirty="0"/>
              <a:t> </a:t>
            </a:r>
            <a:endParaRPr kumimoji="0" lang="zh-CN" altLang="en-US" sz="16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29" name="椭圆 28"/>
          <p:cNvSpPr/>
          <p:nvPr>
            <p:custDataLst>
              <p:tags r:id="rId1"/>
            </p:custDataLst>
          </p:nvPr>
        </p:nvSpPr>
        <p:spPr>
          <a:xfrm>
            <a:off x="6176975" y="2844365"/>
            <a:ext cx="1508109" cy="1508109"/>
          </a:xfrm>
          <a:prstGeom prst="ellipse">
            <a:avLst/>
          </a:prstGeom>
          <a:noFill/>
          <a:ln w="38100">
            <a:solidFill>
              <a:srgbClr val="F2F2F2"/>
            </a:solidFill>
          </a:ln>
        </p:spPr>
        <p:style>
          <a:lnRef idx="2">
            <a:srgbClr val="5E4BEA">
              <a:shade val="50000"/>
            </a:srgbClr>
          </a:lnRef>
          <a:fillRef idx="1">
            <a:srgbClr val="5E4BEA"/>
          </a:fillRef>
          <a:effectRef idx="0">
            <a:srgbClr val="5E4BEA"/>
          </a:effectRef>
          <a:fontRef idx="minor">
            <a:srgbClr val="FFFFFF"/>
          </a:fontRef>
        </p:style>
        <p:txBody>
          <a:bodyPr rtlCol="0" anchor="ctr"/>
          <a:lstStyle/>
          <a:p>
            <a:pPr algn="ctr" defTabSz="913765"/>
            <a:endParaRPr lang="zh-CN" altLang="en-US" sz="1600">
              <a:solidFill>
                <a:srgbClr val="000000">
                  <a:lumMod val="65000"/>
                  <a:lumOff val="35000"/>
                </a:srgbClr>
              </a:solidFill>
              <a:latin typeface="微软雅黑" panose="020B0503020204020204" charset="-122"/>
              <a:ea typeface="微软雅黑" panose="020B0503020204020204" charset="-122"/>
            </a:endParaRPr>
          </a:p>
        </p:txBody>
      </p:sp>
      <p:sp>
        <p:nvSpPr>
          <p:cNvPr id="30" name="弧形 29"/>
          <p:cNvSpPr/>
          <p:nvPr>
            <p:custDataLst>
              <p:tags r:id="rId2"/>
            </p:custDataLst>
          </p:nvPr>
        </p:nvSpPr>
        <p:spPr>
          <a:xfrm>
            <a:off x="6095694" y="2924390"/>
            <a:ext cx="1519092" cy="1508109"/>
          </a:xfrm>
          <a:prstGeom prst="arc">
            <a:avLst>
              <a:gd name="adj1" fmla="val 20248523"/>
              <a:gd name="adj2" fmla="val 9103727"/>
            </a:avLst>
          </a:prstGeom>
          <a:noFill/>
          <a:ln w="50800">
            <a:solidFill>
              <a:srgbClr val="5E4BEA"/>
            </a:solidFill>
          </a:ln>
        </p:spPr>
        <p:style>
          <a:lnRef idx="2">
            <a:srgbClr val="5E4BEA">
              <a:shade val="50000"/>
            </a:srgbClr>
          </a:lnRef>
          <a:fillRef idx="1">
            <a:srgbClr val="5E4BEA"/>
          </a:fillRef>
          <a:effectRef idx="0">
            <a:srgbClr val="5E4BEA"/>
          </a:effectRef>
          <a:fontRef idx="minor">
            <a:srgbClr val="FFFFFF"/>
          </a:fontRef>
        </p:style>
        <p:txBody>
          <a:bodyPr rtlCol="0" anchor="ctr"/>
          <a:lstStyle>
            <a:defPPr>
              <a:defRPr lang="zh-CN">
                <a:solidFill>
                  <a:srgbClr val="000000"/>
                </a:solidFill>
              </a:defRPr>
            </a:defPPr>
            <a:lvl1pPr marL="0" algn="l" defTabSz="914400" rtl="0" eaLnBrk="1" latinLnBrk="0" hangingPunct="1">
              <a:defRPr sz="1800" kern="1200">
                <a:solidFill>
                  <a:srgbClr val="000000"/>
                </a:solidFill>
                <a:latin typeface="Calibri" charset="0"/>
                <a:ea typeface="+mn-ea"/>
                <a:cs typeface="+mn-ea"/>
              </a:defRPr>
            </a:lvl1pPr>
            <a:lvl2pPr marL="457200" algn="l" defTabSz="914400" rtl="0" eaLnBrk="1" latinLnBrk="0" hangingPunct="1">
              <a:defRPr sz="1800" kern="1200">
                <a:solidFill>
                  <a:srgbClr val="000000"/>
                </a:solidFill>
                <a:latin typeface="Calibri" charset="0"/>
                <a:ea typeface="+mn-ea"/>
                <a:cs typeface="+mn-ea"/>
              </a:defRPr>
            </a:lvl2pPr>
            <a:lvl3pPr marL="914400" algn="l" defTabSz="914400" rtl="0" eaLnBrk="1" latinLnBrk="0" hangingPunct="1">
              <a:defRPr sz="1800" kern="1200">
                <a:solidFill>
                  <a:srgbClr val="000000"/>
                </a:solidFill>
                <a:latin typeface="Calibri" charset="0"/>
                <a:ea typeface="+mn-ea"/>
                <a:cs typeface="+mn-ea"/>
              </a:defRPr>
            </a:lvl3pPr>
            <a:lvl4pPr marL="1371600" algn="l" defTabSz="914400" rtl="0" eaLnBrk="1" latinLnBrk="0" hangingPunct="1">
              <a:defRPr sz="1800" kern="1200">
                <a:solidFill>
                  <a:srgbClr val="000000"/>
                </a:solidFill>
                <a:latin typeface="Calibri" charset="0"/>
                <a:ea typeface="+mn-ea"/>
                <a:cs typeface="+mn-ea"/>
              </a:defRPr>
            </a:lvl4pPr>
            <a:lvl5pPr marL="1828800" algn="l" defTabSz="914400" rtl="0" eaLnBrk="1" latinLnBrk="0" hangingPunct="1">
              <a:defRPr sz="1800" kern="1200">
                <a:solidFill>
                  <a:srgbClr val="000000"/>
                </a:solidFill>
                <a:latin typeface="Calibri" charset="0"/>
                <a:ea typeface="+mn-ea"/>
                <a:cs typeface="+mn-ea"/>
              </a:defRPr>
            </a:lvl5pPr>
            <a:lvl6pPr marL="2286000" algn="l" defTabSz="914400" rtl="0" eaLnBrk="1" latinLnBrk="0" hangingPunct="1">
              <a:defRPr sz="1800" kern="1200">
                <a:solidFill>
                  <a:srgbClr val="000000"/>
                </a:solidFill>
                <a:latin typeface="Calibri" charset="0"/>
                <a:ea typeface="+mn-ea"/>
                <a:cs typeface="+mn-ea"/>
              </a:defRPr>
            </a:lvl6pPr>
            <a:lvl7pPr marL="2743200" algn="l" defTabSz="914400" rtl="0" eaLnBrk="1" latinLnBrk="0" hangingPunct="1">
              <a:defRPr sz="1800" kern="1200">
                <a:solidFill>
                  <a:srgbClr val="000000"/>
                </a:solidFill>
                <a:latin typeface="Calibri" charset="0"/>
                <a:ea typeface="+mn-ea"/>
                <a:cs typeface="+mn-ea"/>
              </a:defRPr>
            </a:lvl7pPr>
            <a:lvl8pPr marL="3200400" algn="l" defTabSz="914400" rtl="0" eaLnBrk="1" latinLnBrk="0" hangingPunct="1">
              <a:defRPr sz="1800" kern="1200">
                <a:solidFill>
                  <a:srgbClr val="000000"/>
                </a:solidFill>
                <a:latin typeface="Calibri" charset="0"/>
                <a:ea typeface="+mn-ea"/>
                <a:cs typeface="+mn-ea"/>
              </a:defRPr>
            </a:lvl8pPr>
            <a:lvl9pPr marL="3657600" algn="l" defTabSz="914400" rtl="0" eaLnBrk="1" latinLnBrk="0" hangingPunct="1">
              <a:defRPr sz="1800" kern="1200">
                <a:solidFill>
                  <a:srgbClr val="000000"/>
                </a:solidFill>
                <a:latin typeface="Calibri" charset="0"/>
                <a:ea typeface="+mn-ea"/>
                <a:cs typeface="+mn-ea"/>
              </a:defRPr>
            </a:lvl9pPr>
          </a:lstStyle>
          <a:p>
            <a:pPr algn="ctr" defTabSz="913765"/>
            <a:endParaRPr lang="zh-CN" altLang="en-US" sz="1600">
              <a:solidFill>
                <a:srgbClr val="000000">
                  <a:lumMod val="65000"/>
                  <a:lumOff val="35000"/>
                </a:srgbClr>
              </a:solidFill>
              <a:latin typeface="微软雅黑" panose="020B0503020204020204" charset="-122"/>
              <a:ea typeface="微软雅黑" panose="020B0503020204020204" charset="-122"/>
            </a:endParaRPr>
          </a:p>
        </p:txBody>
      </p:sp>
      <p:sp>
        <p:nvSpPr>
          <p:cNvPr id="32" name="弧形 31"/>
          <p:cNvSpPr/>
          <p:nvPr>
            <p:custDataLst>
              <p:tags r:id="rId3"/>
            </p:custDataLst>
          </p:nvPr>
        </p:nvSpPr>
        <p:spPr>
          <a:xfrm>
            <a:off x="7076440" y="906780"/>
            <a:ext cx="3003550" cy="2893060"/>
          </a:xfrm>
          <a:prstGeom prst="arc">
            <a:avLst>
              <a:gd name="adj1" fmla="val 19404213"/>
              <a:gd name="adj2" fmla="val 8537072"/>
            </a:avLst>
          </a:prstGeom>
          <a:noFill/>
          <a:ln w="50800">
            <a:solidFill>
              <a:srgbClr val="5E4BEA"/>
            </a:solidFill>
          </a:ln>
        </p:spPr>
        <p:style>
          <a:lnRef idx="2">
            <a:srgbClr val="5E4BEA">
              <a:shade val="50000"/>
            </a:srgbClr>
          </a:lnRef>
          <a:fillRef idx="1">
            <a:srgbClr val="5E4BEA"/>
          </a:fillRef>
          <a:effectRef idx="0">
            <a:srgbClr val="5E4BEA"/>
          </a:effectRef>
          <a:fontRef idx="minor">
            <a:srgbClr val="FFFFFF"/>
          </a:fontRef>
        </p:style>
        <p:txBody>
          <a:bodyPr rtlCol="0" anchor="ctr"/>
          <a:lstStyle>
            <a:defPPr>
              <a:defRPr lang="zh-CN">
                <a:solidFill>
                  <a:srgbClr val="000000"/>
                </a:solidFill>
              </a:defRPr>
            </a:defPPr>
            <a:lvl1pPr marL="0" algn="l" defTabSz="914400" rtl="0" eaLnBrk="1" latinLnBrk="0" hangingPunct="1">
              <a:defRPr sz="1800" kern="1200">
                <a:solidFill>
                  <a:srgbClr val="000000"/>
                </a:solidFill>
                <a:latin typeface="Calibri" charset="0"/>
                <a:ea typeface="+mn-ea"/>
                <a:cs typeface="+mn-ea"/>
              </a:defRPr>
            </a:lvl1pPr>
            <a:lvl2pPr marL="457200" algn="l" defTabSz="914400" rtl="0" eaLnBrk="1" latinLnBrk="0" hangingPunct="1">
              <a:defRPr sz="1800" kern="1200">
                <a:solidFill>
                  <a:srgbClr val="000000"/>
                </a:solidFill>
                <a:latin typeface="Calibri" charset="0"/>
                <a:ea typeface="+mn-ea"/>
                <a:cs typeface="+mn-ea"/>
              </a:defRPr>
            </a:lvl2pPr>
            <a:lvl3pPr marL="914400" algn="l" defTabSz="914400" rtl="0" eaLnBrk="1" latinLnBrk="0" hangingPunct="1">
              <a:defRPr sz="1800" kern="1200">
                <a:solidFill>
                  <a:srgbClr val="000000"/>
                </a:solidFill>
                <a:latin typeface="Calibri" charset="0"/>
                <a:ea typeface="+mn-ea"/>
                <a:cs typeface="+mn-ea"/>
              </a:defRPr>
            </a:lvl3pPr>
            <a:lvl4pPr marL="1371600" algn="l" defTabSz="914400" rtl="0" eaLnBrk="1" latinLnBrk="0" hangingPunct="1">
              <a:defRPr sz="1800" kern="1200">
                <a:solidFill>
                  <a:srgbClr val="000000"/>
                </a:solidFill>
                <a:latin typeface="Calibri" charset="0"/>
                <a:ea typeface="+mn-ea"/>
                <a:cs typeface="+mn-ea"/>
              </a:defRPr>
            </a:lvl4pPr>
            <a:lvl5pPr marL="1828800" algn="l" defTabSz="914400" rtl="0" eaLnBrk="1" latinLnBrk="0" hangingPunct="1">
              <a:defRPr sz="1800" kern="1200">
                <a:solidFill>
                  <a:srgbClr val="000000"/>
                </a:solidFill>
                <a:latin typeface="Calibri" charset="0"/>
                <a:ea typeface="+mn-ea"/>
                <a:cs typeface="+mn-ea"/>
              </a:defRPr>
            </a:lvl5pPr>
            <a:lvl6pPr marL="2286000" algn="l" defTabSz="914400" rtl="0" eaLnBrk="1" latinLnBrk="0" hangingPunct="1">
              <a:defRPr sz="1800" kern="1200">
                <a:solidFill>
                  <a:srgbClr val="000000"/>
                </a:solidFill>
                <a:latin typeface="Calibri" charset="0"/>
                <a:ea typeface="+mn-ea"/>
                <a:cs typeface="+mn-ea"/>
              </a:defRPr>
            </a:lvl6pPr>
            <a:lvl7pPr marL="2743200" algn="l" defTabSz="914400" rtl="0" eaLnBrk="1" latinLnBrk="0" hangingPunct="1">
              <a:defRPr sz="1800" kern="1200">
                <a:solidFill>
                  <a:srgbClr val="000000"/>
                </a:solidFill>
                <a:latin typeface="Calibri" charset="0"/>
                <a:ea typeface="+mn-ea"/>
                <a:cs typeface="+mn-ea"/>
              </a:defRPr>
            </a:lvl7pPr>
            <a:lvl8pPr marL="3200400" algn="l" defTabSz="914400" rtl="0" eaLnBrk="1" latinLnBrk="0" hangingPunct="1">
              <a:defRPr sz="1800" kern="1200">
                <a:solidFill>
                  <a:srgbClr val="000000"/>
                </a:solidFill>
                <a:latin typeface="Calibri" charset="0"/>
                <a:ea typeface="+mn-ea"/>
                <a:cs typeface="+mn-ea"/>
              </a:defRPr>
            </a:lvl8pPr>
            <a:lvl9pPr marL="3657600" algn="l" defTabSz="914400" rtl="0" eaLnBrk="1" latinLnBrk="0" hangingPunct="1">
              <a:defRPr sz="1800" kern="1200">
                <a:solidFill>
                  <a:srgbClr val="000000"/>
                </a:solidFill>
                <a:latin typeface="Calibri" charset="0"/>
                <a:ea typeface="+mn-ea"/>
                <a:cs typeface="+mn-ea"/>
              </a:defRPr>
            </a:lvl9pPr>
          </a:lstStyle>
          <a:p>
            <a:pPr algn="ctr" defTabSz="913765"/>
            <a:endParaRPr lang="zh-CN" altLang="en-US" sz="1600">
              <a:solidFill>
                <a:srgbClr val="000000">
                  <a:lumMod val="65000"/>
                  <a:lumOff val="35000"/>
                </a:srgbClr>
              </a:solidFill>
              <a:latin typeface="微软雅黑" panose="020B0503020204020204" charset="-122"/>
              <a:ea typeface="微软雅黑" panose="020B0503020204020204" charset="-122"/>
            </a:endParaRPr>
          </a:p>
        </p:txBody>
      </p:sp>
      <p:sp>
        <p:nvSpPr>
          <p:cNvPr id="33" name="弧形 32"/>
          <p:cNvSpPr/>
          <p:nvPr>
            <p:custDataLst>
              <p:tags r:id="rId4"/>
            </p:custDataLst>
          </p:nvPr>
        </p:nvSpPr>
        <p:spPr>
          <a:xfrm>
            <a:off x="8603615" y="1690370"/>
            <a:ext cx="3003550" cy="2893060"/>
          </a:xfrm>
          <a:prstGeom prst="arc">
            <a:avLst>
              <a:gd name="adj1" fmla="val 15726199"/>
              <a:gd name="adj2" fmla="val 9265945"/>
            </a:avLst>
          </a:prstGeom>
          <a:noFill/>
          <a:ln w="50800">
            <a:solidFill>
              <a:srgbClr val="5E4BEA"/>
            </a:solidFill>
          </a:ln>
        </p:spPr>
        <p:style>
          <a:lnRef idx="2">
            <a:srgbClr val="5E4BEA">
              <a:shade val="50000"/>
            </a:srgbClr>
          </a:lnRef>
          <a:fillRef idx="1">
            <a:srgbClr val="5E4BEA"/>
          </a:fillRef>
          <a:effectRef idx="0">
            <a:srgbClr val="5E4BEA"/>
          </a:effectRef>
          <a:fontRef idx="minor">
            <a:srgbClr val="FFFFFF"/>
          </a:fontRef>
        </p:style>
        <p:txBody>
          <a:bodyPr rtlCol="0" anchor="ctr"/>
          <a:lstStyle>
            <a:defPPr>
              <a:defRPr lang="zh-CN">
                <a:solidFill>
                  <a:srgbClr val="000000"/>
                </a:solidFill>
              </a:defRPr>
            </a:defPPr>
            <a:lvl1pPr marL="0" algn="l" defTabSz="914400" rtl="0" eaLnBrk="1" latinLnBrk="0" hangingPunct="1">
              <a:defRPr sz="1800" kern="1200">
                <a:solidFill>
                  <a:srgbClr val="000000"/>
                </a:solidFill>
                <a:latin typeface="Calibri" charset="0"/>
                <a:ea typeface="+mn-ea"/>
                <a:cs typeface="+mn-ea"/>
              </a:defRPr>
            </a:lvl1pPr>
            <a:lvl2pPr marL="457200" algn="l" defTabSz="914400" rtl="0" eaLnBrk="1" latinLnBrk="0" hangingPunct="1">
              <a:defRPr sz="1800" kern="1200">
                <a:solidFill>
                  <a:srgbClr val="000000"/>
                </a:solidFill>
                <a:latin typeface="Calibri" charset="0"/>
                <a:ea typeface="+mn-ea"/>
                <a:cs typeface="+mn-ea"/>
              </a:defRPr>
            </a:lvl2pPr>
            <a:lvl3pPr marL="914400" algn="l" defTabSz="914400" rtl="0" eaLnBrk="1" latinLnBrk="0" hangingPunct="1">
              <a:defRPr sz="1800" kern="1200">
                <a:solidFill>
                  <a:srgbClr val="000000"/>
                </a:solidFill>
                <a:latin typeface="Calibri" charset="0"/>
                <a:ea typeface="+mn-ea"/>
                <a:cs typeface="+mn-ea"/>
              </a:defRPr>
            </a:lvl3pPr>
            <a:lvl4pPr marL="1371600" algn="l" defTabSz="914400" rtl="0" eaLnBrk="1" latinLnBrk="0" hangingPunct="1">
              <a:defRPr sz="1800" kern="1200">
                <a:solidFill>
                  <a:srgbClr val="000000"/>
                </a:solidFill>
                <a:latin typeface="Calibri" charset="0"/>
                <a:ea typeface="+mn-ea"/>
                <a:cs typeface="+mn-ea"/>
              </a:defRPr>
            </a:lvl4pPr>
            <a:lvl5pPr marL="1828800" algn="l" defTabSz="914400" rtl="0" eaLnBrk="1" latinLnBrk="0" hangingPunct="1">
              <a:defRPr sz="1800" kern="1200">
                <a:solidFill>
                  <a:srgbClr val="000000"/>
                </a:solidFill>
                <a:latin typeface="Calibri" charset="0"/>
                <a:ea typeface="+mn-ea"/>
                <a:cs typeface="+mn-ea"/>
              </a:defRPr>
            </a:lvl5pPr>
            <a:lvl6pPr marL="2286000" algn="l" defTabSz="914400" rtl="0" eaLnBrk="1" latinLnBrk="0" hangingPunct="1">
              <a:defRPr sz="1800" kern="1200">
                <a:solidFill>
                  <a:srgbClr val="000000"/>
                </a:solidFill>
                <a:latin typeface="Calibri" charset="0"/>
                <a:ea typeface="+mn-ea"/>
                <a:cs typeface="+mn-ea"/>
              </a:defRPr>
            </a:lvl6pPr>
            <a:lvl7pPr marL="2743200" algn="l" defTabSz="914400" rtl="0" eaLnBrk="1" latinLnBrk="0" hangingPunct="1">
              <a:defRPr sz="1800" kern="1200">
                <a:solidFill>
                  <a:srgbClr val="000000"/>
                </a:solidFill>
                <a:latin typeface="Calibri" charset="0"/>
                <a:ea typeface="+mn-ea"/>
                <a:cs typeface="+mn-ea"/>
              </a:defRPr>
            </a:lvl7pPr>
            <a:lvl8pPr marL="3200400" algn="l" defTabSz="914400" rtl="0" eaLnBrk="1" latinLnBrk="0" hangingPunct="1">
              <a:defRPr sz="1800" kern="1200">
                <a:solidFill>
                  <a:srgbClr val="000000"/>
                </a:solidFill>
                <a:latin typeface="Calibri" charset="0"/>
                <a:ea typeface="+mn-ea"/>
                <a:cs typeface="+mn-ea"/>
              </a:defRPr>
            </a:lvl8pPr>
            <a:lvl9pPr marL="3657600" algn="l" defTabSz="914400" rtl="0" eaLnBrk="1" latinLnBrk="0" hangingPunct="1">
              <a:defRPr sz="1800" kern="1200">
                <a:solidFill>
                  <a:srgbClr val="000000"/>
                </a:solidFill>
                <a:latin typeface="Calibri" charset="0"/>
                <a:ea typeface="+mn-ea"/>
                <a:cs typeface="+mn-ea"/>
              </a:defRPr>
            </a:lvl9pPr>
          </a:lstStyle>
          <a:p>
            <a:pPr algn="ctr" defTabSz="913765"/>
            <a:endParaRPr lang="zh-CN" altLang="en-US" sz="1600">
              <a:solidFill>
                <a:srgbClr val="000000">
                  <a:lumMod val="65000"/>
                  <a:lumOff val="35000"/>
                </a:srgbClr>
              </a:solidFill>
              <a:latin typeface="微软雅黑" panose="020B0503020204020204" charset="-122"/>
              <a:ea typeface="微软雅黑" panose="020B0503020204020204" charset="-122"/>
            </a:endParaRPr>
          </a:p>
        </p:txBody>
      </p:sp>
    </p:spTree>
  </p:cSld>
  <p:clrMapOvr>
    <a:masterClrMapping/>
  </p:clrMapOvr>
  <p:transition spd="slow" advTm="15000">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stretch>
            <a:fillRect/>
          </a:stretch>
        </p:blipFill>
        <p:spPr>
          <a:xfrm>
            <a:off x="5518785" y="0"/>
            <a:ext cx="6673215" cy="5852160"/>
          </a:xfrm>
          <a:prstGeom prst="rect">
            <a:avLst/>
          </a:prstGeom>
        </p:spPr>
      </p:pic>
      <p:sp>
        <p:nvSpPr>
          <p:cNvPr id="11" name="文本框 10"/>
          <p:cNvSpPr txBox="1"/>
          <p:nvPr/>
        </p:nvSpPr>
        <p:spPr>
          <a:xfrm>
            <a:off x="630555" y="2475865"/>
            <a:ext cx="4887595" cy="836295"/>
          </a:xfrm>
          <a:prstGeom prst="rect">
            <a:avLst/>
          </a:prstGeom>
          <a:noFill/>
        </p:spPr>
        <p:txBody>
          <a:bodyPr wrap="square" rtlCol="0">
            <a:spAutoFit/>
          </a:bodyPr>
          <a:lstStyle/>
          <a:p>
            <a:pPr>
              <a:lnSpc>
                <a:spcPct val="120000"/>
              </a:lnSpc>
            </a:pPr>
            <a:r>
              <a:rPr lang="en-US" altLang="zh-CN" sz="4400" dirty="0">
                <a:latin typeface="微软雅黑" panose="020B0503020204020204" charset="-122"/>
                <a:ea typeface="微软雅黑" panose="020B0503020204020204" charset="-122"/>
                <a:cs typeface="微软雅黑" panose="020B0503020204020204" charset="-122"/>
              </a:rPr>
              <a:t>05</a:t>
            </a:r>
            <a:r>
              <a:rPr lang="zh-CN" altLang="en-US" sz="4400" dirty="0">
                <a:latin typeface="微软雅黑" panose="020B0503020204020204" charset="-122"/>
                <a:ea typeface="微软雅黑" panose="020B0503020204020204" charset="-122"/>
                <a:cs typeface="微软雅黑" panose="020B0503020204020204" charset="-122"/>
              </a:rPr>
              <a:t> 小结</a:t>
            </a:r>
            <a:endParaRPr lang="zh-CN" altLang="en-US" sz="4400" dirty="0">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5179060" y="1445895"/>
            <a:ext cx="5633085" cy="4220845"/>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2" name="文本框 17"/>
          <p:cNvSpPr txBox="1"/>
          <p:nvPr/>
        </p:nvSpPr>
        <p:spPr>
          <a:xfrm>
            <a:off x="920115" y="381635"/>
            <a:ext cx="5474335" cy="460375"/>
          </a:xfrm>
          <a:prstGeom prst="rect">
            <a:avLst/>
          </a:prstGeom>
          <a:noFill/>
        </p:spPr>
        <p:txBody>
          <a:bodyPr wrap="square" rtlCol="0">
            <a:spAutoFit/>
          </a:bodyPr>
          <a:lstStyle/>
          <a:p>
            <a:pPr algn="just"/>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小结：自然语言处理 </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grpSp>
        <p:nvGrpSpPr>
          <p:cNvPr id="77" name="组合 76"/>
          <p:cNvGrpSpPr/>
          <p:nvPr/>
        </p:nvGrpSpPr>
        <p:grpSpPr>
          <a:xfrm>
            <a:off x="4343400" y="2077085"/>
            <a:ext cx="2946400" cy="3529330"/>
            <a:chOff x="6840" y="3271"/>
            <a:chExt cx="4640" cy="5558"/>
          </a:xfrm>
        </p:grpSpPr>
        <p:sp>
          <p:nvSpPr>
            <p:cNvPr id="62" name="任意多边形 61"/>
            <p:cNvSpPr/>
            <p:nvPr>
              <p:custDataLst>
                <p:tags r:id="rId1"/>
              </p:custDataLst>
            </p:nvPr>
          </p:nvSpPr>
          <p:spPr>
            <a:xfrm>
              <a:off x="6840" y="5534"/>
              <a:ext cx="2412" cy="2193"/>
            </a:xfrm>
            <a:custGeom>
              <a:avLst/>
              <a:gdLst>
                <a:gd name="connsiteX0" fmla="*/ 748519 w 1357564"/>
                <a:gd name="connsiteY0" fmla="*/ 0 h 1237730"/>
                <a:gd name="connsiteX1" fmla="*/ 779968 w 1357564"/>
                <a:gd name="connsiteY1" fmla="*/ 682 h 1237730"/>
                <a:gd name="connsiteX2" fmla="*/ 810166 w 1357564"/>
                <a:gd name="connsiteY2" fmla="*/ 92 h 1237730"/>
                <a:gd name="connsiteX3" fmla="*/ 869499 w 1357564"/>
                <a:gd name="connsiteY3" fmla="*/ 2380 h 1237730"/>
                <a:gd name="connsiteX4" fmla="*/ 898391 w 1357564"/>
                <a:gd name="connsiteY4" fmla="*/ 4475 h 1237730"/>
                <a:gd name="connsiteX5" fmla="*/ 926014 w 1357564"/>
                <a:gd name="connsiteY5" fmla="*/ 6618 h 1237730"/>
                <a:gd name="connsiteX6" fmla="*/ 953376 w 1357564"/>
                <a:gd name="connsiteY6" fmla="*/ 9297 h 1237730"/>
                <a:gd name="connsiteX7" fmla="*/ 980980 w 1357564"/>
                <a:gd name="connsiteY7" fmla="*/ 12759 h 1237730"/>
                <a:gd name="connsiteX8" fmla="*/ 1007559 w 1357564"/>
                <a:gd name="connsiteY8" fmla="*/ 17049 h 1237730"/>
                <a:gd name="connsiteX9" fmla="*/ 1033111 w 1357564"/>
                <a:gd name="connsiteY9" fmla="*/ 22169 h 1237730"/>
                <a:gd name="connsiteX10" fmla="*/ 1058402 w 1357564"/>
                <a:gd name="connsiteY10" fmla="*/ 27826 h 1237730"/>
                <a:gd name="connsiteX11" fmla="*/ 1082424 w 1357564"/>
                <a:gd name="connsiteY11" fmla="*/ 33530 h 1237730"/>
                <a:gd name="connsiteX12" fmla="*/ 1105663 w 1357564"/>
                <a:gd name="connsiteY12" fmla="*/ 40844 h 1237730"/>
                <a:gd name="connsiteX13" fmla="*/ 1129144 w 1357564"/>
                <a:gd name="connsiteY13" fmla="*/ 48941 h 1237730"/>
                <a:gd name="connsiteX14" fmla="*/ 1150592 w 1357564"/>
                <a:gd name="connsiteY14" fmla="*/ 57377 h 1237730"/>
                <a:gd name="connsiteX15" fmla="*/ 1171517 w 1357564"/>
                <a:gd name="connsiteY15" fmla="*/ 66887 h 1237730"/>
                <a:gd name="connsiteX16" fmla="*/ 1191676 w 1357564"/>
                <a:gd name="connsiteY16" fmla="*/ 76690 h 1237730"/>
                <a:gd name="connsiteX17" fmla="*/ 1211053 w 1357564"/>
                <a:gd name="connsiteY17" fmla="*/ 88103 h 1237730"/>
                <a:gd name="connsiteX18" fmla="*/ 1229142 w 1357564"/>
                <a:gd name="connsiteY18" fmla="*/ 100882 h 1237730"/>
                <a:gd name="connsiteX19" fmla="*/ 1246466 w 1357564"/>
                <a:gd name="connsiteY19" fmla="*/ 113954 h 1237730"/>
                <a:gd name="connsiteX20" fmla="*/ 1262764 w 1357564"/>
                <a:gd name="connsiteY20" fmla="*/ 127854 h 1237730"/>
                <a:gd name="connsiteX21" fmla="*/ 1277252 w 1357564"/>
                <a:gd name="connsiteY21" fmla="*/ 144195 h 1237730"/>
                <a:gd name="connsiteX22" fmla="*/ 1290993 w 1357564"/>
                <a:gd name="connsiteY22" fmla="*/ 159508 h 1237730"/>
                <a:gd name="connsiteX23" fmla="*/ 1303933 w 1357564"/>
                <a:gd name="connsiteY23" fmla="*/ 177752 h 1237730"/>
                <a:gd name="connsiteX24" fmla="*/ 1315099 w 1357564"/>
                <a:gd name="connsiteY24" fmla="*/ 195798 h 1237730"/>
                <a:gd name="connsiteX25" fmla="*/ 1325221 w 1357564"/>
                <a:gd name="connsiteY25" fmla="*/ 215992 h 1237730"/>
                <a:gd name="connsiteX26" fmla="*/ 1333813 w 1357564"/>
                <a:gd name="connsiteY26" fmla="*/ 236770 h 1237730"/>
                <a:gd name="connsiteX27" fmla="*/ 1341360 w 1357564"/>
                <a:gd name="connsiteY27" fmla="*/ 259696 h 1237730"/>
                <a:gd name="connsiteX28" fmla="*/ 1347377 w 1357564"/>
                <a:gd name="connsiteY28" fmla="*/ 283206 h 1237730"/>
                <a:gd name="connsiteX29" fmla="*/ 1352107 w 1357564"/>
                <a:gd name="connsiteY29" fmla="*/ 308082 h 1237730"/>
                <a:gd name="connsiteX30" fmla="*/ 1355306 w 1357564"/>
                <a:gd name="connsiteY30" fmla="*/ 333543 h 1237730"/>
                <a:gd name="connsiteX31" fmla="*/ 1356696 w 1357564"/>
                <a:gd name="connsiteY31" fmla="*/ 361443 h 1237730"/>
                <a:gd name="connsiteX32" fmla="*/ 1357564 w 1357564"/>
                <a:gd name="connsiteY32" fmla="*/ 390418 h 1237730"/>
                <a:gd name="connsiteX33" fmla="*/ 1355613 w 1357564"/>
                <a:gd name="connsiteY33" fmla="*/ 421343 h 1237730"/>
                <a:gd name="connsiteX34" fmla="*/ 1353402 w 1357564"/>
                <a:gd name="connsiteY34" fmla="*/ 452805 h 1237730"/>
                <a:gd name="connsiteX35" fmla="*/ 1348896 w 1357564"/>
                <a:gd name="connsiteY35" fmla="*/ 485142 h 1237730"/>
                <a:gd name="connsiteX36" fmla="*/ 1343867 w 1357564"/>
                <a:gd name="connsiteY36" fmla="*/ 518555 h 1237730"/>
                <a:gd name="connsiteX37" fmla="*/ 1337065 w 1357564"/>
                <a:gd name="connsiteY37" fmla="*/ 551769 h 1237730"/>
                <a:gd name="connsiteX38" fmla="*/ 1328733 w 1357564"/>
                <a:gd name="connsiteY38" fmla="*/ 585566 h 1237730"/>
                <a:gd name="connsiteX39" fmla="*/ 1319374 w 1357564"/>
                <a:gd name="connsiteY39" fmla="*/ 620193 h 1237730"/>
                <a:gd name="connsiteX40" fmla="*/ 1309512 w 1357564"/>
                <a:gd name="connsiteY40" fmla="*/ 654575 h 1237730"/>
                <a:gd name="connsiteX41" fmla="*/ 1297858 w 1357564"/>
                <a:gd name="connsiteY41" fmla="*/ 690078 h 1237730"/>
                <a:gd name="connsiteX42" fmla="*/ 1285457 w 1357564"/>
                <a:gd name="connsiteY42" fmla="*/ 724554 h 1237730"/>
                <a:gd name="connsiteX43" fmla="*/ 1271022 w 1357564"/>
                <a:gd name="connsiteY43" fmla="*/ 759369 h 1237730"/>
                <a:gd name="connsiteX44" fmla="*/ 1256344 w 1357564"/>
                <a:gd name="connsiteY44" fmla="*/ 793402 h 1237730"/>
                <a:gd name="connsiteX45" fmla="*/ 1240901 w 1357564"/>
                <a:gd name="connsiteY45" fmla="*/ 827726 h 1237730"/>
                <a:gd name="connsiteX46" fmla="*/ 1223442 w 1357564"/>
                <a:gd name="connsiteY46" fmla="*/ 861071 h 1237730"/>
                <a:gd name="connsiteX47" fmla="*/ 1206002 w 1357564"/>
                <a:gd name="connsiteY47" fmla="*/ 893096 h 1237730"/>
                <a:gd name="connsiteX48" fmla="*/ 1187535 w 1357564"/>
                <a:gd name="connsiteY48" fmla="*/ 925950 h 1237730"/>
                <a:gd name="connsiteX49" fmla="*/ 1168078 w 1357564"/>
                <a:gd name="connsiteY49" fmla="*/ 956996 h 1237730"/>
                <a:gd name="connsiteX50" fmla="*/ 1146867 w 1357564"/>
                <a:gd name="connsiteY50" fmla="*/ 986523 h 1237730"/>
                <a:gd name="connsiteX51" fmla="*/ 1126159 w 1357564"/>
                <a:gd name="connsiteY51" fmla="*/ 1016296 h 1237730"/>
                <a:gd name="connsiteX52" fmla="*/ 1103454 w 1357564"/>
                <a:gd name="connsiteY52" fmla="*/ 1043770 h 1237730"/>
                <a:gd name="connsiteX53" fmla="*/ 1080002 w 1357564"/>
                <a:gd name="connsiteY53" fmla="*/ 1070216 h 1237730"/>
                <a:gd name="connsiteX54" fmla="*/ 1057090 w 1357564"/>
                <a:gd name="connsiteY54" fmla="*/ 1094269 h 1237730"/>
                <a:gd name="connsiteX55" fmla="*/ 1032405 w 1357564"/>
                <a:gd name="connsiteY55" fmla="*/ 1118124 h 1237730"/>
                <a:gd name="connsiteX56" fmla="*/ 1008000 w 1357564"/>
                <a:gd name="connsiteY56" fmla="*/ 1140123 h 1237730"/>
                <a:gd name="connsiteX57" fmla="*/ 981858 w 1357564"/>
                <a:gd name="connsiteY57" fmla="*/ 1159285 h 1237730"/>
                <a:gd name="connsiteX58" fmla="*/ 955734 w 1357564"/>
                <a:gd name="connsiteY58" fmla="*/ 1177128 h 1237730"/>
                <a:gd name="connsiteX59" fmla="*/ 942168 w 1357564"/>
                <a:gd name="connsiteY59" fmla="*/ 1185805 h 1237730"/>
                <a:gd name="connsiteX60" fmla="*/ 929125 w 1357564"/>
                <a:gd name="connsiteY60" fmla="*/ 1193407 h 1237730"/>
                <a:gd name="connsiteX61" fmla="*/ 915334 w 1357564"/>
                <a:gd name="connsiteY61" fmla="*/ 1199983 h 1237730"/>
                <a:gd name="connsiteX62" fmla="*/ 900779 w 1357564"/>
                <a:gd name="connsiteY62" fmla="*/ 1206850 h 1237730"/>
                <a:gd name="connsiteX63" fmla="*/ 887510 w 1357564"/>
                <a:gd name="connsiteY63" fmla="*/ 1212351 h 1237730"/>
                <a:gd name="connsiteX64" fmla="*/ 873216 w 1357564"/>
                <a:gd name="connsiteY64" fmla="*/ 1218681 h 1237730"/>
                <a:gd name="connsiteX65" fmla="*/ 858958 w 1357564"/>
                <a:gd name="connsiteY65" fmla="*/ 1222373 h 1237730"/>
                <a:gd name="connsiteX66" fmla="*/ 844682 w 1357564"/>
                <a:gd name="connsiteY66" fmla="*/ 1227384 h 1237730"/>
                <a:gd name="connsiteX67" fmla="*/ 830685 w 1357564"/>
                <a:gd name="connsiteY67" fmla="*/ 1230539 h 1237730"/>
                <a:gd name="connsiteX68" fmla="*/ 815680 w 1357564"/>
                <a:gd name="connsiteY68" fmla="*/ 1233204 h 1237730"/>
                <a:gd name="connsiteX69" fmla="*/ 801702 w 1357564"/>
                <a:gd name="connsiteY69" fmla="*/ 1235039 h 1237730"/>
                <a:gd name="connsiteX70" fmla="*/ 786958 w 1357564"/>
                <a:gd name="connsiteY70" fmla="*/ 1237167 h 1237730"/>
                <a:gd name="connsiteX71" fmla="*/ 771728 w 1357564"/>
                <a:gd name="connsiteY71" fmla="*/ 1237730 h 1237730"/>
                <a:gd name="connsiteX72" fmla="*/ 757021 w 1357564"/>
                <a:gd name="connsiteY72" fmla="*/ 1237220 h 1237730"/>
                <a:gd name="connsiteX73" fmla="*/ 742053 w 1357564"/>
                <a:gd name="connsiteY73" fmla="*/ 1237246 h 1237730"/>
                <a:gd name="connsiteX74" fmla="*/ 727103 w 1357564"/>
                <a:gd name="connsiteY74" fmla="*/ 1235953 h 1237730"/>
                <a:gd name="connsiteX75" fmla="*/ 711145 w 1357564"/>
                <a:gd name="connsiteY75" fmla="*/ 1234170 h 1237730"/>
                <a:gd name="connsiteX76" fmla="*/ 695709 w 1357564"/>
                <a:gd name="connsiteY76" fmla="*/ 1231313 h 1237730"/>
                <a:gd name="connsiteX77" fmla="*/ 679526 w 1357564"/>
                <a:gd name="connsiteY77" fmla="*/ 1227429 h 1237730"/>
                <a:gd name="connsiteX78" fmla="*/ 663848 w 1357564"/>
                <a:gd name="connsiteY78" fmla="*/ 1223790 h 1237730"/>
                <a:gd name="connsiteX79" fmla="*/ 648430 w 1357564"/>
                <a:gd name="connsiteY79" fmla="*/ 1219614 h 1237730"/>
                <a:gd name="connsiteX80" fmla="*/ 632266 w 1357564"/>
                <a:gd name="connsiteY80" fmla="*/ 1214411 h 1237730"/>
                <a:gd name="connsiteX81" fmla="*/ 599451 w 1357564"/>
                <a:gd name="connsiteY81" fmla="*/ 1202440 h 1237730"/>
                <a:gd name="connsiteX82" fmla="*/ 566412 w 1357564"/>
                <a:gd name="connsiteY82" fmla="*/ 1188368 h 1237730"/>
                <a:gd name="connsiteX83" fmla="*/ 533409 w 1357564"/>
                <a:gd name="connsiteY83" fmla="*/ 1171657 h 1237730"/>
                <a:gd name="connsiteX84" fmla="*/ 501433 w 1357564"/>
                <a:gd name="connsiteY84" fmla="*/ 1154118 h 1237730"/>
                <a:gd name="connsiteX85" fmla="*/ 468224 w 1357564"/>
                <a:gd name="connsiteY85" fmla="*/ 1133987 h 1237730"/>
                <a:gd name="connsiteX86" fmla="*/ 435294 w 1357564"/>
                <a:gd name="connsiteY86" fmla="*/ 1112000 h 1237730"/>
                <a:gd name="connsiteX87" fmla="*/ 403148 w 1357564"/>
                <a:gd name="connsiteY87" fmla="*/ 1088401 h 1237730"/>
                <a:gd name="connsiteX88" fmla="*/ 371281 w 1357564"/>
                <a:gd name="connsiteY88" fmla="*/ 1062947 h 1237730"/>
                <a:gd name="connsiteX89" fmla="*/ 340441 w 1357564"/>
                <a:gd name="connsiteY89" fmla="*/ 1036663 h 1237730"/>
                <a:gd name="connsiteX90" fmla="*/ 309114 w 1357564"/>
                <a:gd name="connsiteY90" fmla="*/ 1008815 h 1237730"/>
                <a:gd name="connsiteX91" fmla="*/ 279840 w 1357564"/>
                <a:gd name="connsiteY91" fmla="*/ 979310 h 1237730"/>
                <a:gd name="connsiteX92" fmla="*/ 250566 w 1357564"/>
                <a:gd name="connsiteY92" fmla="*/ 949804 h 1237730"/>
                <a:gd name="connsiteX93" fmla="*/ 222580 w 1357564"/>
                <a:gd name="connsiteY93" fmla="*/ 918932 h 1237730"/>
                <a:gd name="connsiteX94" fmla="*/ 196124 w 1357564"/>
                <a:gd name="connsiteY94" fmla="*/ 887476 h 1237730"/>
                <a:gd name="connsiteX95" fmla="*/ 170712 w 1357564"/>
                <a:gd name="connsiteY95" fmla="*/ 853871 h 1237730"/>
                <a:gd name="connsiteX96" fmla="*/ 146551 w 1357564"/>
                <a:gd name="connsiteY96" fmla="*/ 821539 h 1237730"/>
                <a:gd name="connsiteX97" fmla="*/ 123677 w 1357564"/>
                <a:gd name="connsiteY97" fmla="*/ 787841 h 1237730"/>
                <a:gd name="connsiteX98" fmla="*/ 102334 w 1357564"/>
                <a:gd name="connsiteY98" fmla="*/ 753559 h 1237730"/>
                <a:gd name="connsiteX99" fmla="*/ 82521 w 1357564"/>
                <a:gd name="connsiteY99" fmla="*/ 718693 h 1237730"/>
                <a:gd name="connsiteX100" fmla="*/ 64724 w 1357564"/>
                <a:gd name="connsiteY100" fmla="*/ 684807 h 1237730"/>
                <a:gd name="connsiteX101" fmla="*/ 49223 w 1357564"/>
                <a:gd name="connsiteY101" fmla="*/ 650045 h 1237730"/>
                <a:gd name="connsiteX102" fmla="*/ 34990 w 1357564"/>
                <a:gd name="connsiteY102" fmla="*/ 615236 h 1237730"/>
                <a:gd name="connsiteX103" fmla="*/ 23034 w 1357564"/>
                <a:gd name="connsiteY103" fmla="*/ 580870 h 1237730"/>
                <a:gd name="connsiteX104" fmla="*/ 17934 w 1357564"/>
                <a:gd name="connsiteY104" fmla="*/ 564445 h 1237730"/>
                <a:gd name="connsiteX105" fmla="*/ 14103 w 1357564"/>
                <a:gd name="connsiteY105" fmla="*/ 547974 h 1237730"/>
                <a:gd name="connsiteX106" fmla="*/ 10029 w 1357564"/>
                <a:gd name="connsiteY106" fmla="*/ 530721 h 1237730"/>
                <a:gd name="connsiteX107" fmla="*/ 6198 w 1357564"/>
                <a:gd name="connsiteY107" fmla="*/ 514250 h 1237730"/>
                <a:gd name="connsiteX108" fmla="*/ 4401 w 1357564"/>
                <a:gd name="connsiteY108" fmla="*/ 497439 h 1237730"/>
                <a:gd name="connsiteX109" fmla="*/ 1578 w 1357564"/>
                <a:gd name="connsiteY109" fmla="*/ 481458 h 1237730"/>
                <a:gd name="connsiteX110" fmla="*/ 285 w 1357564"/>
                <a:gd name="connsiteY110" fmla="*/ 464893 h 1237730"/>
                <a:gd name="connsiteX111" fmla="*/ 0 w 1357564"/>
                <a:gd name="connsiteY111" fmla="*/ 448818 h 1237730"/>
                <a:gd name="connsiteX112" fmla="*/ 219 w 1357564"/>
                <a:gd name="connsiteY112" fmla="*/ 432988 h 1237730"/>
                <a:gd name="connsiteX113" fmla="*/ 438 w 1357564"/>
                <a:gd name="connsiteY113" fmla="*/ 417158 h 1237730"/>
                <a:gd name="connsiteX114" fmla="*/ 2169 w 1357564"/>
                <a:gd name="connsiteY114" fmla="*/ 402063 h 1237730"/>
                <a:gd name="connsiteX115" fmla="*/ 4161 w 1357564"/>
                <a:gd name="connsiteY115" fmla="*/ 386431 h 1237730"/>
                <a:gd name="connsiteX116" fmla="*/ 6396 w 1357564"/>
                <a:gd name="connsiteY116" fmla="*/ 371582 h 1237730"/>
                <a:gd name="connsiteX117" fmla="*/ 9639 w 1357564"/>
                <a:gd name="connsiteY117" fmla="*/ 357222 h 1237730"/>
                <a:gd name="connsiteX118" fmla="*/ 13890 w 1357564"/>
                <a:gd name="connsiteY118" fmla="*/ 343352 h 1237730"/>
                <a:gd name="connsiteX119" fmla="*/ 18645 w 1357564"/>
                <a:gd name="connsiteY119" fmla="*/ 329728 h 1237730"/>
                <a:gd name="connsiteX120" fmla="*/ 23400 w 1357564"/>
                <a:gd name="connsiteY120" fmla="*/ 316103 h 1237730"/>
                <a:gd name="connsiteX121" fmla="*/ 28641 w 1357564"/>
                <a:gd name="connsiteY121" fmla="*/ 304043 h 1237730"/>
                <a:gd name="connsiteX122" fmla="*/ 34908 w 1357564"/>
                <a:gd name="connsiteY122" fmla="*/ 291154 h 1237730"/>
                <a:gd name="connsiteX123" fmla="*/ 41679 w 1357564"/>
                <a:gd name="connsiteY123" fmla="*/ 278509 h 1237730"/>
                <a:gd name="connsiteX124" fmla="*/ 48954 w 1357564"/>
                <a:gd name="connsiteY124" fmla="*/ 266110 h 1237730"/>
                <a:gd name="connsiteX125" fmla="*/ 55707 w 1357564"/>
                <a:gd name="connsiteY125" fmla="*/ 254785 h 1237730"/>
                <a:gd name="connsiteX126" fmla="*/ 64494 w 1357564"/>
                <a:gd name="connsiteY126" fmla="*/ 243121 h 1237730"/>
                <a:gd name="connsiteX127" fmla="*/ 73524 w 1357564"/>
                <a:gd name="connsiteY127" fmla="*/ 232239 h 1237730"/>
                <a:gd name="connsiteX128" fmla="*/ 82293 w 1357564"/>
                <a:gd name="connsiteY128" fmla="*/ 221894 h 1237730"/>
                <a:gd name="connsiteX129" fmla="*/ 91584 w 1357564"/>
                <a:gd name="connsiteY129" fmla="*/ 210475 h 1237730"/>
                <a:gd name="connsiteX130" fmla="*/ 102126 w 1357564"/>
                <a:gd name="connsiteY130" fmla="*/ 200328 h 1237730"/>
                <a:gd name="connsiteX131" fmla="*/ 112406 w 1357564"/>
                <a:gd name="connsiteY131" fmla="*/ 190718 h 1237730"/>
                <a:gd name="connsiteX132" fmla="*/ 134741 w 1357564"/>
                <a:gd name="connsiteY132" fmla="*/ 171697 h 1237730"/>
                <a:gd name="connsiteX133" fmla="*/ 158065 w 1357564"/>
                <a:gd name="connsiteY133" fmla="*/ 154485 h 1237730"/>
                <a:gd name="connsiteX134" fmla="*/ 182902 w 1357564"/>
                <a:gd name="connsiteY134" fmla="*/ 138007 h 1237730"/>
                <a:gd name="connsiteX135" fmla="*/ 209007 w 1357564"/>
                <a:gd name="connsiteY135" fmla="*/ 121483 h 1237730"/>
                <a:gd name="connsiteX136" fmla="*/ 236606 w 1357564"/>
                <a:gd name="connsiteY136" fmla="*/ 107014 h 1237730"/>
                <a:gd name="connsiteX137" fmla="*/ 264691 w 1357564"/>
                <a:gd name="connsiteY137" fmla="*/ 94108 h 1237730"/>
                <a:gd name="connsiteX138" fmla="*/ 293784 w 1357564"/>
                <a:gd name="connsiteY138" fmla="*/ 81693 h 1237730"/>
                <a:gd name="connsiteX139" fmla="*/ 324650 w 1357564"/>
                <a:gd name="connsiteY139" fmla="*/ 69476 h 1237730"/>
                <a:gd name="connsiteX140" fmla="*/ 355480 w 1357564"/>
                <a:gd name="connsiteY140" fmla="*/ 59897 h 1237730"/>
                <a:gd name="connsiteX141" fmla="*/ 386813 w 1357564"/>
                <a:gd name="connsiteY141" fmla="*/ 50563 h 1237730"/>
                <a:gd name="connsiteX142" fmla="*/ 420424 w 1357564"/>
                <a:gd name="connsiteY142" fmla="*/ 41672 h 1237730"/>
                <a:gd name="connsiteX143" fmla="*/ 453008 w 1357564"/>
                <a:gd name="connsiteY143" fmla="*/ 33611 h 1237730"/>
                <a:gd name="connsiteX144" fmla="*/ 486078 w 1357564"/>
                <a:gd name="connsiteY144" fmla="*/ 27113 h 1237730"/>
                <a:gd name="connsiteX145" fmla="*/ 518887 w 1357564"/>
                <a:gd name="connsiteY145" fmla="*/ 21153 h 1237730"/>
                <a:gd name="connsiteX146" fmla="*/ 552200 w 1357564"/>
                <a:gd name="connsiteY146" fmla="*/ 15437 h 1237730"/>
                <a:gd name="connsiteX147" fmla="*/ 585999 w 1357564"/>
                <a:gd name="connsiteY147" fmla="*/ 11286 h 1237730"/>
                <a:gd name="connsiteX148" fmla="*/ 619537 w 1357564"/>
                <a:gd name="connsiteY148" fmla="*/ 7672 h 1237730"/>
                <a:gd name="connsiteX149" fmla="*/ 652048 w 1357564"/>
                <a:gd name="connsiteY149" fmla="*/ 4887 h 1237730"/>
                <a:gd name="connsiteX150" fmla="*/ 684802 w 1357564"/>
                <a:gd name="connsiteY150" fmla="*/ 2884 h 1237730"/>
                <a:gd name="connsiteX151" fmla="*/ 717295 w 1357564"/>
                <a:gd name="connsiteY151" fmla="*/ 1418 h 123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357564" h="1237730">
                  <a:moveTo>
                    <a:pt x="748519" y="0"/>
                  </a:moveTo>
                  <a:lnTo>
                    <a:pt x="779968" y="682"/>
                  </a:lnTo>
                  <a:lnTo>
                    <a:pt x="810166" y="92"/>
                  </a:lnTo>
                  <a:lnTo>
                    <a:pt x="869499" y="2380"/>
                  </a:lnTo>
                  <a:lnTo>
                    <a:pt x="898391" y="4475"/>
                  </a:lnTo>
                  <a:lnTo>
                    <a:pt x="926014" y="6618"/>
                  </a:lnTo>
                  <a:lnTo>
                    <a:pt x="953376" y="9297"/>
                  </a:lnTo>
                  <a:lnTo>
                    <a:pt x="980980" y="12759"/>
                  </a:lnTo>
                  <a:lnTo>
                    <a:pt x="1007559" y="17049"/>
                  </a:lnTo>
                  <a:lnTo>
                    <a:pt x="1033111" y="22169"/>
                  </a:lnTo>
                  <a:lnTo>
                    <a:pt x="1058402" y="27826"/>
                  </a:lnTo>
                  <a:lnTo>
                    <a:pt x="1082424" y="33530"/>
                  </a:lnTo>
                  <a:lnTo>
                    <a:pt x="1105663" y="40844"/>
                  </a:lnTo>
                  <a:lnTo>
                    <a:pt x="1129144" y="48941"/>
                  </a:lnTo>
                  <a:lnTo>
                    <a:pt x="1150592" y="57377"/>
                  </a:lnTo>
                  <a:lnTo>
                    <a:pt x="1171517" y="66887"/>
                  </a:lnTo>
                  <a:lnTo>
                    <a:pt x="1191676" y="76690"/>
                  </a:lnTo>
                  <a:lnTo>
                    <a:pt x="1211053" y="88103"/>
                  </a:lnTo>
                  <a:lnTo>
                    <a:pt x="1229142" y="100882"/>
                  </a:lnTo>
                  <a:lnTo>
                    <a:pt x="1246466" y="113954"/>
                  </a:lnTo>
                  <a:lnTo>
                    <a:pt x="1262764" y="127854"/>
                  </a:lnTo>
                  <a:lnTo>
                    <a:pt x="1277252" y="144195"/>
                  </a:lnTo>
                  <a:lnTo>
                    <a:pt x="1290993" y="159508"/>
                  </a:lnTo>
                  <a:lnTo>
                    <a:pt x="1303933" y="177752"/>
                  </a:lnTo>
                  <a:lnTo>
                    <a:pt x="1315099" y="195798"/>
                  </a:lnTo>
                  <a:lnTo>
                    <a:pt x="1325221" y="215992"/>
                  </a:lnTo>
                  <a:lnTo>
                    <a:pt x="1333813" y="236770"/>
                  </a:lnTo>
                  <a:lnTo>
                    <a:pt x="1341360" y="259696"/>
                  </a:lnTo>
                  <a:lnTo>
                    <a:pt x="1347377" y="283206"/>
                  </a:lnTo>
                  <a:lnTo>
                    <a:pt x="1352107" y="308082"/>
                  </a:lnTo>
                  <a:lnTo>
                    <a:pt x="1355306" y="333543"/>
                  </a:lnTo>
                  <a:lnTo>
                    <a:pt x="1356696" y="361443"/>
                  </a:lnTo>
                  <a:lnTo>
                    <a:pt x="1357564" y="390418"/>
                  </a:lnTo>
                  <a:lnTo>
                    <a:pt x="1355613" y="421343"/>
                  </a:lnTo>
                  <a:lnTo>
                    <a:pt x="1353402" y="452805"/>
                  </a:lnTo>
                  <a:lnTo>
                    <a:pt x="1348896" y="485142"/>
                  </a:lnTo>
                  <a:lnTo>
                    <a:pt x="1343867" y="518555"/>
                  </a:lnTo>
                  <a:lnTo>
                    <a:pt x="1337065" y="551769"/>
                  </a:lnTo>
                  <a:lnTo>
                    <a:pt x="1328733" y="585566"/>
                  </a:lnTo>
                  <a:lnTo>
                    <a:pt x="1319374" y="620193"/>
                  </a:lnTo>
                  <a:lnTo>
                    <a:pt x="1309512" y="654575"/>
                  </a:lnTo>
                  <a:lnTo>
                    <a:pt x="1297858" y="690078"/>
                  </a:lnTo>
                  <a:lnTo>
                    <a:pt x="1285457" y="724554"/>
                  </a:lnTo>
                  <a:lnTo>
                    <a:pt x="1271022" y="759369"/>
                  </a:lnTo>
                  <a:lnTo>
                    <a:pt x="1256344" y="793402"/>
                  </a:lnTo>
                  <a:lnTo>
                    <a:pt x="1240901" y="827726"/>
                  </a:lnTo>
                  <a:lnTo>
                    <a:pt x="1223442" y="861071"/>
                  </a:lnTo>
                  <a:lnTo>
                    <a:pt x="1206002" y="893096"/>
                  </a:lnTo>
                  <a:lnTo>
                    <a:pt x="1187535" y="925950"/>
                  </a:lnTo>
                  <a:lnTo>
                    <a:pt x="1168078" y="956996"/>
                  </a:lnTo>
                  <a:lnTo>
                    <a:pt x="1146867" y="986523"/>
                  </a:lnTo>
                  <a:lnTo>
                    <a:pt x="1126159" y="1016296"/>
                  </a:lnTo>
                  <a:lnTo>
                    <a:pt x="1103454" y="1043770"/>
                  </a:lnTo>
                  <a:lnTo>
                    <a:pt x="1080002" y="1070216"/>
                  </a:lnTo>
                  <a:lnTo>
                    <a:pt x="1057090" y="1094269"/>
                  </a:lnTo>
                  <a:lnTo>
                    <a:pt x="1032405" y="1118124"/>
                  </a:lnTo>
                  <a:lnTo>
                    <a:pt x="1008000" y="1140123"/>
                  </a:lnTo>
                  <a:lnTo>
                    <a:pt x="981858" y="1159285"/>
                  </a:lnTo>
                  <a:lnTo>
                    <a:pt x="955734" y="1177128"/>
                  </a:lnTo>
                  <a:lnTo>
                    <a:pt x="942168" y="1185805"/>
                  </a:lnTo>
                  <a:lnTo>
                    <a:pt x="929125" y="1193407"/>
                  </a:lnTo>
                  <a:lnTo>
                    <a:pt x="915334" y="1199983"/>
                  </a:lnTo>
                  <a:lnTo>
                    <a:pt x="900779" y="1206850"/>
                  </a:lnTo>
                  <a:lnTo>
                    <a:pt x="887510" y="1212351"/>
                  </a:lnTo>
                  <a:lnTo>
                    <a:pt x="873216" y="1218681"/>
                  </a:lnTo>
                  <a:lnTo>
                    <a:pt x="858958" y="1222373"/>
                  </a:lnTo>
                  <a:lnTo>
                    <a:pt x="844682" y="1227384"/>
                  </a:lnTo>
                  <a:lnTo>
                    <a:pt x="830685" y="1230539"/>
                  </a:lnTo>
                  <a:lnTo>
                    <a:pt x="815680" y="1233204"/>
                  </a:lnTo>
                  <a:lnTo>
                    <a:pt x="801702" y="1235039"/>
                  </a:lnTo>
                  <a:lnTo>
                    <a:pt x="786958" y="1237167"/>
                  </a:lnTo>
                  <a:lnTo>
                    <a:pt x="771728" y="1237730"/>
                  </a:lnTo>
                  <a:lnTo>
                    <a:pt x="757021" y="1237220"/>
                  </a:lnTo>
                  <a:lnTo>
                    <a:pt x="742053" y="1237246"/>
                  </a:lnTo>
                  <a:lnTo>
                    <a:pt x="727103" y="1235953"/>
                  </a:lnTo>
                  <a:lnTo>
                    <a:pt x="711145" y="1234170"/>
                  </a:lnTo>
                  <a:lnTo>
                    <a:pt x="695709" y="1231313"/>
                  </a:lnTo>
                  <a:lnTo>
                    <a:pt x="679526" y="1227429"/>
                  </a:lnTo>
                  <a:lnTo>
                    <a:pt x="663848" y="1223790"/>
                  </a:lnTo>
                  <a:lnTo>
                    <a:pt x="648430" y="1219614"/>
                  </a:lnTo>
                  <a:lnTo>
                    <a:pt x="632266" y="1214411"/>
                  </a:lnTo>
                  <a:lnTo>
                    <a:pt x="599451" y="1202440"/>
                  </a:lnTo>
                  <a:lnTo>
                    <a:pt x="566412" y="1188368"/>
                  </a:lnTo>
                  <a:lnTo>
                    <a:pt x="533409" y="1171657"/>
                  </a:lnTo>
                  <a:lnTo>
                    <a:pt x="501433" y="1154118"/>
                  </a:lnTo>
                  <a:lnTo>
                    <a:pt x="468224" y="1133987"/>
                  </a:lnTo>
                  <a:lnTo>
                    <a:pt x="435294" y="1112000"/>
                  </a:lnTo>
                  <a:lnTo>
                    <a:pt x="403148" y="1088401"/>
                  </a:lnTo>
                  <a:lnTo>
                    <a:pt x="371281" y="1062947"/>
                  </a:lnTo>
                  <a:lnTo>
                    <a:pt x="340441" y="1036663"/>
                  </a:lnTo>
                  <a:lnTo>
                    <a:pt x="309114" y="1008815"/>
                  </a:lnTo>
                  <a:lnTo>
                    <a:pt x="279840" y="979310"/>
                  </a:lnTo>
                  <a:lnTo>
                    <a:pt x="250566" y="949804"/>
                  </a:lnTo>
                  <a:lnTo>
                    <a:pt x="222580" y="918932"/>
                  </a:lnTo>
                  <a:lnTo>
                    <a:pt x="196124" y="887476"/>
                  </a:lnTo>
                  <a:lnTo>
                    <a:pt x="170712" y="853871"/>
                  </a:lnTo>
                  <a:lnTo>
                    <a:pt x="146551" y="821539"/>
                  </a:lnTo>
                  <a:lnTo>
                    <a:pt x="123677" y="787841"/>
                  </a:lnTo>
                  <a:lnTo>
                    <a:pt x="102334" y="753559"/>
                  </a:lnTo>
                  <a:lnTo>
                    <a:pt x="82521" y="718693"/>
                  </a:lnTo>
                  <a:lnTo>
                    <a:pt x="64724" y="684807"/>
                  </a:lnTo>
                  <a:lnTo>
                    <a:pt x="49223" y="650045"/>
                  </a:lnTo>
                  <a:lnTo>
                    <a:pt x="34990" y="615236"/>
                  </a:lnTo>
                  <a:lnTo>
                    <a:pt x="23034" y="580870"/>
                  </a:lnTo>
                  <a:lnTo>
                    <a:pt x="17934" y="564445"/>
                  </a:lnTo>
                  <a:lnTo>
                    <a:pt x="14103" y="547974"/>
                  </a:lnTo>
                  <a:lnTo>
                    <a:pt x="10029" y="530721"/>
                  </a:lnTo>
                  <a:lnTo>
                    <a:pt x="6198" y="514250"/>
                  </a:lnTo>
                  <a:lnTo>
                    <a:pt x="4401" y="497439"/>
                  </a:lnTo>
                  <a:lnTo>
                    <a:pt x="1578" y="481458"/>
                  </a:lnTo>
                  <a:lnTo>
                    <a:pt x="285" y="464893"/>
                  </a:lnTo>
                  <a:lnTo>
                    <a:pt x="0" y="448818"/>
                  </a:lnTo>
                  <a:lnTo>
                    <a:pt x="219" y="432988"/>
                  </a:lnTo>
                  <a:lnTo>
                    <a:pt x="438" y="417158"/>
                  </a:lnTo>
                  <a:lnTo>
                    <a:pt x="2169" y="402063"/>
                  </a:lnTo>
                  <a:lnTo>
                    <a:pt x="4161" y="386431"/>
                  </a:lnTo>
                  <a:lnTo>
                    <a:pt x="6396" y="371582"/>
                  </a:lnTo>
                  <a:lnTo>
                    <a:pt x="9639" y="357222"/>
                  </a:lnTo>
                  <a:lnTo>
                    <a:pt x="13890" y="343352"/>
                  </a:lnTo>
                  <a:lnTo>
                    <a:pt x="18645" y="329728"/>
                  </a:lnTo>
                  <a:lnTo>
                    <a:pt x="23400" y="316103"/>
                  </a:lnTo>
                  <a:lnTo>
                    <a:pt x="28641" y="304043"/>
                  </a:lnTo>
                  <a:lnTo>
                    <a:pt x="34908" y="291154"/>
                  </a:lnTo>
                  <a:lnTo>
                    <a:pt x="41679" y="278509"/>
                  </a:lnTo>
                  <a:lnTo>
                    <a:pt x="48954" y="266110"/>
                  </a:lnTo>
                  <a:lnTo>
                    <a:pt x="55707" y="254785"/>
                  </a:lnTo>
                  <a:lnTo>
                    <a:pt x="64494" y="243121"/>
                  </a:lnTo>
                  <a:lnTo>
                    <a:pt x="73524" y="232239"/>
                  </a:lnTo>
                  <a:lnTo>
                    <a:pt x="82293" y="221894"/>
                  </a:lnTo>
                  <a:lnTo>
                    <a:pt x="91584" y="210475"/>
                  </a:lnTo>
                  <a:lnTo>
                    <a:pt x="102126" y="200328"/>
                  </a:lnTo>
                  <a:lnTo>
                    <a:pt x="112406" y="190718"/>
                  </a:lnTo>
                  <a:lnTo>
                    <a:pt x="134741" y="171697"/>
                  </a:lnTo>
                  <a:lnTo>
                    <a:pt x="158065" y="154485"/>
                  </a:lnTo>
                  <a:lnTo>
                    <a:pt x="182902" y="138007"/>
                  </a:lnTo>
                  <a:lnTo>
                    <a:pt x="209007" y="121483"/>
                  </a:lnTo>
                  <a:lnTo>
                    <a:pt x="236606" y="107014"/>
                  </a:lnTo>
                  <a:lnTo>
                    <a:pt x="264691" y="94108"/>
                  </a:lnTo>
                  <a:lnTo>
                    <a:pt x="293784" y="81693"/>
                  </a:lnTo>
                  <a:lnTo>
                    <a:pt x="324650" y="69476"/>
                  </a:lnTo>
                  <a:lnTo>
                    <a:pt x="355480" y="59897"/>
                  </a:lnTo>
                  <a:lnTo>
                    <a:pt x="386813" y="50563"/>
                  </a:lnTo>
                  <a:lnTo>
                    <a:pt x="420424" y="41672"/>
                  </a:lnTo>
                  <a:lnTo>
                    <a:pt x="453008" y="33611"/>
                  </a:lnTo>
                  <a:lnTo>
                    <a:pt x="486078" y="27113"/>
                  </a:lnTo>
                  <a:lnTo>
                    <a:pt x="518887" y="21153"/>
                  </a:lnTo>
                  <a:lnTo>
                    <a:pt x="552200" y="15437"/>
                  </a:lnTo>
                  <a:lnTo>
                    <a:pt x="585999" y="11286"/>
                  </a:lnTo>
                  <a:lnTo>
                    <a:pt x="619537" y="7672"/>
                  </a:lnTo>
                  <a:lnTo>
                    <a:pt x="652048" y="4887"/>
                  </a:lnTo>
                  <a:lnTo>
                    <a:pt x="684802" y="2884"/>
                  </a:lnTo>
                  <a:lnTo>
                    <a:pt x="717295" y="1418"/>
                  </a:lnTo>
                  <a:close/>
                </a:path>
              </a:pathLst>
            </a:custGeom>
            <a:noFill/>
            <a:ln w="57150">
              <a:solidFill>
                <a:srgbClr val="2B4EC3"/>
              </a:solidFill>
            </a:ln>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r>
                <a:rPr lang="zh-CN" altLang="en-US" sz="2000" b="1" dirty="0">
                  <a:solidFill>
                    <a:srgbClr val="808080"/>
                  </a:solidFill>
                  <a:latin typeface="微软雅黑" charset="0"/>
                  <a:ea typeface="微软雅黑" charset="0"/>
                  <a:cs typeface="+mn-ea"/>
                  <a:sym typeface="Arial" panose="020B0704020202020204" pitchFamily="34" charset="0"/>
                </a:rPr>
                <a:t>文本分类</a:t>
              </a:r>
              <a:endParaRPr lang="zh-CN" altLang="en-US" sz="2000" b="1" dirty="0">
                <a:solidFill>
                  <a:srgbClr val="808080"/>
                </a:solidFill>
                <a:latin typeface="微软雅黑" charset="0"/>
                <a:ea typeface="微软雅黑" charset="0"/>
                <a:cs typeface="+mn-ea"/>
                <a:sym typeface="Arial" panose="020B0704020202020204" pitchFamily="34" charset="0"/>
              </a:endParaRPr>
            </a:p>
          </p:txBody>
        </p:sp>
        <p:sp>
          <p:nvSpPr>
            <p:cNvPr id="66" name="任意多边形 65"/>
            <p:cNvSpPr/>
            <p:nvPr>
              <p:custDataLst>
                <p:tags r:id="rId2"/>
              </p:custDataLst>
            </p:nvPr>
          </p:nvSpPr>
          <p:spPr>
            <a:xfrm>
              <a:off x="9239" y="4321"/>
              <a:ext cx="2241" cy="2248"/>
            </a:xfrm>
            <a:custGeom>
              <a:avLst/>
              <a:gdLst>
                <a:gd name="connsiteX0" fmla="*/ 671492 w 1230136"/>
                <a:gd name="connsiteY0" fmla="*/ 0 h 1234126"/>
                <a:gd name="connsiteX1" fmla="*/ 702634 w 1230136"/>
                <a:gd name="connsiteY1" fmla="*/ 399 h 1234126"/>
                <a:gd name="connsiteX2" fmla="*/ 732861 w 1230136"/>
                <a:gd name="connsiteY2" fmla="*/ 3360 h 1234126"/>
                <a:gd name="connsiteX3" fmla="*/ 747318 w 1230136"/>
                <a:gd name="connsiteY3" fmla="*/ 4776 h 1234126"/>
                <a:gd name="connsiteX4" fmla="*/ 762239 w 1230136"/>
                <a:gd name="connsiteY4" fmla="*/ 8226 h 1234126"/>
                <a:gd name="connsiteX5" fmla="*/ 776631 w 1230136"/>
                <a:gd name="connsiteY5" fmla="*/ 10299 h 1234126"/>
                <a:gd name="connsiteX6" fmla="*/ 790109 w 1230136"/>
                <a:gd name="connsiteY6" fmla="*/ 14934 h 1234126"/>
                <a:gd name="connsiteX7" fmla="*/ 817786 w 1230136"/>
                <a:gd name="connsiteY7" fmla="*/ 23611 h 1234126"/>
                <a:gd name="connsiteX8" fmla="*/ 844549 w 1230136"/>
                <a:gd name="connsiteY8" fmla="*/ 34850 h 1234126"/>
                <a:gd name="connsiteX9" fmla="*/ 870462 w 1230136"/>
                <a:gd name="connsiteY9" fmla="*/ 47995 h 1234126"/>
                <a:gd name="connsiteX10" fmla="*/ 895589 w 1230136"/>
                <a:gd name="connsiteY10" fmla="*/ 62388 h 1234126"/>
                <a:gd name="connsiteX11" fmla="*/ 918423 w 1230136"/>
                <a:gd name="connsiteY11" fmla="*/ 79872 h 1234126"/>
                <a:gd name="connsiteX12" fmla="*/ 941850 w 1230136"/>
                <a:gd name="connsiteY12" fmla="*/ 98076 h 1234126"/>
                <a:gd name="connsiteX13" fmla="*/ 964427 w 1230136"/>
                <a:gd name="connsiteY13" fmla="*/ 118186 h 1234126"/>
                <a:gd name="connsiteX14" fmla="*/ 984904 w 1230136"/>
                <a:gd name="connsiteY14" fmla="*/ 139416 h 1234126"/>
                <a:gd name="connsiteX15" fmla="*/ 1005846 w 1230136"/>
                <a:gd name="connsiteY15" fmla="*/ 162680 h 1234126"/>
                <a:gd name="connsiteX16" fmla="*/ 1024687 w 1230136"/>
                <a:gd name="connsiteY16" fmla="*/ 187065 h 1234126"/>
                <a:gd name="connsiteX17" fmla="*/ 1043399 w 1230136"/>
                <a:gd name="connsiteY17" fmla="*/ 212762 h 1234126"/>
                <a:gd name="connsiteX18" fmla="*/ 1060733 w 1230136"/>
                <a:gd name="connsiteY18" fmla="*/ 238988 h 1234126"/>
                <a:gd name="connsiteX19" fmla="*/ 1077810 w 1230136"/>
                <a:gd name="connsiteY19" fmla="*/ 267840 h 1234126"/>
                <a:gd name="connsiteX20" fmla="*/ 1092980 w 1230136"/>
                <a:gd name="connsiteY20" fmla="*/ 295842 h 1234126"/>
                <a:gd name="connsiteX21" fmla="*/ 1107299 w 1230136"/>
                <a:gd name="connsiteY21" fmla="*/ 325750 h 1234126"/>
                <a:gd name="connsiteX22" fmla="*/ 1121555 w 1230136"/>
                <a:gd name="connsiteY22" fmla="*/ 356314 h 1234126"/>
                <a:gd name="connsiteX23" fmla="*/ 1135088 w 1230136"/>
                <a:gd name="connsiteY23" fmla="*/ 387470 h 1234126"/>
                <a:gd name="connsiteX24" fmla="*/ 1147244 w 1230136"/>
                <a:gd name="connsiteY24" fmla="*/ 419155 h 1234126"/>
                <a:gd name="connsiteX25" fmla="*/ 1158742 w 1230136"/>
                <a:gd name="connsiteY25" fmla="*/ 450775 h 1234126"/>
                <a:gd name="connsiteX26" fmla="*/ 1169454 w 1230136"/>
                <a:gd name="connsiteY26" fmla="*/ 483644 h 1234126"/>
                <a:gd name="connsiteX27" fmla="*/ 1178788 w 1230136"/>
                <a:gd name="connsiteY27" fmla="*/ 517040 h 1234126"/>
                <a:gd name="connsiteX28" fmla="*/ 1187401 w 1230136"/>
                <a:gd name="connsiteY28" fmla="*/ 551029 h 1234126"/>
                <a:gd name="connsiteX29" fmla="*/ 1196077 w 1230136"/>
                <a:gd name="connsiteY29" fmla="*/ 584362 h 1234126"/>
                <a:gd name="connsiteX30" fmla="*/ 1202783 w 1230136"/>
                <a:gd name="connsiteY30" fmla="*/ 617501 h 1234126"/>
                <a:gd name="connsiteX31" fmla="*/ 1209424 w 1230136"/>
                <a:gd name="connsiteY31" fmla="*/ 651297 h 1234126"/>
                <a:gd name="connsiteX32" fmla="*/ 1215472 w 1230136"/>
                <a:gd name="connsiteY32" fmla="*/ 684372 h 1234126"/>
                <a:gd name="connsiteX33" fmla="*/ 1219549 w 1230136"/>
                <a:gd name="connsiteY33" fmla="*/ 717254 h 1234126"/>
                <a:gd name="connsiteX34" fmla="*/ 1223626 w 1230136"/>
                <a:gd name="connsiteY34" fmla="*/ 750136 h 1234126"/>
                <a:gd name="connsiteX35" fmla="*/ 1226453 w 1230136"/>
                <a:gd name="connsiteY35" fmla="*/ 782232 h 1234126"/>
                <a:gd name="connsiteX36" fmla="*/ 1227966 w 1230136"/>
                <a:gd name="connsiteY36" fmla="*/ 814200 h 1234126"/>
                <a:gd name="connsiteX37" fmla="*/ 1230136 w 1230136"/>
                <a:gd name="connsiteY37" fmla="*/ 846232 h 1234126"/>
                <a:gd name="connsiteX38" fmla="*/ 1229341 w 1230136"/>
                <a:gd name="connsiteY38" fmla="*/ 874659 h 1234126"/>
                <a:gd name="connsiteX39" fmla="*/ 1227169 w 1230136"/>
                <a:gd name="connsiteY39" fmla="*/ 903614 h 1234126"/>
                <a:gd name="connsiteX40" fmla="*/ 1222560 w 1230136"/>
                <a:gd name="connsiteY40" fmla="*/ 930342 h 1234126"/>
                <a:gd name="connsiteX41" fmla="*/ 1216109 w 1230136"/>
                <a:gd name="connsiteY41" fmla="*/ 955564 h 1234126"/>
                <a:gd name="connsiteX42" fmla="*/ 1207687 w 1230136"/>
                <a:gd name="connsiteY42" fmla="*/ 980592 h 1234126"/>
                <a:gd name="connsiteX43" fmla="*/ 1198736 w 1230136"/>
                <a:gd name="connsiteY43" fmla="*/ 1004243 h 1234126"/>
                <a:gd name="connsiteX44" fmla="*/ 1186564 w 1230136"/>
                <a:gd name="connsiteY44" fmla="*/ 1026916 h 1234126"/>
                <a:gd name="connsiteX45" fmla="*/ 1172485 w 1230136"/>
                <a:gd name="connsiteY45" fmla="*/ 1048738 h 1234126"/>
                <a:gd name="connsiteX46" fmla="*/ 1157877 w 1230136"/>
                <a:gd name="connsiteY46" fmla="*/ 1069184 h 1234126"/>
                <a:gd name="connsiteX47" fmla="*/ 1142084 w 1230136"/>
                <a:gd name="connsiteY47" fmla="*/ 1088187 h 1234126"/>
                <a:gd name="connsiteX48" fmla="*/ 1123069 w 1230136"/>
                <a:gd name="connsiteY48" fmla="*/ 1106212 h 1234126"/>
                <a:gd name="connsiteX49" fmla="*/ 1104841 w 1230136"/>
                <a:gd name="connsiteY49" fmla="*/ 1122987 h 1234126"/>
                <a:gd name="connsiteX50" fmla="*/ 1083391 w 1230136"/>
                <a:gd name="connsiteY50" fmla="*/ 1138785 h 1234126"/>
                <a:gd name="connsiteX51" fmla="*/ 1062005 w 1230136"/>
                <a:gd name="connsiteY51" fmla="*/ 1153926 h 1234126"/>
                <a:gd name="connsiteX52" fmla="*/ 1038905 w 1230136"/>
                <a:gd name="connsiteY52" fmla="*/ 1166247 h 1234126"/>
                <a:gd name="connsiteX53" fmla="*/ 1015805 w 1230136"/>
                <a:gd name="connsiteY53" fmla="*/ 1178569 h 1234126"/>
                <a:gd name="connsiteX54" fmla="*/ 991519 w 1230136"/>
                <a:gd name="connsiteY54" fmla="*/ 1189448 h 1234126"/>
                <a:gd name="connsiteX55" fmla="*/ 965327 w 1230136"/>
                <a:gd name="connsiteY55" fmla="*/ 1199478 h 1234126"/>
                <a:gd name="connsiteX56" fmla="*/ 939920 w 1230136"/>
                <a:gd name="connsiteY56" fmla="*/ 1208259 h 1234126"/>
                <a:gd name="connsiteX57" fmla="*/ 912671 w 1230136"/>
                <a:gd name="connsiteY57" fmla="*/ 1215533 h 1234126"/>
                <a:gd name="connsiteX58" fmla="*/ 884892 w 1230136"/>
                <a:gd name="connsiteY58" fmla="*/ 1221430 h 1234126"/>
                <a:gd name="connsiteX59" fmla="*/ 856522 w 1230136"/>
                <a:gd name="connsiteY59" fmla="*/ 1226606 h 1234126"/>
                <a:gd name="connsiteX60" fmla="*/ 828937 w 1230136"/>
                <a:gd name="connsiteY60" fmla="*/ 1230533 h 1234126"/>
                <a:gd name="connsiteX61" fmla="*/ 799509 w 1230136"/>
                <a:gd name="connsiteY61" fmla="*/ 1232954 h 1234126"/>
                <a:gd name="connsiteX62" fmla="*/ 770867 w 1230136"/>
                <a:gd name="connsiteY62" fmla="*/ 1234126 h 1234126"/>
                <a:gd name="connsiteX63" fmla="*/ 741039 w 1230136"/>
                <a:gd name="connsiteY63" fmla="*/ 1233856 h 1234126"/>
                <a:gd name="connsiteX64" fmla="*/ 711276 w 1230136"/>
                <a:gd name="connsiteY64" fmla="*/ 1232930 h 1234126"/>
                <a:gd name="connsiteX65" fmla="*/ 681577 w 1230136"/>
                <a:gd name="connsiteY65" fmla="*/ 1231346 h 1234126"/>
                <a:gd name="connsiteX66" fmla="*/ 652792 w 1230136"/>
                <a:gd name="connsiteY66" fmla="*/ 1227201 h 1234126"/>
                <a:gd name="connsiteX67" fmla="*/ 623414 w 1230136"/>
                <a:gd name="connsiteY67" fmla="*/ 1222335 h 1234126"/>
                <a:gd name="connsiteX68" fmla="*/ 594230 w 1230136"/>
                <a:gd name="connsiteY68" fmla="*/ 1215499 h 1234126"/>
                <a:gd name="connsiteX69" fmla="*/ 565045 w 1230136"/>
                <a:gd name="connsiteY69" fmla="*/ 1208663 h 1234126"/>
                <a:gd name="connsiteX70" fmla="*/ 506405 w 1230136"/>
                <a:gd name="connsiteY70" fmla="*/ 1190987 h 1234126"/>
                <a:gd name="connsiteX71" fmla="*/ 448550 w 1230136"/>
                <a:gd name="connsiteY71" fmla="*/ 1172062 h 1234126"/>
                <a:gd name="connsiteX72" fmla="*/ 421066 w 1230136"/>
                <a:gd name="connsiteY72" fmla="*/ 1161415 h 1234126"/>
                <a:gd name="connsiteX73" fmla="*/ 393582 w 1230136"/>
                <a:gd name="connsiteY73" fmla="*/ 1150768 h 1234126"/>
                <a:gd name="connsiteX74" fmla="*/ 365569 w 1230136"/>
                <a:gd name="connsiteY74" fmla="*/ 1138743 h 1234126"/>
                <a:gd name="connsiteX75" fmla="*/ 339592 w 1230136"/>
                <a:gd name="connsiteY75" fmla="*/ 1126255 h 1234126"/>
                <a:gd name="connsiteX76" fmla="*/ 313614 w 1230136"/>
                <a:gd name="connsiteY76" fmla="*/ 1113767 h 1234126"/>
                <a:gd name="connsiteX77" fmla="*/ 288359 w 1230136"/>
                <a:gd name="connsiteY77" fmla="*/ 1100686 h 1234126"/>
                <a:gd name="connsiteX78" fmla="*/ 263824 w 1230136"/>
                <a:gd name="connsiteY78" fmla="*/ 1087014 h 1234126"/>
                <a:gd name="connsiteX79" fmla="*/ 239418 w 1230136"/>
                <a:gd name="connsiteY79" fmla="*/ 1072028 h 1234126"/>
                <a:gd name="connsiteX80" fmla="*/ 216984 w 1230136"/>
                <a:gd name="connsiteY80" fmla="*/ 1057235 h 1234126"/>
                <a:gd name="connsiteX81" fmla="*/ 195271 w 1230136"/>
                <a:gd name="connsiteY81" fmla="*/ 1041850 h 1234126"/>
                <a:gd name="connsiteX82" fmla="*/ 173687 w 1230136"/>
                <a:gd name="connsiteY82" fmla="*/ 1025152 h 1234126"/>
                <a:gd name="connsiteX83" fmla="*/ 153481 w 1230136"/>
                <a:gd name="connsiteY83" fmla="*/ 1007926 h 1234126"/>
                <a:gd name="connsiteX84" fmla="*/ 134654 w 1230136"/>
                <a:gd name="connsiteY84" fmla="*/ 990172 h 1234126"/>
                <a:gd name="connsiteX85" fmla="*/ 116420 w 1230136"/>
                <a:gd name="connsiteY85" fmla="*/ 973139 h 1234126"/>
                <a:gd name="connsiteX86" fmla="*/ 99757 w 1230136"/>
                <a:gd name="connsiteY86" fmla="*/ 953609 h 1234126"/>
                <a:gd name="connsiteX87" fmla="*/ 83880 w 1230136"/>
                <a:gd name="connsiteY87" fmla="*/ 932829 h 1234126"/>
                <a:gd name="connsiteX88" fmla="*/ 68595 w 1230136"/>
                <a:gd name="connsiteY88" fmla="*/ 912771 h 1234126"/>
                <a:gd name="connsiteX89" fmla="*/ 56068 w 1230136"/>
                <a:gd name="connsiteY89" fmla="*/ 891656 h 1234126"/>
                <a:gd name="connsiteX90" fmla="*/ 43605 w 1230136"/>
                <a:gd name="connsiteY90" fmla="*/ 869886 h 1234126"/>
                <a:gd name="connsiteX91" fmla="*/ 32585 w 1230136"/>
                <a:gd name="connsiteY91" fmla="*/ 846930 h 1234126"/>
                <a:gd name="connsiteX92" fmla="*/ 24322 w 1230136"/>
                <a:gd name="connsiteY92" fmla="*/ 822919 h 1234126"/>
                <a:gd name="connsiteX93" fmla="*/ 15402 w 1230136"/>
                <a:gd name="connsiteY93" fmla="*/ 798844 h 1234126"/>
                <a:gd name="connsiteX94" fmla="*/ 9961 w 1230136"/>
                <a:gd name="connsiteY94" fmla="*/ 773120 h 1234126"/>
                <a:gd name="connsiteX95" fmla="*/ 4583 w 1230136"/>
                <a:gd name="connsiteY95" fmla="*/ 746740 h 1234126"/>
                <a:gd name="connsiteX96" fmla="*/ 2556 w 1230136"/>
                <a:gd name="connsiteY96" fmla="*/ 720025 h 1234126"/>
                <a:gd name="connsiteX97" fmla="*/ 0 w 1230136"/>
                <a:gd name="connsiteY97" fmla="*/ 691933 h 1234126"/>
                <a:gd name="connsiteX98" fmla="*/ 795 w 1230136"/>
                <a:gd name="connsiteY98" fmla="*/ 663505 h 1234126"/>
                <a:gd name="connsiteX99" fmla="*/ 3160 w 1230136"/>
                <a:gd name="connsiteY99" fmla="*/ 632580 h 1234126"/>
                <a:gd name="connsiteX100" fmla="*/ 6969 w 1230136"/>
                <a:gd name="connsiteY100" fmla="*/ 600471 h 1234126"/>
                <a:gd name="connsiteX101" fmla="*/ 13406 w 1230136"/>
                <a:gd name="connsiteY101" fmla="*/ 568619 h 1234126"/>
                <a:gd name="connsiteX102" fmla="*/ 22471 w 1230136"/>
                <a:gd name="connsiteY102" fmla="*/ 537024 h 1234126"/>
                <a:gd name="connsiteX103" fmla="*/ 32258 w 1230136"/>
                <a:gd name="connsiteY103" fmla="*/ 504837 h 1234126"/>
                <a:gd name="connsiteX104" fmla="*/ 44609 w 1230136"/>
                <a:gd name="connsiteY104" fmla="*/ 473565 h 1234126"/>
                <a:gd name="connsiteX105" fmla="*/ 58210 w 1230136"/>
                <a:gd name="connsiteY105" fmla="*/ 443077 h 1234126"/>
                <a:gd name="connsiteX106" fmla="*/ 74504 w 1230136"/>
                <a:gd name="connsiteY106" fmla="*/ 412191 h 1234126"/>
                <a:gd name="connsiteX107" fmla="*/ 92048 w 1230136"/>
                <a:gd name="connsiteY107" fmla="*/ 382090 h 1234126"/>
                <a:gd name="connsiteX108" fmla="*/ 110906 w 1230136"/>
                <a:gd name="connsiteY108" fmla="*/ 352117 h 1234126"/>
                <a:gd name="connsiteX109" fmla="*/ 131607 w 1230136"/>
                <a:gd name="connsiteY109" fmla="*/ 323651 h 1234126"/>
                <a:gd name="connsiteX110" fmla="*/ 152900 w 1230136"/>
                <a:gd name="connsiteY110" fmla="*/ 295906 h 1234126"/>
                <a:gd name="connsiteX111" fmla="*/ 175508 w 1230136"/>
                <a:gd name="connsiteY111" fmla="*/ 268289 h 1234126"/>
                <a:gd name="connsiteX112" fmla="*/ 199958 w 1230136"/>
                <a:gd name="connsiteY112" fmla="*/ 242179 h 1234126"/>
                <a:gd name="connsiteX113" fmla="*/ 225066 w 1230136"/>
                <a:gd name="connsiteY113" fmla="*/ 216133 h 1234126"/>
                <a:gd name="connsiteX114" fmla="*/ 251359 w 1230136"/>
                <a:gd name="connsiteY114" fmla="*/ 191530 h 1234126"/>
                <a:gd name="connsiteX115" fmla="*/ 278838 w 1230136"/>
                <a:gd name="connsiteY115" fmla="*/ 168368 h 1234126"/>
                <a:gd name="connsiteX116" fmla="*/ 306188 w 1230136"/>
                <a:gd name="connsiteY116" fmla="*/ 146519 h 1234126"/>
                <a:gd name="connsiteX117" fmla="*/ 334131 w 1230136"/>
                <a:gd name="connsiteY117" fmla="*/ 125391 h 1234126"/>
                <a:gd name="connsiteX118" fmla="*/ 363917 w 1230136"/>
                <a:gd name="connsiteY118" fmla="*/ 105770 h 1234126"/>
                <a:gd name="connsiteX119" fmla="*/ 393574 w 1230136"/>
                <a:gd name="connsiteY119" fmla="*/ 87462 h 1234126"/>
                <a:gd name="connsiteX120" fmla="*/ 423696 w 1230136"/>
                <a:gd name="connsiteY120" fmla="*/ 71188 h 1234126"/>
                <a:gd name="connsiteX121" fmla="*/ 455002 w 1230136"/>
                <a:gd name="connsiteY121" fmla="*/ 56356 h 1234126"/>
                <a:gd name="connsiteX122" fmla="*/ 484931 w 1230136"/>
                <a:gd name="connsiteY122" fmla="*/ 42052 h 1234126"/>
                <a:gd name="connsiteX123" fmla="*/ 517230 w 1230136"/>
                <a:gd name="connsiteY123" fmla="*/ 30631 h 1234126"/>
                <a:gd name="connsiteX124" fmla="*/ 548087 w 1230136"/>
                <a:gd name="connsiteY124" fmla="*/ 20396 h 1234126"/>
                <a:gd name="connsiteX125" fmla="*/ 579344 w 1230136"/>
                <a:gd name="connsiteY125" fmla="*/ 12851 h 1234126"/>
                <a:gd name="connsiteX126" fmla="*/ 610407 w 1230136"/>
                <a:gd name="connsiteY126" fmla="*/ 7275 h 1234126"/>
                <a:gd name="connsiteX127" fmla="*/ 641407 w 1230136"/>
                <a:gd name="connsiteY127" fmla="*/ 2357 h 123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230136" h="1234126">
                  <a:moveTo>
                    <a:pt x="671492" y="0"/>
                  </a:moveTo>
                  <a:lnTo>
                    <a:pt x="702634" y="399"/>
                  </a:lnTo>
                  <a:lnTo>
                    <a:pt x="732861" y="3360"/>
                  </a:lnTo>
                  <a:lnTo>
                    <a:pt x="747318" y="4776"/>
                  </a:lnTo>
                  <a:lnTo>
                    <a:pt x="762239" y="8226"/>
                  </a:lnTo>
                  <a:lnTo>
                    <a:pt x="776631" y="10299"/>
                  </a:lnTo>
                  <a:lnTo>
                    <a:pt x="790109" y="14934"/>
                  </a:lnTo>
                  <a:lnTo>
                    <a:pt x="817786" y="23611"/>
                  </a:lnTo>
                  <a:lnTo>
                    <a:pt x="844549" y="34850"/>
                  </a:lnTo>
                  <a:lnTo>
                    <a:pt x="870462" y="47995"/>
                  </a:lnTo>
                  <a:lnTo>
                    <a:pt x="895589" y="62388"/>
                  </a:lnTo>
                  <a:lnTo>
                    <a:pt x="918423" y="79872"/>
                  </a:lnTo>
                  <a:lnTo>
                    <a:pt x="941850" y="98076"/>
                  </a:lnTo>
                  <a:lnTo>
                    <a:pt x="964427" y="118186"/>
                  </a:lnTo>
                  <a:lnTo>
                    <a:pt x="984904" y="139416"/>
                  </a:lnTo>
                  <a:lnTo>
                    <a:pt x="1005846" y="162680"/>
                  </a:lnTo>
                  <a:lnTo>
                    <a:pt x="1024687" y="187065"/>
                  </a:lnTo>
                  <a:lnTo>
                    <a:pt x="1043399" y="212762"/>
                  </a:lnTo>
                  <a:lnTo>
                    <a:pt x="1060733" y="238988"/>
                  </a:lnTo>
                  <a:lnTo>
                    <a:pt x="1077810" y="267840"/>
                  </a:lnTo>
                  <a:lnTo>
                    <a:pt x="1092980" y="295842"/>
                  </a:lnTo>
                  <a:lnTo>
                    <a:pt x="1107299" y="325750"/>
                  </a:lnTo>
                  <a:lnTo>
                    <a:pt x="1121555" y="356314"/>
                  </a:lnTo>
                  <a:lnTo>
                    <a:pt x="1135088" y="387470"/>
                  </a:lnTo>
                  <a:lnTo>
                    <a:pt x="1147244" y="419155"/>
                  </a:lnTo>
                  <a:lnTo>
                    <a:pt x="1158742" y="450775"/>
                  </a:lnTo>
                  <a:lnTo>
                    <a:pt x="1169454" y="483644"/>
                  </a:lnTo>
                  <a:lnTo>
                    <a:pt x="1178788" y="517040"/>
                  </a:lnTo>
                  <a:lnTo>
                    <a:pt x="1187401" y="551029"/>
                  </a:lnTo>
                  <a:lnTo>
                    <a:pt x="1196077" y="584362"/>
                  </a:lnTo>
                  <a:lnTo>
                    <a:pt x="1202783" y="617501"/>
                  </a:lnTo>
                  <a:lnTo>
                    <a:pt x="1209424" y="651297"/>
                  </a:lnTo>
                  <a:lnTo>
                    <a:pt x="1215472" y="684372"/>
                  </a:lnTo>
                  <a:lnTo>
                    <a:pt x="1219549" y="717254"/>
                  </a:lnTo>
                  <a:lnTo>
                    <a:pt x="1223626" y="750136"/>
                  </a:lnTo>
                  <a:lnTo>
                    <a:pt x="1226453" y="782232"/>
                  </a:lnTo>
                  <a:lnTo>
                    <a:pt x="1227966" y="814200"/>
                  </a:lnTo>
                  <a:lnTo>
                    <a:pt x="1230136" y="846232"/>
                  </a:lnTo>
                  <a:lnTo>
                    <a:pt x="1229341" y="874659"/>
                  </a:lnTo>
                  <a:lnTo>
                    <a:pt x="1227169" y="903614"/>
                  </a:lnTo>
                  <a:lnTo>
                    <a:pt x="1222560" y="930342"/>
                  </a:lnTo>
                  <a:lnTo>
                    <a:pt x="1216109" y="955564"/>
                  </a:lnTo>
                  <a:lnTo>
                    <a:pt x="1207687" y="980592"/>
                  </a:lnTo>
                  <a:lnTo>
                    <a:pt x="1198736" y="1004243"/>
                  </a:lnTo>
                  <a:lnTo>
                    <a:pt x="1186564" y="1026916"/>
                  </a:lnTo>
                  <a:lnTo>
                    <a:pt x="1172485" y="1048738"/>
                  </a:lnTo>
                  <a:lnTo>
                    <a:pt x="1157877" y="1069184"/>
                  </a:lnTo>
                  <a:lnTo>
                    <a:pt x="1142084" y="1088187"/>
                  </a:lnTo>
                  <a:lnTo>
                    <a:pt x="1123069" y="1106212"/>
                  </a:lnTo>
                  <a:lnTo>
                    <a:pt x="1104841" y="1122987"/>
                  </a:lnTo>
                  <a:lnTo>
                    <a:pt x="1083391" y="1138785"/>
                  </a:lnTo>
                  <a:lnTo>
                    <a:pt x="1062005" y="1153926"/>
                  </a:lnTo>
                  <a:lnTo>
                    <a:pt x="1038905" y="1166247"/>
                  </a:lnTo>
                  <a:lnTo>
                    <a:pt x="1015805" y="1178569"/>
                  </a:lnTo>
                  <a:lnTo>
                    <a:pt x="991519" y="1189448"/>
                  </a:lnTo>
                  <a:lnTo>
                    <a:pt x="965327" y="1199478"/>
                  </a:lnTo>
                  <a:lnTo>
                    <a:pt x="939920" y="1208259"/>
                  </a:lnTo>
                  <a:lnTo>
                    <a:pt x="912671" y="1215533"/>
                  </a:lnTo>
                  <a:lnTo>
                    <a:pt x="884892" y="1221430"/>
                  </a:lnTo>
                  <a:lnTo>
                    <a:pt x="856522" y="1226606"/>
                  </a:lnTo>
                  <a:lnTo>
                    <a:pt x="828937" y="1230533"/>
                  </a:lnTo>
                  <a:lnTo>
                    <a:pt x="799509" y="1232954"/>
                  </a:lnTo>
                  <a:lnTo>
                    <a:pt x="770867" y="1234126"/>
                  </a:lnTo>
                  <a:lnTo>
                    <a:pt x="741039" y="1233856"/>
                  </a:lnTo>
                  <a:lnTo>
                    <a:pt x="711276" y="1232930"/>
                  </a:lnTo>
                  <a:lnTo>
                    <a:pt x="681577" y="1231346"/>
                  </a:lnTo>
                  <a:lnTo>
                    <a:pt x="652792" y="1227201"/>
                  </a:lnTo>
                  <a:lnTo>
                    <a:pt x="623414" y="1222335"/>
                  </a:lnTo>
                  <a:lnTo>
                    <a:pt x="594230" y="1215499"/>
                  </a:lnTo>
                  <a:lnTo>
                    <a:pt x="565045" y="1208663"/>
                  </a:lnTo>
                  <a:lnTo>
                    <a:pt x="506405" y="1190987"/>
                  </a:lnTo>
                  <a:lnTo>
                    <a:pt x="448550" y="1172062"/>
                  </a:lnTo>
                  <a:lnTo>
                    <a:pt x="421066" y="1161415"/>
                  </a:lnTo>
                  <a:lnTo>
                    <a:pt x="393582" y="1150768"/>
                  </a:lnTo>
                  <a:lnTo>
                    <a:pt x="365569" y="1138743"/>
                  </a:lnTo>
                  <a:lnTo>
                    <a:pt x="339592" y="1126255"/>
                  </a:lnTo>
                  <a:lnTo>
                    <a:pt x="313614" y="1113767"/>
                  </a:lnTo>
                  <a:lnTo>
                    <a:pt x="288359" y="1100686"/>
                  </a:lnTo>
                  <a:lnTo>
                    <a:pt x="263824" y="1087014"/>
                  </a:lnTo>
                  <a:lnTo>
                    <a:pt x="239418" y="1072028"/>
                  </a:lnTo>
                  <a:lnTo>
                    <a:pt x="216984" y="1057235"/>
                  </a:lnTo>
                  <a:lnTo>
                    <a:pt x="195271" y="1041850"/>
                  </a:lnTo>
                  <a:lnTo>
                    <a:pt x="173687" y="1025152"/>
                  </a:lnTo>
                  <a:lnTo>
                    <a:pt x="153481" y="1007926"/>
                  </a:lnTo>
                  <a:lnTo>
                    <a:pt x="134654" y="990172"/>
                  </a:lnTo>
                  <a:lnTo>
                    <a:pt x="116420" y="973139"/>
                  </a:lnTo>
                  <a:lnTo>
                    <a:pt x="99757" y="953609"/>
                  </a:lnTo>
                  <a:lnTo>
                    <a:pt x="83880" y="932829"/>
                  </a:lnTo>
                  <a:lnTo>
                    <a:pt x="68595" y="912771"/>
                  </a:lnTo>
                  <a:lnTo>
                    <a:pt x="56068" y="891656"/>
                  </a:lnTo>
                  <a:lnTo>
                    <a:pt x="43605" y="869886"/>
                  </a:lnTo>
                  <a:lnTo>
                    <a:pt x="32585" y="846930"/>
                  </a:lnTo>
                  <a:lnTo>
                    <a:pt x="24322" y="822919"/>
                  </a:lnTo>
                  <a:lnTo>
                    <a:pt x="15402" y="798844"/>
                  </a:lnTo>
                  <a:lnTo>
                    <a:pt x="9961" y="773120"/>
                  </a:lnTo>
                  <a:lnTo>
                    <a:pt x="4583" y="746740"/>
                  </a:lnTo>
                  <a:lnTo>
                    <a:pt x="2556" y="720025"/>
                  </a:lnTo>
                  <a:lnTo>
                    <a:pt x="0" y="691933"/>
                  </a:lnTo>
                  <a:lnTo>
                    <a:pt x="795" y="663505"/>
                  </a:lnTo>
                  <a:lnTo>
                    <a:pt x="3160" y="632580"/>
                  </a:lnTo>
                  <a:lnTo>
                    <a:pt x="6969" y="600471"/>
                  </a:lnTo>
                  <a:lnTo>
                    <a:pt x="13406" y="568619"/>
                  </a:lnTo>
                  <a:lnTo>
                    <a:pt x="22471" y="537024"/>
                  </a:lnTo>
                  <a:lnTo>
                    <a:pt x="32258" y="504837"/>
                  </a:lnTo>
                  <a:lnTo>
                    <a:pt x="44609" y="473565"/>
                  </a:lnTo>
                  <a:lnTo>
                    <a:pt x="58210" y="443077"/>
                  </a:lnTo>
                  <a:lnTo>
                    <a:pt x="74504" y="412191"/>
                  </a:lnTo>
                  <a:lnTo>
                    <a:pt x="92048" y="382090"/>
                  </a:lnTo>
                  <a:lnTo>
                    <a:pt x="110906" y="352117"/>
                  </a:lnTo>
                  <a:lnTo>
                    <a:pt x="131607" y="323651"/>
                  </a:lnTo>
                  <a:lnTo>
                    <a:pt x="152900" y="295906"/>
                  </a:lnTo>
                  <a:lnTo>
                    <a:pt x="175508" y="268289"/>
                  </a:lnTo>
                  <a:lnTo>
                    <a:pt x="199958" y="242179"/>
                  </a:lnTo>
                  <a:lnTo>
                    <a:pt x="225066" y="216133"/>
                  </a:lnTo>
                  <a:lnTo>
                    <a:pt x="251359" y="191530"/>
                  </a:lnTo>
                  <a:lnTo>
                    <a:pt x="278838" y="168368"/>
                  </a:lnTo>
                  <a:lnTo>
                    <a:pt x="306188" y="146519"/>
                  </a:lnTo>
                  <a:lnTo>
                    <a:pt x="334131" y="125391"/>
                  </a:lnTo>
                  <a:lnTo>
                    <a:pt x="363917" y="105770"/>
                  </a:lnTo>
                  <a:lnTo>
                    <a:pt x="393574" y="87462"/>
                  </a:lnTo>
                  <a:lnTo>
                    <a:pt x="423696" y="71188"/>
                  </a:lnTo>
                  <a:lnTo>
                    <a:pt x="455002" y="56356"/>
                  </a:lnTo>
                  <a:lnTo>
                    <a:pt x="484931" y="42052"/>
                  </a:lnTo>
                  <a:lnTo>
                    <a:pt x="517230" y="30631"/>
                  </a:lnTo>
                  <a:lnTo>
                    <a:pt x="548087" y="20396"/>
                  </a:lnTo>
                  <a:lnTo>
                    <a:pt x="579344" y="12851"/>
                  </a:lnTo>
                  <a:lnTo>
                    <a:pt x="610407" y="7275"/>
                  </a:lnTo>
                  <a:lnTo>
                    <a:pt x="641407" y="2357"/>
                  </a:lnTo>
                  <a:close/>
                </a:path>
              </a:pathLst>
            </a:custGeom>
            <a:noFill/>
            <a:ln w="57150">
              <a:solidFill>
                <a:srgbClr val="2B4EC3"/>
              </a:solidFill>
            </a:ln>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r>
                <a:rPr lang="zh-CN" altLang="en-US" sz="2000" b="1" dirty="0">
                  <a:solidFill>
                    <a:srgbClr val="808080"/>
                  </a:solidFill>
                  <a:latin typeface="微软雅黑" charset="0"/>
                  <a:ea typeface="微软雅黑" charset="0"/>
                  <a:cs typeface="+mn-ea"/>
                  <a:sym typeface="Arial" panose="020B0704020202020204" pitchFamily="34" charset="0"/>
                </a:rPr>
                <a:t>信息提取</a:t>
              </a:r>
              <a:endParaRPr lang="zh-CN" altLang="en-US" sz="2000" b="1" dirty="0">
                <a:solidFill>
                  <a:srgbClr val="808080"/>
                </a:solidFill>
                <a:latin typeface="微软雅黑" charset="0"/>
                <a:ea typeface="微软雅黑" charset="0"/>
                <a:cs typeface="+mn-ea"/>
                <a:sym typeface="Arial" panose="020B0704020202020204" pitchFamily="34" charset="0"/>
              </a:endParaRPr>
            </a:p>
          </p:txBody>
        </p:sp>
        <p:sp>
          <p:nvSpPr>
            <p:cNvPr id="69" name="任意多边形 68"/>
            <p:cNvSpPr/>
            <p:nvPr>
              <p:custDataLst>
                <p:tags r:id="rId3"/>
              </p:custDataLst>
            </p:nvPr>
          </p:nvSpPr>
          <p:spPr>
            <a:xfrm>
              <a:off x="7193" y="3271"/>
              <a:ext cx="2389" cy="2126"/>
            </a:xfrm>
            <a:custGeom>
              <a:avLst/>
              <a:gdLst>
                <a:gd name="connsiteX0" fmla="*/ 799903 w 1360562"/>
                <a:gd name="connsiteY0" fmla="*/ 0 h 1211031"/>
                <a:gd name="connsiteX1" fmla="*/ 828497 w 1360562"/>
                <a:gd name="connsiteY1" fmla="*/ 2201 h 1211031"/>
                <a:gd name="connsiteX2" fmla="*/ 856975 w 1360562"/>
                <a:gd name="connsiteY2" fmla="*/ 5590 h 1211031"/>
                <a:gd name="connsiteX3" fmla="*/ 884032 w 1360562"/>
                <a:gd name="connsiteY3" fmla="*/ 11239 h 1211031"/>
                <a:gd name="connsiteX4" fmla="*/ 912219 w 1360562"/>
                <a:gd name="connsiteY4" fmla="*/ 17598 h 1211031"/>
                <a:gd name="connsiteX5" fmla="*/ 938449 w 1360562"/>
                <a:gd name="connsiteY5" fmla="*/ 25564 h 1211031"/>
                <a:gd name="connsiteX6" fmla="*/ 965214 w 1360562"/>
                <a:gd name="connsiteY6" fmla="*/ 34183 h 1211031"/>
                <a:gd name="connsiteX7" fmla="*/ 991153 w 1360562"/>
                <a:gd name="connsiteY7" fmla="*/ 45119 h 1211031"/>
                <a:gd name="connsiteX8" fmla="*/ 1015786 w 1360562"/>
                <a:gd name="connsiteY8" fmla="*/ 57127 h 1211031"/>
                <a:gd name="connsiteX9" fmla="*/ 1040897 w 1360562"/>
                <a:gd name="connsiteY9" fmla="*/ 70381 h 1211031"/>
                <a:gd name="connsiteX10" fmla="*/ 1065239 w 1360562"/>
                <a:gd name="connsiteY10" fmla="*/ 85359 h 1211031"/>
                <a:gd name="connsiteX11" fmla="*/ 1088870 w 1360562"/>
                <a:gd name="connsiteY11" fmla="*/ 101467 h 1211031"/>
                <a:gd name="connsiteX12" fmla="*/ 1111312 w 1360562"/>
                <a:gd name="connsiteY12" fmla="*/ 117458 h 1211031"/>
                <a:gd name="connsiteX13" fmla="*/ 1133522 w 1360562"/>
                <a:gd name="connsiteY13" fmla="*/ 135825 h 1211031"/>
                <a:gd name="connsiteX14" fmla="*/ 1154426 w 1360562"/>
                <a:gd name="connsiteY14" fmla="*/ 155264 h 1211031"/>
                <a:gd name="connsiteX15" fmla="*/ 1175808 w 1360562"/>
                <a:gd name="connsiteY15" fmla="*/ 175949 h 1211031"/>
                <a:gd name="connsiteX16" fmla="*/ 1194696 w 1360562"/>
                <a:gd name="connsiteY16" fmla="*/ 197589 h 1211031"/>
                <a:gd name="connsiteX17" fmla="*/ 1214120 w 1360562"/>
                <a:gd name="connsiteY17" fmla="*/ 219881 h 1211031"/>
                <a:gd name="connsiteX18" fmla="*/ 1231645 w 1360562"/>
                <a:gd name="connsiteY18" fmla="*/ 243187 h 1211031"/>
                <a:gd name="connsiteX19" fmla="*/ 1249052 w 1360562"/>
                <a:gd name="connsiteY19" fmla="*/ 267680 h 1211031"/>
                <a:gd name="connsiteX20" fmla="*/ 1265155 w 1360562"/>
                <a:gd name="connsiteY20" fmla="*/ 293245 h 1211031"/>
                <a:gd name="connsiteX21" fmla="*/ 1280547 w 1360562"/>
                <a:gd name="connsiteY21" fmla="*/ 319940 h 1211031"/>
                <a:gd name="connsiteX22" fmla="*/ 1295344 w 1360562"/>
                <a:gd name="connsiteY22" fmla="*/ 346577 h 1211031"/>
                <a:gd name="connsiteX23" fmla="*/ 1308836 w 1360562"/>
                <a:gd name="connsiteY23" fmla="*/ 374285 h 1211031"/>
                <a:gd name="connsiteX24" fmla="*/ 1320964 w 1360562"/>
                <a:gd name="connsiteY24" fmla="*/ 403658 h 1211031"/>
                <a:gd name="connsiteX25" fmla="*/ 1332439 w 1360562"/>
                <a:gd name="connsiteY25" fmla="*/ 433568 h 1211031"/>
                <a:gd name="connsiteX26" fmla="*/ 1342190 w 1360562"/>
                <a:gd name="connsiteY26" fmla="*/ 462708 h 1211031"/>
                <a:gd name="connsiteX27" fmla="*/ 1348909 w 1360562"/>
                <a:gd name="connsiteY27" fmla="*/ 492152 h 1211031"/>
                <a:gd name="connsiteX28" fmla="*/ 1355034 w 1360562"/>
                <a:gd name="connsiteY28" fmla="*/ 521537 h 1211031"/>
                <a:gd name="connsiteX29" fmla="*/ 1358781 w 1360562"/>
                <a:gd name="connsiteY29" fmla="*/ 550690 h 1211031"/>
                <a:gd name="connsiteX30" fmla="*/ 1360266 w 1360562"/>
                <a:gd name="connsiteY30" fmla="*/ 578421 h 1211031"/>
                <a:gd name="connsiteX31" fmla="*/ 1360562 w 1360562"/>
                <a:gd name="connsiteY31" fmla="*/ 606036 h 1211031"/>
                <a:gd name="connsiteX32" fmla="*/ 1358422 w 1360562"/>
                <a:gd name="connsiteY32" fmla="*/ 634012 h 1211031"/>
                <a:gd name="connsiteX33" fmla="*/ 1355746 w 1360562"/>
                <a:gd name="connsiteY33" fmla="*/ 661336 h 1211031"/>
                <a:gd name="connsiteX34" fmla="*/ 1350691 w 1360562"/>
                <a:gd name="connsiteY34" fmla="*/ 688427 h 1211031"/>
                <a:gd name="connsiteX35" fmla="*/ 1343317 w 1360562"/>
                <a:gd name="connsiteY35" fmla="*/ 714691 h 1211031"/>
                <a:gd name="connsiteX36" fmla="*/ 1335406 w 1360562"/>
                <a:gd name="connsiteY36" fmla="*/ 740303 h 1211031"/>
                <a:gd name="connsiteX37" fmla="*/ 1325771 w 1360562"/>
                <a:gd name="connsiteY37" fmla="*/ 765146 h 1211031"/>
                <a:gd name="connsiteX38" fmla="*/ 1314351 w 1360562"/>
                <a:gd name="connsiteY38" fmla="*/ 789814 h 1211031"/>
                <a:gd name="connsiteX39" fmla="*/ 1302337 w 1360562"/>
                <a:gd name="connsiteY39" fmla="*/ 814424 h 1211031"/>
                <a:gd name="connsiteX40" fmla="*/ 1288003 w 1360562"/>
                <a:gd name="connsiteY40" fmla="*/ 838207 h 1211031"/>
                <a:gd name="connsiteX41" fmla="*/ 1272539 w 1360562"/>
                <a:gd name="connsiteY41" fmla="*/ 861280 h 1211031"/>
                <a:gd name="connsiteX42" fmla="*/ 1255943 w 1360562"/>
                <a:gd name="connsiteY42" fmla="*/ 883642 h 1211031"/>
                <a:gd name="connsiteX43" fmla="*/ 1238811 w 1360562"/>
                <a:gd name="connsiteY43" fmla="*/ 905352 h 1211031"/>
                <a:gd name="connsiteX44" fmla="*/ 1219302 w 1360562"/>
                <a:gd name="connsiteY44" fmla="*/ 926830 h 1211031"/>
                <a:gd name="connsiteX45" fmla="*/ 1199314 w 1360562"/>
                <a:gd name="connsiteY45" fmla="*/ 947060 h 1211031"/>
                <a:gd name="connsiteX46" fmla="*/ 1178195 w 1360562"/>
                <a:gd name="connsiteY46" fmla="*/ 966581 h 1211031"/>
                <a:gd name="connsiteX47" fmla="*/ 1156481 w 1360562"/>
                <a:gd name="connsiteY47" fmla="*/ 986043 h 1211031"/>
                <a:gd name="connsiteX48" fmla="*/ 1133101 w 1360562"/>
                <a:gd name="connsiteY48" fmla="*/ 1004143 h 1211031"/>
                <a:gd name="connsiteX49" fmla="*/ 1108473 w 1360562"/>
                <a:gd name="connsiteY49" fmla="*/ 1022720 h 1211031"/>
                <a:gd name="connsiteX50" fmla="*/ 1084078 w 1360562"/>
                <a:gd name="connsiteY50" fmla="*/ 1038921 h 1211031"/>
                <a:gd name="connsiteX51" fmla="*/ 1057900 w 1360562"/>
                <a:gd name="connsiteY51" fmla="*/ 1054947 h 1211031"/>
                <a:gd name="connsiteX52" fmla="*/ 1031185 w 1360562"/>
                <a:gd name="connsiteY52" fmla="*/ 1070321 h 1211031"/>
                <a:gd name="connsiteX53" fmla="*/ 1003933 w 1360562"/>
                <a:gd name="connsiteY53" fmla="*/ 1085043 h 1211031"/>
                <a:gd name="connsiteX54" fmla="*/ 976740 w 1360562"/>
                <a:gd name="connsiteY54" fmla="*/ 1099171 h 1211031"/>
                <a:gd name="connsiteX55" fmla="*/ 947344 w 1360562"/>
                <a:gd name="connsiteY55" fmla="*/ 1111284 h 1211031"/>
                <a:gd name="connsiteX56" fmla="*/ 918600 w 1360562"/>
                <a:gd name="connsiteY56" fmla="*/ 1122861 h 1211031"/>
                <a:gd name="connsiteX57" fmla="*/ 888667 w 1360562"/>
                <a:gd name="connsiteY57" fmla="*/ 1134322 h 1211031"/>
                <a:gd name="connsiteX58" fmla="*/ 858198 w 1360562"/>
                <a:gd name="connsiteY58" fmla="*/ 1145131 h 1211031"/>
                <a:gd name="connsiteX59" fmla="*/ 827904 w 1360562"/>
                <a:gd name="connsiteY59" fmla="*/ 1154157 h 1211031"/>
                <a:gd name="connsiteX60" fmla="*/ 796362 w 1360562"/>
                <a:gd name="connsiteY60" fmla="*/ 1163661 h 1211031"/>
                <a:gd name="connsiteX61" fmla="*/ 764284 w 1360562"/>
                <a:gd name="connsiteY61" fmla="*/ 1172513 h 1211031"/>
                <a:gd name="connsiteX62" fmla="*/ 731727 w 1360562"/>
                <a:gd name="connsiteY62" fmla="*/ 1180119 h 1211031"/>
                <a:gd name="connsiteX63" fmla="*/ 699882 w 1360562"/>
                <a:gd name="connsiteY63" fmla="*/ 1186595 h 1211031"/>
                <a:gd name="connsiteX64" fmla="*/ 666789 w 1360562"/>
                <a:gd name="connsiteY64" fmla="*/ 1193548 h 1211031"/>
                <a:gd name="connsiteX65" fmla="*/ 634524 w 1360562"/>
                <a:gd name="connsiteY65" fmla="*/ 1198184 h 1211031"/>
                <a:gd name="connsiteX66" fmla="*/ 601606 w 1360562"/>
                <a:gd name="connsiteY66" fmla="*/ 1203355 h 1211031"/>
                <a:gd name="connsiteX67" fmla="*/ 568921 w 1360562"/>
                <a:gd name="connsiteY67" fmla="*/ 1206151 h 1211031"/>
                <a:gd name="connsiteX68" fmla="*/ 536235 w 1360562"/>
                <a:gd name="connsiteY68" fmla="*/ 1208946 h 1211031"/>
                <a:gd name="connsiteX69" fmla="*/ 503666 w 1360562"/>
                <a:gd name="connsiteY69" fmla="*/ 1210553 h 1211031"/>
                <a:gd name="connsiteX70" fmla="*/ 471808 w 1360562"/>
                <a:gd name="connsiteY70" fmla="*/ 1211031 h 1211031"/>
                <a:gd name="connsiteX71" fmla="*/ 439472 w 1360562"/>
                <a:gd name="connsiteY71" fmla="*/ 1210263 h 1211031"/>
                <a:gd name="connsiteX72" fmla="*/ 408441 w 1360562"/>
                <a:gd name="connsiteY72" fmla="*/ 1208423 h 1211031"/>
                <a:gd name="connsiteX73" fmla="*/ 378121 w 1360562"/>
                <a:gd name="connsiteY73" fmla="*/ 1205453 h 1211031"/>
                <a:gd name="connsiteX74" fmla="*/ 346786 w 1360562"/>
                <a:gd name="connsiteY74" fmla="*/ 1200585 h 1211031"/>
                <a:gd name="connsiteX75" fmla="*/ 317946 w 1360562"/>
                <a:gd name="connsiteY75" fmla="*/ 1194761 h 1211031"/>
                <a:gd name="connsiteX76" fmla="*/ 289165 w 1360562"/>
                <a:gd name="connsiteY76" fmla="*/ 1188344 h 1211031"/>
                <a:gd name="connsiteX77" fmla="*/ 261210 w 1360562"/>
                <a:gd name="connsiteY77" fmla="*/ 1179609 h 1211031"/>
                <a:gd name="connsiteX78" fmla="*/ 234561 w 1360562"/>
                <a:gd name="connsiteY78" fmla="*/ 1169802 h 1211031"/>
                <a:gd name="connsiteX79" fmla="*/ 208680 w 1360562"/>
                <a:gd name="connsiteY79" fmla="*/ 1158272 h 1211031"/>
                <a:gd name="connsiteX80" fmla="*/ 182975 w 1360562"/>
                <a:gd name="connsiteY80" fmla="*/ 1144959 h 1211031"/>
                <a:gd name="connsiteX81" fmla="*/ 159111 w 1360562"/>
                <a:gd name="connsiteY81" fmla="*/ 1131228 h 1211031"/>
                <a:gd name="connsiteX82" fmla="*/ 137321 w 1360562"/>
                <a:gd name="connsiteY82" fmla="*/ 1114701 h 1211031"/>
                <a:gd name="connsiteX83" fmla="*/ 126724 w 1360562"/>
                <a:gd name="connsiteY83" fmla="*/ 1106466 h 1211031"/>
                <a:gd name="connsiteX84" fmla="*/ 116243 w 1360562"/>
                <a:gd name="connsiteY84" fmla="*/ 1097044 h 1211031"/>
                <a:gd name="connsiteX85" fmla="*/ 106414 w 1360562"/>
                <a:gd name="connsiteY85" fmla="*/ 1087086 h 1211031"/>
                <a:gd name="connsiteX86" fmla="*/ 96528 w 1360562"/>
                <a:gd name="connsiteY86" fmla="*/ 1077722 h 1211031"/>
                <a:gd name="connsiteX87" fmla="*/ 86815 w 1360562"/>
                <a:gd name="connsiteY87" fmla="*/ 1066576 h 1211031"/>
                <a:gd name="connsiteX88" fmla="*/ 77640 w 1360562"/>
                <a:gd name="connsiteY88" fmla="*/ 1056082 h 1211031"/>
                <a:gd name="connsiteX89" fmla="*/ 69175 w 1360562"/>
                <a:gd name="connsiteY89" fmla="*/ 1044458 h 1211031"/>
                <a:gd name="connsiteX90" fmla="*/ 61304 w 1360562"/>
                <a:gd name="connsiteY90" fmla="*/ 1032893 h 1211031"/>
                <a:gd name="connsiteX91" fmla="*/ 53550 w 1360562"/>
                <a:gd name="connsiteY91" fmla="*/ 1020139 h 1211031"/>
                <a:gd name="connsiteX92" fmla="*/ 45738 w 1360562"/>
                <a:gd name="connsiteY92" fmla="*/ 1007980 h 1211031"/>
                <a:gd name="connsiteX93" fmla="*/ 39231 w 1360562"/>
                <a:gd name="connsiteY93" fmla="*/ 994749 h 1211031"/>
                <a:gd name="connsiteX94" fmla="*/ 33377 w 1360562"/>
                <a:gd name="connsiteY94" fmla="*/ 980982 h 1211031"/>
                <a:gd name="connsiteX95" fmla="*/ 26392 w 1360562"/>
                <a:gd name="connsiteY95" fmla="*/ 966505 h 1211031"/>
                <a:gd name="connsiteX96" fmla="*/ 21844 w 1360562"/>
                <a:gd name="connsiteY96" fmla="*/ 951667 h 1211031"/>
                <a:gd name="connsiteX97" fmla="*/ 16106 w 1360562"/>
                <a:gd name="connsiteY97" fmla="*/ 936712 h 1211031"/>
                <a:gd name="connsiteX98" fmla="*/ 12210 w 1360562"/>
                <a:gd name="connsiteY98" fmla="*/ 921338 h 1211031"/>
                <a:gd name="connsiteX99" fmla="*/ 8314 w 1360562"/>
                <a:gd name="connsiteY99" fmla="*/ 905964 h 1211031"/>
                <a:gd name="connsiteX100" fmla="*/ 5665 w 1360562"/>
                <a:gd name="connsiteY100" fmla="*/ 890113 h 1211031"/>
                <a:gd name="connsiteX101" fmla="*/ 3669 w 1360562"/>
                <a:gd name="connsiteY101" fmla="*/ 873725 h 1211031"/>
                <a:gd name="connsiteX102" fmla="*/ 1673 w 1360562"/>
                <a:gd name="connsiteY102" fmla="*/ 857338 h 1211031"/>
                <a:gd name="connsiteX103" fmla="*/ 1460 w 1360562"/>
                <a:gd name="connsiteY103" fmla="*/ 841125 h 1211031"/>
                <a:gd name="connsiteX104" fmla="*/ 0 w 1360562"/>
                <a:gd name="connsiteY104" fmla="*/ 825390 h 1211031"/>
                <a:gd name="connsiteX105" fmla="*/ 1093 w 1360562"/>
                <a:gd name="connsiteY105" fmla="*/ 808106 h 1211031"/>
                <a:gd name="connsiteX106" fmla="*/ 1475 w 1360562"/>
                <a:gd name="connsiteY106" fmla="*/ 791952 h 1211031"/>
                <a:gd name="connsiteX107" fmla="*/ 3104 w 1360562"/>
                <a:gd name="connsiteY107" fmla="*/ 775320 h 1211031"/>
                <a:gd name="connsiteX108" fmla="*/ 4849 w 1360562"/>
                <a:gd name="connsiteY108" fmla="*/ 757500 h 1211031"/>
                <a:gd name="connsiteX109" fmla="*/ 11138 w 1360562"/>
                <a:gd name="connsiteY109" fmla="*/ 723934 h 1211031"/>
                <a:gd name="connsiteX110" fmla="*/ 18196 w 1360562"/>
                <a:gd name="connsiteY110" fmla="*/ 688643 h 1211031"/>
                <a:gd name="connsiteX111" fmla="*/ 28705 w 1360562"/>
                <a:gd name="connsiteY111" fmla="*/ 654890 h 1211031"/>
                <a:gd name="connsiteX112" fmla="*/ 39983 w 1360562"/>
                <a:gd name="connsiteY112" fmla="*/ 619413 h 1211031"/>
                <a:gd name="connsiteX113" fmla="*/ 52986 w 1360562"/>
                <a:gd name="connsiteY113" fmla="*/ 584705 h 1211031"/>
                <a:gd name="connsiteX114" fmla="*/ 68961 w 1360562"/>
                <a:gd name="connsiteY114" fmla="*/ 550288 h 1211031"/>
                <a:gd name="connsiteX115" fmla="*/ 86184 w 1360562"/>
                <a:gd name="connsiteY115" fmla="*/ 515394 h 1211031"/>
                <a:gd name="connsiteX116" fmla="*/ 104538 w 1360562"/>
                <a:gd name="connsiteY116" fmla="*/ 481210 h 1211031"/>
                <a:gd name="connsiteX117" fmla="*/ 123964 w 1360562"/>
                <a:gd name="connsiteY117" fmla="*/ 448330 h 1211031"/>
                <a:gd name="connsiteX118" fmla="*/ 145885 w 1360562"/>
                <a:gd name="connsiteY118" fmla="*/ 414496 h 1211031"/>
                <a:gd name="connsiteX119" fmla="*/ 168284 w 1360562"/>
                <a:gd name="connsiteY119" fmla="*/ 381907 h 1211031"/>
                <a:gd name="connsiteX120" fmla="*/ 191813 w 1360562"/>
                <a:gd name="connsiteY120" fmla="*/ 350030 h 1211031"/>
                <a:gd name="connsiteX121" fmla="*/ 217010 w 1360562"/>
                <a:gd name="connsiteY121" fmla="*/ 319514 h 1211031"/>
                <a:gd name="connsiteX122" fmla="*/ 242801 w 1360562"/>
                <a:gd name="connsiteY122" fmla="*/ 289057 h 1211031"/>
                <a:gd name="connsiteX123" fmla="*/ 269724 w 1360562"/>
                <a:gd name="connsiteY123" fmla="*/ 259311 h 1211031"/>
                <a:gd name="connsiteX124" fmla="*/ 297660 w 1360562"/>
                <a:gd name="connsiteY124" fmla="*/ 231463 h 1211031"/>
                <a:gd name="connsiteX125" fmla="*/ 325481 w 1360562"/>
                <a:gd name="connsiteY125" fmla="*/ 204803 h 1211031"/>
                <a:gd name="connsiteX126" fmla="*/ 353837 w 1360562"/>
                <a:gd name="connsiteY126" fmla="*/ 178795 h 1211031"/>
                <a:gd name="connsiteX127" fmla="*/ 383208 w 1360562"/>
                <a:gd name="connsiteY127" fmla="*/ 154685 h 1211031"/>
                <a:gd name="connsiteX128" fmla="*/ 413058 w 1360562"/>
                <a:gd name="connsiteY128" fmla="*/ 131822 h 1211031"/>
                <a:gd name="connsiteX129" fmla="*/ 443327 w 1360562"/>
                <a:gd name="connsiteY129" fmla="*/ 110799 h 1211031"/>
                <a:gd name="connsiteX130" fmla="*/ 473480 w 1360562"/>
                <a:gd name="connsiteY130" fmla="*/ 90964 h 1211031"/>
                <a:gd name="connsiteX131" fmla="*/ 503994 w 1360562"/>
                <a:gd name="connsiteY131" fmla="*/ 73564 h 1211031"/>
                <a:gd name="connsiteX132" fmla="*/ 534276 w 1360562"/>
                <a:gd name="connsiteY132" fmla="*/ 58539 h 1211031"/>
                <a:gd name="connsiteX133" fmla="*/ 564442 w 1360562"/>
                <a:gd name="connsiteY133" fmla="*/ 44702 h 1211031"/>
                <a:gd name="connsiteX134" fmla="*/ 594375 w 1360562"/>
                <a:gd name="connsiteY134" fmla="*/ 33241 h 1211031"/>
                <a:gd name="connsiteX135" fmla="*/ 624844 w 1360562"/>
                <a:gd name="connsiteY135" fmla="*/ 22433 h 1211031"/>
                <a:gd name="connsiteX136" fmla="*/ 654428 w 1360562"/>
                <a:gd name="connsiteY136" fmla="*/ 14536 h 1211031"/>
                <a:gd name="connsiteX137" fmla="*/ 684431 w 1360562"/>
                <a:gd name="connsiteY137" fmla="*/ 8479 h 1211031"/>
                <a:gd name="connsiteX138" fmla="*/ 713666 w 1360562"/>
                <a:gd name="connsiteY138" fmla="*/ 4147 h 1211031"/>
                <a:gd name="connsiteX139" fmla="*/ 742726 w 1360562"/>
                <a:gd name="connsiteY139" fmla="*/ 1596 h 1211031"/>
                <a:gd name="connsiteX140" fmla="*/ 771075 w 1360562"/>
                <a:gd name="connsiteY140" fmla="*/ 175 h 121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360562" h="1211031">
                  <a:moveTo>
                    <a:pt x="799903" y="0"/>
                  </a:moveTo>
                  <a:lnTo>
                    <a:pt x="828497" y="2201"/>
                  </a:lnTo>
                  <a:lnTo>
                    <a:pt x="856975" y="5590"/>
                  </a:lnTo>
                  <a:lnTo>
                    <a:pt x="884032" y="11239"/>
                  </a:lnTo>
                  <a:lnTo>
                    <a:pt x="912219" y="17598"/>
                  </a:lnTo>
                  <a:lnTo>
                    <a:pt x="938449" y="25564"/>
                  </a:lnTo>
                  <a:lnTo>
                    <a:pt x="965214" y="34183"/>
                  </a:lnTo>
                  <a:lnTo>
                    <a:pt x="991153" y="45119"/>
                  </a:lnTo>
                  <a:lnTo>
                    <a:pt x="1015786" y="57127"/>
                  </a:lnTo>
                  <a:lnTo>
                    <a:pt x="1040897" y="70381"/>
                  </a:lnTo>
                  <a:lnTo>
                    <a:pt x="1065239" y="85359"/>
                  </a:lnTo>
                  <a:lnTo>
                    <a:pt x="1088870" y="101467"/>
                  </a:lnTo>
                  <a:lnTo>
                    <a:pt x="1111312" y="117458"/>
                  </a:lnTo>
                  <a:lnTo>
                    <a:pt x="1133522" y="135825"/>
                  </a:lnTo>
                  <a:lnTo>
                    <a:pt x="1154426" y="155264"/>
                  </a:lnTo>
                  <a:lnTo>
                    <a:pt x="1175808" y="175949"/>
                  </a:lnTo>
                  <a:lnTo>
                    <a:pt x="1194696" y="197589"/>
                  </a:lnTo>
                  <a:lnTo>
                    <a:pt x="1214120" y="219881"/>
                  </a:lnTo>
                  <a:lnTo>
                    <a:pt x="1231645" y="243187"/>
                  </a:lnTo>
                  <a:lnTo>
                    <a:pt x="1249052" y="267680"/>
                  </a:lnTo>
                  <a:lnTo>
                    <a:pt x="1265155" y="293245"/>
                  </a:lnTo>
                  <a:lnTo>
                    <a:pt x="1280547" y="319940"/>
                  </a:lnTo>
                  <a:lnTo>
                    <a:pt x="1295344" y="346577"/>
                  </a:lnTo>
                  <a:lnTo>
                    <a:pt x="1308836" y="374285"/>
                  </a:lnTo>
                  <a:lnTo>
                    <a:pt x="1320964" y="403658"/>
                  </a:lnTo>
                  <a:lnTo>
                    <a:pt x="1332439" y="433568"/>
                  </a:lnTo>
                  <a:lnTo>
                    <a:pt x="1342190" y="462708"/>
                  </a:lnTo>
                  <a:lnTo>
                    <a:pt x="1348909" y="492152"/>
                  </a:lnTo>
                  <a:lnTo>
                    <a:pt x="1355034" y="521537"/>
                  </a:lnTo>
                  <a:lnTo>
                    <a:pt x="1358781" y="550690"/>
                  </a:lnTo>
                  <a:lnTo>
                    <a:pt x="1360266" y="578421"/>
                  </a:lnTo>
                  <a:lnTo>
                    <a:pt x="1360562" y="606036"/>
                  </a:lnTo>
                  <a:lnTo>
                    <a:pt x="1358422" y="634012"/>
                  </a:lnTo>
                  <a:lnTo>
                    <a:pt x="1355746" y="661336"/>
                  </a:lnTo>
                  <a:lnTo>
                    <a:pt x="1350691" y="688427"/>
                  </a:lnTo>
                  <a:lnTo>
                    <a:pt x="1343317" y="714691"/>
                  </a:lnTo>
                  <a:lnTo>
                    <a:pt x="1335406" y="740303"/>
                  </a:lnTo>
                  <a:lnTo>
                    <a:pt x="1325771" y="765146"/>
                  </a:lnTo>
                  <a:lnTo>
                    <a:pt x="1314351" y="789814"/>
                  </a:lnTo>
                  <a:lnTo>
                    <a:pt x="1302337" y="814424"/>
                  </a:lnTo>
                  <a:lnTo>
                    <a:pt x="1288003" y="838207"/>
                  </a:lnTo>
                  <a:lnTo>
                    <a:pt x="1272539" y="861280"/>
                  </a:lnTo>
                  <a:lnTo>
                    <a:pt x="1255943" y="883642"/>
                  </a:lnTo>
                  <a:lnTo>
                    <a:pt x="1238811" y="905352"/>
                  </a:lnTo>
                  <a:lnTo>
                    <a:pt x="1219302" y="926830"/>
                  </a:lnTo>
                  <a:lnTo>
                    <a:pt x="1199314" y="947060"/>
                  </a:lnTo>
                  <a:lnTo>
                    <a:pt x="1178195" y="966581"/>
                  </a:lnTo>
                  <a:lnTo>
                    <a:pt x="1156481" y="986043"/>
                  </a:lnTo>
                  <a:lnTo>
                    <a:pt x="1133101" y="1004143"/>
                  </a:lnTo>
                  <a:lnTo>
                    <a:pt x="1108473" y="1022720"/>
                  </a:lnTo>
                  <a:lnTo>
                    <a:pt x="1084078" y="1038921"/>
                  </a:lnTo>
                  <a:lnTo>
                    <a:pt x="1057900" y="1054947"/>
                  </a:lnTo>
                  <a:lnTo>
                    <a:pt x="1031185" y="1070321"/>
                  </a:lnTo>
                  <a:lnTo>
                    <a:pt x="1003933" y="1085043"/>
                  </a:lnTo>
                  <a:lnTo>
                    <a:pt x="976740" y="1099171"/>
                  </a:lnTo>
                  <a:lnTo>
                    <a:pt x="947344" y="1111284"/>
                  </a:lnTo>
                  <a:lnTo>
                    <a:pt x="918600" y="1122861"/>
                  </a:lnTo>
                  <a:lnTo>
                    <a:pt x="888667" y="1134322"/>
                  </a:lnTo>
                  <a:lnTo>
                    <a:pt x="858198" y="1145131"/>
                  </a:lnTo>
                  <a:lnTo>
                    <a:pt x="827904" y="1154157"/>
                  </a:lnTo>
                  <a:lnTo>
                    <a:pt x="796362" y="1163661"/>
                  </a:lnTo>
                  <a:lnTo>
                    <a:pt x="764284" y="1172513"/>
                  </a:lnTo>
                  <a:lnTo>
                    <a:pt x="731727" y="1180119"/>
                  </a:lnTo>
                  <a:lnTo>
                    <a:pt x="699882" y="1186595"/>
                  </a:lnTo>
                  <a:lnTo>
                    <a:pt x="666789" y="1193548"/>
                  </a:lnTo>
                  <a:lnTo>
                    <a:pt x="634524" y="1198184"/>
                  </a:lnTo>
                  <a:lnTo>
                    <a:pt x="601606" y="1203355"/>
                  </a:lnTo>
                  <a:lnTo>
                    <a:pt x="568921" y="1206151"/>
                  </a:lnTo>
                  <a:lnTo>
                    <a:pt x="536235" y="1208946"/>
                  </a:lnTo>
                  <a:lnTo>
                    <a:pt x="503666" y="1210553"/>
                  </a:lnTo>
                  <a:lnTo>
                    <a:pt x="471808" y="1211031"/>
                  </a:lnTo>
                  <a:lnTo>
                    <a:pt x="439472" y="1210263"/>
                  </a:lnTo>
                  <a:lnTo>
                    <a:pt x="408441" y="1208423"/>
                  </a:lnTo>
                  <a:lnTo>
                    <a:pt x="378121" y="1205453"/>
                  </a:lnTo>
                  <a:lnTo>
                    <a:pt x="346786" y="1200585"/>
                  </a:lnTo>
                  <a:lnTo>
                    <a:pt x="317946" y="1194761"/>
                  </a:lnTo>
                  <a:lnTo>
                    <a:pt x="289165" y="1188344"/>
                  </a:lnTo>
                  <a:lnTo>
                    <a:pt x="261210" y="1179609"/>
                  </a:lnTo>
                  <a:lnTo>
                    <a:pt x="234561" y="1169802"/>
                  </a:lnTo>
                  <a:lnTo>
                    <a:pt x="208680" y="1158272"/>
                  </a:lnTo>
                  <a:lnTo>
                    <a:pt x="182975" y="1144959"/>
                  </a:lnTo>
                  <a:lnTo>
                    <a:pt x="159111" y="1131228"/>
                  </a:lnTo>
                  <a:lnTo>
                    <a:pt x="137321" y="1114701"/>
                  </a:lnTo>
                  <a:lnTo>
                    <a:pt x="126724" y="1106466"/>
                  </a:lnTo>
                  <a:lnTo>
                    <a:pt x="116243" y="1097044"/>
                  </a:lnTo>
                  <a:lnTo>
                    <a:pt x="106414" y="1087086"/>
                  </a:lnTo>
                  <a:lnTo>
                    <a:pt x="96528" y="1077722"/>
                  </a:lnTo>
                  <a:lnTo>
                    <a:pt x="86815" y="1066576"/>
                  </a:lnTo>
                  <a:lnTo>
                    <a:pt x="77640" y="1056082"/>
                  </a:lnTo>
                  <a:lnTo>
                    <a:pt x="69175" y="1044458"/>
                  </a:lnTo>
                  <a:lnTo>
                    <a:pt x="61304" y="1032893"/>
                  </a:lnTo>
                  <a:lnTo>
                    <a:pt x="53550" y="1020139"/>
                  </a:lnTo>
                  <a:lnTo>
                    <a:pt x="45738" y="1007980"/>
                  </a:lnTo>
                  <a:lnTo>
                    <a:pt x="39231" y="994749"/>
                  </a:lnTo>
                  <a:lnTo>
                    <a:pt x="33377" y="980982"/>
                  </a:lnTo>
                  <a:lnTo>
                    <a:pt x="26392" y="966505"/>
                  </a:lnTo>
                  <a:lnTo>
                    <a:pt x="21844" y="951667"/>
                  </a:lnTo>
                  <a:lnTo>
                    <a:pt x="16106" y="936712"/>
                  </a:lnTo>
                  <a:lnTo>
                    <a:pt x="12210" y="921338"/>
                  </a:lnTo>
                  <a:lnTo>
                    <a:pt x="8314" y="905964"/>
                  </a:lnTo>
                  <a:lnTo>
                    <a:pt x="5665" y="890113"/>
                  </a:lnTo>
                  <a:lnTo>
                    <a:pt x="3669" y="873725"/>
                  </a:lnTo>
                  <a:lnTo>
                    <a:pt x="1673" y="857338"/>
                  </a:lnTo>
                  <a:lnTo>
                    <a:pt x="1460" y="841125"/>
                  </a:lnTo>
                  <a:lnTo>
                    <a:pt x="0" y="825390"/>
                  </a:lnTo>
                  <a:lnTo>
                    <a:pt x="1093" y="808106"/>
                  </a:lnTo>
                  <a:lnTo>
                    <a:pt x="1475" y="791952"/>
                  </a:lnTo>
                  <a:lnTo>
                    <a:pt x="3104" y="775320"/>
                  </a:lnTo>
                  <a:lnTo>
                    <a:pt x="4849" y="757500"/>
                  </a:lnTo>
                  <a:lnTo>
                    <a:pt x="11138" y="723934"/>
                  </a:lnTo>
                  <a:lnTo>
                    <a:pt x="18196" y="688643"/>
                  </a:lnTo>
                  <a:lnTo>
                    <a:pt x="28705" y="654890"/>
                  </a:lnTo>
                  <a:lnTo>
                    <a:pt x="39983" y="619413"/>
                  </a:lnTo>
                  <a:lnTo>
                    <a:pt x="52986" y="584705"/>
                  </a:lnTo>
                  <a:lnTo>
                    <a:pt x="68961" y="550288"/>
                  </a:lnTo>
                  <a:lnTo>
                    <a:pt x="86184" y="515394"/>
                  </a:lnTo>
                  <a:lnTo>
                    <a:pt x="104538" y="481210"/>
                  </a:lnTo>
                  <a:lnTo>
                    <a:pt x="123964" y="448330"/>
                  </a:lnTo>
                  <a:lnTo>
                    <a:pt x="145885" y="414496"/>
                  </a:lnTo>
                  <a:lnTo>
                    <a:pt x="168284" y="381907"/>
                  </a:lnTo>
                  <a:lnTo>
                    <a:pt x="191813" y="350030"/>
                  </a:lnTo>
                  <a:lnTo>
                    <a:pt x="217010" y="319514"/>
                  </a:lnTo>
                  <a:lnTo>
                    <a:pt x="242801" y="289057"/>
                  </a:lnTo>
                  <a:lnTo>
                    <a:pt x="269724" y="259311"/>
                  </a:lnTo>
                  <a:lnTo>
                    <a:pt x="297660" y="231463"/>
                  </a:lnTo>
                  <a:lnTo>
                    <a:pt x="325481" y="204803"/>
                  </a:lnTo>
                  <a:lnTo>
                    <a:pt x="353837" y="178795"/>
                  </a:lnTo>
                  <a:lnTo>
                    <a:pt x="383208" y="154685"/>
                  </a:lnTo>
                  <a:lnTo>
                    <a:pt x="413058" y="131822"/>
                  </a:lnTo>
                  <a:lnTo>
                    <a:pt x="443327" y="110799"/>
                  </a:lnTo>
                  <a:lnTo>
                    <a:pt x="473480" y="90964"/>
                  </a:lnTo>
                  <a:lnTo>
                    <a:pt x="503994" y="73564"/>
                  </a:lnTo>
                  <a:lnTo>
                    <a:pt x="534276" y="58539"/>
                  </a:lnTo>
                  <a:lnTo>
                    <a:pt x="564442" y="44702"/>
                  </a:lnTo>
                  <a:lnTo>
                    <a:pt x="594375" y="33241"/>
                  </a:lnTo>
                  <a:lnTo>
                    <a:pt x="624844" y="22433"/>
                  </a:lnTo>
                  <a:lnTo>
                    <a:pt x="654428" y="14536"/>
                  </a:lnTo>
                  <a:lnTo>
                    <a:pt x="684431" y="8479"/>
                  </a:lnTo>
                  <a:lnTo>
                    <a:pt x="713666" y="4147"/>
                  </a:lnTo>
                  <a:lnTo>
                    <a:pt x="742726" y="1596"/>
                  </a:lnTo>
                  <a:lnTo>
                    <a:pt x="771075" y="175"/>
                  </a:lnTo>
                  <a:close/>
                </a:path>
              </a:pathLst>
            </a:custGeom>
            <a:noFill/>
            <a:ln w="57150">
              <a:solidFill>
                <a:srgbClr val="3B9DBB"/>
              </a:solidFill>
            </a:ln>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r>
                <a:rPr lang="zh-CN" altLang="en-US" sz="2000" b="1" dirty="0">
                  <a:solidFill>
                    <a:srgbClr val="808080"/>
                  </a:solidFill>
                  <a:latin typeface="微软雅黑" charset="0"/>
                  <a:ea typeface="微软雅黑" charset="0"/>
                  <a:cs typeface="+mn-ea"/>
                  <a:sym typeface="Arial" panose="020B0704020202020204" pitchFamily="34" charset="0"/>
                </a:rPr>
                <a:t>词法分析</a:t>
              </a:r>
              <a:endParaRPr lang="zh-CN" altLang="en-US" sz="2000" b="1" dirty="0">
                <a:solidFill>
                  <a:srgbClr val="808080"/>
                </a:solidFill>
                <a:latin typeface="微软雅黑" charset="0"/>
                <a:ea typeface="微软雅黑" charset="0"/>
                <a:cs typeface="+mn-ea"/>
                <a:sym typeface="Arial" panose="020B0704020202020204" pitchFamily="34" charset="0"/>
              </a:endParaRPr>
            </a:p>
          </p:txBody>
        </p:sp>
        <p:sp>
          <p:nvSpPr>
            <p:cNvPr id="73" name="任意多边形 72"/>
            <p:cNvSpPr/>
            <p:nvPr>
              <p:custDataLst>
                <p:tags r:id="rId4"/>
              </p:custDataLst>
            </p:nvPr>
          </p:nvSpPr>
          <p:spPr>
            <a:xfrm>
              <a:off x="8712" y="6682"/>
              <a:ext cx="2412" cy="2147"/>
            </a:xfrm>
            <a:custGeom>
              <a:avLst/>
              <a:gdLst>
                <a:gd name="connsiteX0" fmla="*/ 799903 w 1360562"/>
                <a:gd name="connsiteY0" fmla="*/ 0 h 1211031"/>
                <a:gd name="connsiteX1" fmla="*/ 828497 w 1360562"/>
                <a:gd name="connsiteY1" fmla="*/ 2201 h 1211031"/>
                <a:gd name="connsiteX2" fmla="*/ 856975 w 1360562"/>
                <a:gd name="connsiteY2" fmla="*/ 5590 h 1211031"/>
                <a:gd name="connsiteX3" fmla="*/ 884032 w 1360562"/>
                <a:gd name="connsiteY3" fmla="*/ 11239 h 1211031"/>
                <a:gd name="connsiteX4" fmla="*/ 912219 w 1360562"/>
                <a:gd name="connsiteY4" fmla="*/ 17598 h 1211031"/>
                <a:gd name="connsiteX5" fmla="*/ 938449 w 1360562"/>
                <a:gd name="connsiteY5" fmla="*/ 25564 h 1211031"/>
                <a:gd name="connsiteX6" fmla="*/ 965214 w 1360562"/>
                <a:gd name="connsiteY6" fmla="*/ 34183 h 1211031"/>
                <a:gd name="connsiteX7" fmla="*/ 991153 w 1360562"/>
                <a:gd name="connsiteY7" fmla="*/ 45119 h 1211031"/>
                <a:gd name="connsiteX8" fmla="*/ 1015786 w 1360562"/>
                <a:gd name="connsiteY8" fmla="*/ 57127 h 1211031"/>
                <a:gd name="connsiteX9" fmla="*/ 1040897 w 1360562"/>
                <a:gd name="connsiteY9" fmla="*/ 70381 h 1211031"/>
                <a:gd name="connsiteX10" fmla="*/ 1065239 w 1360562"/>
                <a:gd name="connsiteY10" fmla="*/ 85359 h 1211031"/>
                <a:gd name="connsiteX11" fmla="*/ 1088870 w 1360562"/>
                <a:gd name="connsiteY11" fmla="*/ 101467 h 1211031"/>
                <a:gd name="connsiteX12" fmla="*/ 1111312 w 1360562"/>
                <a:gd name="connsiteY12" fmla="*/ 117458 h 1211031"/>
                <a:gd name="connsiteX13" fmla="*/ 1133522 w 1360562"/>
                <a:gd name="connsiteY13" fmla="*/ 135825 h 1211031"/>
                <a:gd name="connsiteX14" fmla="*/ 1154426 w 1360562"/>
                <a:gd name="connsiteY14" fmla="*/ 155264 h 1211031"/>
                <a:gd name="connsiteX15" fmla="*/ 1175808 w 1360562"/>
                <a:gd name="connsiteY15" fmla="*/ 175949 h 1211031"/>
                <a:gd name="connsiteX16" fmla="*/ 1194696 w 1360562"/>
                <a:gd name="connsiteY16" fmla="*/ 197589 h 1211031"/>
                <a:gd name="connsiteX17" fmla="*/ 1214120 w 1360562"/>
                <a:gd name="connsiteY17" fmla="*/ 219881 h 1211031"/>
                <a:gd name="connsiteX18" fmla="*/ 1231645 w 1360562"/>
                <a:gd name="connsiteY18" fmla="*/ 243187 h 1211031"/>
                <a:gd name="connsiteX19" fmla="*/ 1249052 w 1360562"/>
                <a:gd name="connsiteY19" fmla="*/ 267680 h 1211031"/>
                <a:gd name="connsiteX20" fmla="*/ 1265155 w 1360562"/>
                <a:gd name="connsiteY20" fmla="*/ 293245 h 1211031"/>
                <a:gd name="connsiteX21" fmla="*/ 1280547 w 1360562"/>
                <a:gd name="connsiteY21" fmla="*/ 319940 h 1211031"/>
                <a:gd name="connsiteX22" fmla="*/ 1295344 w 1360562"/>
                <a:gd name="connsiteY22" fmla="*/ 346577 h 1211031"/>
                <a:gd name="connsiteX23" fmla="*/ 1308836 w 1360562"/>
                <a:gd name="connsiteY23" fmla="*/ 374285 h 1211031"/>
                <a:gd name="connsiteX24" fmla="*/ 1320964 w 1360562"/>
                <a:gd name="connsiteY24" fmla="*/ 403658 h 1211031"/>
                <a:gd name="connsiteX25" fmla="*/ 1332439 w 1360562"/>
                <a:gd name="connsiteY25" fmla="*/ 433568 h 1211031"/>
                <a:gd name="connsiteX26" fmla="*/ 1342190 w 1360562"/>
                <a:gd name="connsiteY26" fmla="*/ 462708 h 1211031"/>
                <a:gd name="connsiteX27" fmla="*/ 1348909 w 1360562"/>
                <a:gd name="connsiteY27" fmla="*/ 492152 h 1211031"/>
                <a:gd name="connsiteX28" fmla="*/ 1355034 w 1360562"/>
                <a:gd name="connsiteY28" fmla="*/ 521537 h 1211031"/>
                <a:gd name="connsiteX29" fmla="*/ 1358781 w 1360562"/>
                <a:gd name="connsiteY29" fmla="*/ 550690 h 1211031"/>
                <a:gd name="connsiteX30" fmla="*/ 1360266 w 1360562"/>
                <a:gd name="connsiteY30" fmla="*/ 578421 h 1211031"/>
                <a:gd name="connsiteX31" fmla="*/ 1360562 w 1360562"/>
                <a:gd name="connsiteY31" fmla="*/ 606036 h 1211031"/>
                <a:gd name="connsiteX32" fmla="*/ 1358422 w 1360562"/>
                <a:gd name="connsiteY32" fmla="*/ 634012 h 1211031"/>
                <a:gd name="connsiteX33" fmla="*/ 1355746 w 1360562"/>
                <a:gd name="connsiteY33" fmla="*/ 661336 h 1211031"/>
                <a:gd name="connsiteX34" fmla="*/ 1350691 w 1360562"/>
                <a:gd name="connsiteY34" fmla="*/ 688427 h 1211031"/>
                <a:gd name="connsiteX35" fmla="*/ 1343317 w 1360562"/>
                <a:gd name="connsiteY35" fmla="*/ 714691 h 1211031"/>
                <a:gd name="connsiteX36" fmla="*/ 1335406 w 1360562"/>
                <a:gd name="connsiteY36" fmla="*/ 740303 h 1211031"/>
                <a:gd name="connsiteX37" fmla="*/ 1325771 w 1360562"/>
                <a:gd name="connsiteY37" fmla="*/ 765146 h 1211031"/>
                <a:gd name="connsiteX38" fmla="*/ 1314351 w 1360562"/>
                <a:gd name="connsiteY38" fmla="*/ 789814 h 1211031"/>
                <a:gd name="connsiteX39" fmla="*/ 1302337 w 1360562"/>
                <a:gd name="connsiteY39" fmla="*/ 814424 h 1211031"/>
                <a:gd name="connsiteX40" fmla="*/ 1288003 w 1360562"/>
                <a:gd name="connsiteY40" fmla="*/ 838207 h 1211031"/>
                <a:gd name="connsiteX41" fmla="*/ 1272539 w 1360562"/>
                <a:gd name="connsiteY41" fmla="*/ 861280 h 1211031"/>
                <a:gd name="connsiteX42" fmla="*/ 1255943 w 1360562"/>
                <a:gd name="connsiteY42" fmla="*/ 883642 h 1211031"/>
                <a:gd name="connsiteX43" fmla="*/ 1238811 w 1360562"/>
                <a:gd name="connsiteY43" fmla="*/ 905352 h 1211031"/>
                <a:gd name="connsiteX44" fmla="*/ 1219302 w 1360562"/>
                <a:gd name="connsiteY44" fmla="*/ 926830 h 1211031"/>
                <a:gd name="connsiteX45" fmla="*/ 1199314 w 1360562"/>
                <a:gd name="connsiteY45" fmla="*/ 947060 h 1211031"/>
                <a:gd name="connsiteX46" fmla="*/ 1178195 w 1360562"/>
                <a:gd name="connsiteY46" fmla="*/ 966581 h 1211031"/>
                <a:gd name="connsiteX47" fmla="*/ 1156481 w 1360562"/>
                <a:gd name="connsiteY47" fmla="*/ 986043 h 1211031"/>
                <a:gd name="connsiteX48" fmla="*/ 1133101 w 1360562"/>
                <a:gd name="connsiteY48" fmla="*/ 1004143 h 1211031"/>
                <a:gd name="connsiteX49" fmla="*/ 1108473 w 1360562"/>
                <a:gd name="connsiteY49" fmla="*/ 1022720 h 1211031"/>
                <a:gd name="connsiteX50" fmla="*/ 1084078 w 1360562"/>
                <a:gd name="connsiteY50" fmla="*/ 1038921 h 1211031"/>
                <a:gd name="connsiteX51" fmla="*/ 1057900 w 1360562"/>
                <a:gd name="connsiteY51" fmla="*/ 1054947 h 1211031"/>
                <a:gd name="connsiteX52" fmla="*/ 1031185 w 1360562"/>
                <a:gd name="connsiteY52" fmla="*/ 1070321 h 1211031"/>
                <a:gd name="connsiteX53" fmla="*/ 1003933 w 1360562"/>
                <a:gd name="connsiteY53" fmla="*/ 1085043 h 1211031"/>
                <a:gd name="connsiteX54" fmla="*/ 976740 w 1360562"/>
                <a:gd name="connsiteY54" fmla="*/ 1099171 h 1211031"/>
                <a:gd name="connsiteX55" fmla="*/ 947344 w 1360562"/>
                <a:gd name="connsiteY55" fmla="*/ 1111284 h 1211031"/>
                <a:gd name="connsiteX56" fmla="*/ 918600 w 1360562"/>
                <a:gd name="connsiteY56" fmla="*/ 1122861 h 1211031"/>
                <a:gd name="connsiteX57" fmla="*/ 888667 w 1360562"/>
                <a:gd name="connsiteY57" fmla="*/ 1134322 h 1211031"/>
                <a:gd name="connsiteX58" fmla="*/ 858198 w 1360562"/>
                <a:gd name="connsiteY58" fmla="*/ 1145131 h 1211031"/>
                <a:gd name="connsiteX59" fmla="*/ 827904 w 1360562"/>
                <a:gd name="connsiteY59" fmla="*/ 1154157 h 1211031"/>
                <a:gd name="connsiteX60" fmla="*/ 796362 w 1360562"/>
                <a:gd name="connsiteY60" fmla="*/ 1163661 h 1211031"/>
                <a:gd name="connsiteX61" fmla="*/ 764284 w 1360562"/>
                <a:gd name="connsiteY61" fmla="*/ 1172513 h 1211031"/>
                <a:gd name="connsiteX62" fmla="*/ 731727 w 1360562"/>
                <a:gd name="connsiteY62" fmla="*/ 1180119 h 1211031"/>
                <a:gd name="connsiteX63" fmla="*/ 699882 w 1360562"/>
                <a:gd name="connsiteY63" fmla="*/ 1186595 h 1211031"/>
                <a:gd name="connsiteX64" fmla="*/ 666789 w 1360562"/>
                <a:gd name="connsiteY64" fmla="*/ 1193548 h 1211031"/>
                <a:gd name="connsiteX65" fmla="*/ 634524 w 1360562"/>
                <a:gd name="connsiteY65" fmla="*/ 1198184 h 1211031"/>
                <a:gd name="connsiteX66" fmla="*/ 601606 w 1360562"/>
                <a:gd name="connsiteY66" fmla="*/ 1203355 h 1211031"/>
                <a:gd name="connsiteX67" fmla="*/ 568921 w 1360562"/>
                <a:gd name="connsiteY67" fmla="*/ 1206151 h 1211031"/>
                <a:gd name="connsiteX68" fmla="*/ 536235 w 1360562"/>
                <a:gd name="connsiteY68" fmla="*/ 1208946 h 1211031"/>
                <a:gd name="connsiteX69" fmla="*/ 503666 w 1360562"/>
                <a:gd name="connsiteY69" fmla="*/ 1210553 h 1211031"/>
                <a:gd name="connsiteX70" fmla="*/ 471808 w 1360562"/>
                <a:gd name="connsiteY70" fmla="*/ 1211031 h 1211031"/>
                <a:gd name="connsiteX71" fmla="*/ 439472 w 1360562"/>
                <a:gd name="connsiteY71" fmla="*/ 1210263 h 1211031"/>
                <a:gd name="connsiteX72" fmla="*/ 408441 w 1360562"/>
                <a:gd name="connsiteY72" fmla="*/ 1208423 h 1211031"/>
                <a:gd name="connsiteX73" fmla="*/ 378121 w 1360562"/>
                <a:gd name="connsiteY73" fmla="*/ 1205453 h 1211031"/>
                <a:gd name="connsiteX74" fmla="*/ 346786 w 1360562"/>
                <a:gd name="connsiteY74" fmla="*/ 1200585 h 1211031"/>
                <a:gd name="connsiteX75" fmla="*/ 317946 w 1360562"/>
                <a:gd name="connsiteY75" fmla="*/ 1194761 h 1211031"/>
                <a:gd name="connsiteX76" fmla="*/ 289165 w 1360562"/>
                <a:gd name="connsiteY76" fmla="*/ 1188344 h 1211031"/>
                <a:gd name="connsiteX77" fmla="*/ 261210 w 1360562"/>
                <a:gd name="connsiteY77" fmla="*/ 1179609 h 1211031"/>
                <a:gd name="connsiteX78" fmla="*/ 234561 w 1360562"/>
                <a:gd name="connsiteY78" fmla="*/ 1169802 h 1211031"/>
                <a:gd name="connsiteX79" fmla="*/ 208680 w 1360562"/>
                <a:gd name="connsiteY79" fmla="*/ 1158272 h 1211031"/>
                <a:gd name="connsiteX80" fmla="*/ 182975 w 1360562"/>
                <a:gd name="connsiteY80" fmla="*/ 1144959 h 1211031"/>
                <a:gd name="connsiteX81" fmla="*/ 159111 w 1360562"/>
                <a:gd name="connsiteY81" fmla="*/ 1131228 h 1211031"/>
                <a:gd name="connsiteX82" fmla="*/ 137321 w 1360562"/>
                <a:gd name="connsiteY82" fmla="*/ 1114701 h 1211031"/>
                <a:gd name="connsiteX83" fmla="*/ 126724 w 1360562"/>
                <a:gd name="connsiteY83" fmla="*/ 1106466 h 1211031"/>
                <a:gd name="connsiteX84" fmla="*/ 116243 w 1360562"/>
                <a:gd name="connsiteY84" fmla="*/ 1097044 h 1211031"/>
                <a:gd name="connsiteX85" fmla="*/ 106414 w 1360562"/>
                <a:gd name="connsiteY85" fmla="*/ 1087086 h 1211031"/>
                <a:gd name="connsiteX86" fmla="*/ 96528 w 1360562"/>
                <a:gd name="connsiteY86" fmla="*/ 1077722 h 1211031"/>
                <a:gd name="connsiteX87" fmla="*/ 86815 w 1360562"/>
                <a:gd name="connsiteY87" fmla="*/ 1066576 h 1211031"/>
                <a:gd name="connsiteX88" fmla="*/ 77640 w 1360562"/>
                <a:gd name="connsiteY88" fmla="*/ 1056082 h 1211031"/>
                <a:gd name="connsiteX89" fmla="*/ 69175 w 1360562"/>
                <a:gd name="connsiteY89" fmla="*/ 1044458 h 1211031"/>
                <a:gd name="connsiteX90" fmla="*/ 61304 w 1360562"/>
                <a:gd name="connsiteY90" fmla="*/ 1032893 h 1211031"/>
                <a:gd name="connsiteX91" fmla="*/ 53550 w 1360562"/>
                <a:gd name="connsiteY91" fmla="*/ 1020139 h 1211031"/>
                <a:gd name="connsiteX92" fmla="*/ 45738 w 1360562"/>
                <a:gd name="connsiteY92" fmla="*/ 1007980 h 1211031"/>
                <a:gd name="connsiteX93" fmla="*/ 39231 w 1360562"/>
                <a:gd name="connsiteY93" fmla="*/ 994749 h 1211031"/>
                <a:gd name="connsiteX94" fmla="*/ 33377 w 1360562"/>
                <a:gd name="connsiteY94" fmla="*/ 980982 h 1211031"/>
                <a:gd name="connsiteX95" fmla="*/ 26392 w 1360562"/>
                <a:gd name="connsiteY95" fmla="*/ 966505 h 1211031"/>
                <a:gd name="connsiteX96" fmla="*/ 21844 w 1360562"/>
                <a:gd name="connsiteY96" fmla="*/ 951667 h 1211031"/>
                <a:gd name="connsiteX97" fmla="*/ 16106 w 1360562"/>
                <a:gd name="connsiteY97" fmla="*/ 936712 h 1211031"/>
                <a:gd name="connsiteX98" fmla="*/ 12210 w 1360562"/>
                <a:gd name="connsiteY98" fmla="*/ 921338 h 1211031"/>
                <a:gd name="connsiteX99" fmla="*/ 8314 w 1360562"/>
                <a:gd name="connsiteY99" fmla="*/ 905964 h 1211031"/>
                <a:gd name="connsiteX100" fmla="*/ 5665 w 1360562"/>
                <a:gd name="connsiteY100" fmla="*/ 890113 h 1211031"/>
                <a:gd name="connsiteX101" fmla="*/ 3669 w 1360562"/>
                <a:gd name="connsiteY101" fmla="*/ 873725 h 1211031"/>
                <a:gd name="connsiteX102" fmla="*/ 1673 w 1360562"/>
                <a:gd name="connsiteY102" fmla="*/ 857338 h 1211031"/>
                <a:gd name="connsiteX103" fmla="*/ 1460 w 1360562"/>
                <a:gd name="connsiteY103" fmla="*/ 841125 h 1211031"/>
                <a:gd name="connsiteX104" fmla="*/ 0 w 1360562"/>
                <a:gd name="connsiteY104" fmla="*/ 825390 h 1211031"/>
                <a:gd name="connsiteX105" fmla="*/ 1093 w 1360562"/>
                <a:gd name="connsiteY105" fmla="*/ 808106 h 1211031"/>
                <a:gd name="connsiteX106" fmla="*/ 1475 w 1360562"/>
                <a:gd name="connsiteY106" fmla="*/ 791952 h 1211031"/>
                <a:gd name="connsiteX107" fmla="*/ 3104 w 1360562"/>
                <a:gd name="connsiteY107" fmla="*/ 775320 h 1211031"/>
                <a:gd name="connsiteX108" fmla="*/ 4849 w 1360562"/>
                <a:gd name="connsiteY108" fmla="*/ 757500 h 1211031"/>
                <a:gd name="connsiteX109" fmla="*/ 11138 w 1360562"/>
                <a:gd name="connsiteY109" fmla="*/ 723934 h 1211031"/>
                <a:gd name="connsiteX110" fmla="*/ 18196 w 1360562"/>
                <a:gd name="connsiteY110" fmla="*/ 688643 h 1211031"/>
                <a:gd name="connsiteX111" fmla="*/ 28705 w 1360562"/>
                <a:gd name="connsiteY111" fmla="*/ 654890 h 1211031"/>
                <a:gd name="connsiteX112" fmla="*/ 39983 w 1360562"/>
                <a:gd name="connsiteY112" fmla="*/ 619413 h 1211031"/>
                <a:gd name="connsiteX113" fmla="*/ 52986 w 1360562"/>
                <a:gd name="connsiteY113" fmla="*/ 584705 h 1211031"/>
                <a:gd name="connsiteX114" fmla="*/ 68961 w 1360562"/>
                <a:gd name="connsiteY114" fmla="*/ 550288 h 1211031"/>
                <a:gd name="connsiteX115" fmla="*/ 86184 w 1360562"/>
                <a:gd name="connsiteY115" fmla="*/ 515394 h 1211031"/>
                <a:gd name="connsiteX116" fmla="*/ 104538 w 1360562"/>
                <a:gd name="connsiteY116" fmla="*/ 481210 h 1211031"/>
                <a:gd name="connsiteX117" fmla="*/ 123964 w 1360562"/>
                <a:gd name="connsiteY117" fmla="*/ 448330 h 1211031"/>
                <a:gd name="connsiteX118" fmla="*/ 145885 w 1360562"/>
                <a:gd name="connsiteY118" fmla="*/ 414496 h 1211031"/>
                <a:gd name="connsiteX119" fmla="*/ 168284 w 1360562"/>
                <a:gd name="connsiteY119" fmla="*/ 381907 h 1211031"/>
                <a:gd name="connsiteX120" fmla="*/ 191813 w 1360562"/>
                <a:gd name="connsiteY120" fmla="*/ 350030 h 1211031"/>
                <a:gd name="connsiteX121" fmla="*/ 217010 w 1360562"/>
                <a:gd name="connsiteY121" fmla="*/ 319514 h 1211031"/>
                <a:gd name="connsiteX122" fmla="*/ 242801 w 1360562"/>
                <a:gd name="connsiteY122" fmla="*/ 289057 h 1211031"/>
                <a:gd name="connsiteX123" fmla="*/ 269724 w 1360562"/>
                <a:gd name="connsiteY123" fmla="*/ 259311 h 1211031"/>
                <a:gd name="connsiteX124" fmla="*/ 297660 w 1360562"/>
                <a:gd name="connsiteY124" fmla="*/ 231463 h 1211031"/>
                <a:gd name="connsiteX125" fmla="*/ 325481 w 1360562"/>
                <a:gd name="connsiteY125" fmla="*/ 204803 h 1211031"/>
                <a:gd name="connsiteX126" fmla="*/ 353837 w 1360562"/>
                <a:gd name="connsiteY126" fmla="*/ 178795 h 1211031"/>
                <a:gd name="connsiteX127" fmla="*/ 383208 w 1360562"/>
                <a:gd name="connsiteY127" fmla="*/ 154685 h 1211031"/>
                <a:gd name="connsiteX128" fmla="*/ 413058 w 1360562"/>
                <a:gd name="connsiteY128" fmla="*/ 131822 h 1211031"/>
                <a:gd name="connsiteX129" fmla="*/ 443327 w 1360562"/>
                <a:gd name="connsiteY129" fmla="*/ 110799 h 1211031"/>
                <a:gd name="connsiteX130" fmla="*/ 473480 w 1360562"/>
                <a:gd name="connsiteY130" fmla="*/ 90964 h 1211031"/>
                <a:gd name="connsiteX131" fmla="*/ 503994 w 1360562"/>
                <a:gd name="connsiteY131" fmla="*/ 73564 h 1211031"/>
                <a:gd name="connsiteX132" fmla="*/ 534276 w 1360562"/>
                <a:gd name="connsiteY132" fmla="*/ 58539 h 1211031"/>
                <a:gd name="connsiteX133" fmla="*/ 564442 w 1360562"/>
                <a:gd name="connsiteY133" fmla="*/ 44702 h 1211031"/>
                <a:gd name="connsiteX134" fmla="*/ 594375 w 1360562"/>
                <a:gd name="connsiteY134" fmla="*/ 33241 h 1211031"/>
                <a:gd name="connsiteX135" fmla="*/ 624844 w 1360562"/>
                <a:gd name="connsiteY135" fmla="*/ 22433 h 1211031"/>
                <a:gd name="connsiteX136" fmla="*/ 654428 w 1360562"/>
                <a:gd name="connsiteY136" fmla="*/ 14536 h 1211031"/>
                <a:gd name="connsiteX137" fmla="*/ 684431 w 1360562"/>
                <a:gd name="connsiteY137" fmla="*/ 8479 h 1211031"/>
                <a:gd name="connsiteX138" fmla="*/ 713666 w 1360562"/>
                <a:gd name="connsiteY138" fmla="*/ 4147 h 1211031"/>
                <a:gd name="connsiteX139" fmla="*/ 742726 w 1360562"/>
                <a:gd name="connsiteY139" fmla="*/ 1596 h 1211031"/>
                <a:gd name="connsiteX140" fmla="*/ 771075 w 1360562"/>
                <a:gd name="connsiteY140" fmla="*/ 175 h 121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360562" h="1211031">
                  <a:moveTo>
                    <a:pt x="799903" y="0"/>
                  </a:moveTo>
                  <a:lnTo>
                    <a:pt x="828497" y="2201"/>
                  </a:lnTo>
                  <a:lnTo>
                    <a:pt x="856975" y="5590"/>
                  </a:lnTo>
                  <a:lnTo>
                    <a:pt x="884032" y="11239"/>
                  </a:lnTo>
                  <a:lnTo>
                    <a:pt x="912219" y="17598"/>
                  </a:lnTo>
                  <a:lnTo>
                    <a:pt x="938449" y="25564"/>
                  </a:lnTo>
                  <a:lnTo>
                    <a:pt x="965214" y="34183"/>
                  </a:lnTo>
                  <a:lnTo>
                    <a:pt x="991153" y="45119"/>
                  </a:lnTo>
                  <a:lnTo>
                    <a:pt x="1015786" y="57127"/>
                  </a:lnTo>
                  <a:lnTo>
                    <a:pt x="1040897" y="70381"/>
                  </a:lnTo>
                  <a:lnTo>
                    <a:pt x="1065239" y="85359"/>
                  </a:lnTo>
                  <a:lnTo>
                    <a:pt x="1088870" y="101467"/>
                  </a:lnTo>
                  <a:lnTo>
                    <a:pt x="1111312" y="117458"/>
                  </a:lnTo>
                  <a:lnTo>
                    <a:pt x="1133522" y="135825"/>
                  </a:lnTo>
                  <a:lnTo>
                    <a:pt x="1154426" y="155264"/>
                  </a:lnTo>
                  <a:lnTo>
                    <a:pt x="1175808" y="175949"/>
                  </a:lnTo>
                  <a:lnTo>
                    <a:pt x="1194696" y="197589"/>
                  </a:lnTo>
                  <a:lnTo>
                    <a:pt x="1214120" y="219881"/>
                  </a:lnTo>
                  <a:lnTo>
                    <a:pt x="1231645" y="243187"/>
                  </a:lnTo>
                  <a:lnTo>
                    <a:pt x="1249052" y="267680"/>
                  </a:lnTo>
                  <a:lnTo>
                    <a:pt x="1265155" y="293245"/>
                  </a:lnTo>
                  <a:lnTo>
                    <a:pt x="1280547" y="319940"/>
                  </a:lnTo>
                  <a:lnTo>
                    <a:pt x="1295344" y="346577"/>
                  </a:lnTo>
                  <a:lnTo>
                    <a:pt x="1308836" y="374285"/>
                  </a:lnTo>
                  <a:lnTo>
                    <a:pt x="1320964" y="403658"/>
                  </a:lnTo>
                  <a:lnTo>
                    <a:pt x="1332439" y="433568"/>
                  </a:lnTo>
                  <a:lnTo>
                    <a:pt x="1342190" y="462708"/>
                  </a:lnTo>
                  <a:lnTo>
                    <a:pt x="1348909" y="492152"/>
                  </a:lnTo>
                  <a:lnTo>
                    <a:pt x="1355034" y="521537"/>
                  </a:lnTo>
                  <a:lnTo>
                    <a:pt x="1358781" y="550690"/>
                  </a:lnTo>
                  <a:lnTo>
                    <a:pt x="1360266" y="578421"/>
                  </a:lnTo>
                  <a:lnTo>
                    <a:pt x="1360562" y="606036"/>
                  </a:lnTo>
                  <a:lnTo>
                    <a:pt x="1358422" y="634012"/>
                  </a:lnTo>
                  <a:lnTo>
                    <a:pt x="1355746" y="661336"/>
                  </a:lnTo>
                  <a:lnTo>
                    <a:pt x="1350691" y="688427"/>
                  </a:lnTo>
                  <a:lnTo>
                    <a:pt x="1343317" y="714691"/>
                  </a:lnTo>
                  <a:lnTo>
                    <a:pt x="1335406" y="740303"/>
                  </a:lnTo>
                  <a:lnTo>
                    <a:pt x="1325771" y="765146"/>
                  </a:lnTo>
                  <a:lnTo>
                    <a:pt x="1314351" y="789814"/>
                  </a:lnTo>
                  <a:lnTo>
                    <a:pt x="1302337" y="814424"/>
                  </a:lnTo>
                  <a:lnTo>
                    <a:pt x="1288003" y="838207"/>
                  </a:lnTo>
                  <a:lnTo>
                    <a:pt x="1272539" y="861280"/>
                  </a:lnTo>
                  <a:lnTo>
                    <a:pt x="1255943" y="883642"/>
                  </a:lnTo>
                  <a:lnTo>
                    <a:pt x="1238811" y="905352"/>
                  </a:lnTo>
                  <a:lnTo>
                    <a:pt x="1219302" y="926830"/>
                  </a:lnTo>
                  <a:lnTo>
                    <a:pt x="1199314" y="947060"/>
                  </a:lnTo>
                  <a:lnTo>
                    <a:pt x="1178195" y="966581"/>
                  </a:lnTo>
                  <a:lnTo>
                    <a:pt x="1156481" y="986043"/>
                  </a:lnTo>
                  <a:lnTo>
                    <a:pt x="1133101" y="1004143"/>
                  </a:lnTo>
                  <a:lnTo>
                    <a:pt x="1108473" y="1022720"/>
                  </a:lnTo>
                  <a:lnTo>
                    <a:pt x="1084078" y="1038921"/>
                  </a:lnTo>
                  <a:lnTo>
                    <a:pt x="1057900" y="1054947"/>
                  </a:lnTo>
                  <a:lnTo>
                    <a:pt x="1031185" y="1070321"/>
                  </a:lnTo>
                  <a:lnTo>
                    <a:pt x="1003933" y="1085043"/>
                  </a:lnTo>
                  <a:lnTo>
                    <a:pt x="976740" y="1099171"/>
                  </a:lnTo>
                  <a:lnTo>
                    <a:pt x="947344" y="1111284"/>
                  </a:lnTo>
                  <a:lnTo>
                    <a:pt x="918600" y="1122861"/>
                  </a:lnTo>
                  <a:lnTo>
                    <a:pt x="888667" y="1134322"/>
                  </a:lnTo>
                  <a:lnTo>
                    <a:pt x="858198" y="1145131"/>
                  </a:lnTo>
                  <a:lnTo>
                    <a:pt x="827904" y="1154157"/>
                  </a:lnTo>
                  <a:lnTo>
                    <a:pt x="796362" y="1163661"/>
                  </a:lnTo>
                  <a:lnTo>
                    <a:pt x="764284" y="1172513"/>
                  </a:lnTo>
                  <a:lnTo>
                    <a:pt x="731727" y="1180119"/>
                  </a:lnTo>
                  <a:lnTo>
                    <a:pt x="699882" y="1186595"/>
                  </a:lnTo>
                  <a:lnTo>
                    <a:pt x="666789" y="1193548"/>
                  </a:lnTo>
                  <a:lnTo>
                    <a:pt x="634524" y="1198184"/>
                  </a:lnTo>
                  <a:lnTo>
                    <a:pt x="601606" y="1203355"/>
                  </a:lnTo>
                  <a:lnTo>
                    <a:pt x="568921" y="1206151"/>
                  </a:lnTo>
                  <a:lnTo>
                    <a:pt x="536235" y="1208946"/>
                  </a:lnTo>
                  <a:lnTo>
                    <a:pt x="503666" y="1210553"/>
                  </a:lnTo>
                  <a:lnTo>
                    <a:pt x="471808" y="1211031"/>
                  </a:lnTo>
                  <a:lnTo>
                    <a:pt x="439472" y="1210263"/>
                  </a:lnTo>
                  <a:lnTo>
                    <a:pt x="408441" y="1208423"/>
                  </a:lnTo>
                  <a:lnTo>
                    <a:pt x="378121" y="1205453"/>
                  </a:lnTo>
                  <a:lnTo>
                    <a:pt x="346786" y="1200585"/>
                  </a:lnTo>
                  <a:lnTo>
                    <a:pt x="317946" y="1194761"/>
                  </a:lnTo>
                  <a:lnTo>
                    <a:pt x="289165" y="1188344"/>
                  </a:lnTo>
                  <a:lnTo>
                    <a:pt x="261210" y="1179609"/>
                  </a:lnTo>
                  <a:lnTo>
                    <a:pt x="234561" y="1169802"/>
                  </a:lnTo>
                  <a:lnTo>
                    <a:pt x="208680" y="1158272"/>
                  </a:lnTo>
                  <a:lnTo>
                    <a:pt x="182975" y="1144959"/>
                  </a:lnTo>
                  <a:lnTo>
                    <a:pt x="159111" y="1131228"/>
                  </a:lnTo>
                  <a:lnTo>
                    <a:pt x="137321" y="1114701"/>
                  </a:lnTo>
                  <a:lnTo>
                    <a:pt x="126724" y="1106466"/>
                  </a:lnTo>
                  <a:lnTo>
                    <a:pt x="116243" y="1097044"/>
                  </a:lnTo>
                  <a:lnTo>
                    <a:pt x="106414" y="1087086"/>
                  </a:lnTo>
                  <a:lnTo>
                    <a:pt x="96528" y="1077722"/>
                  </a:lnTo>
                  <a:lnTo>
                    <a:pt x="86815" y="1066576"/>
                  </a:lnTo>
                  <a:lnTo>
                    <a:pt x="77640" y="1056082"/>
                  </a:lnTo>
                  <a:lnTo>
                    <a:pt x="69175" y="1044458"/>
                  </a:lnTo>
                  <a:lnTo>
                    <a:pt x="61304" y="1032893"/>
                  </a:lnTo>
                  <a:lnTo>
                    <a:pt x="53550" y="1020139"/>
                  </a:lnTo>
                  <a:lnTo>
                    <a:pt x="45738" y="1007980"/>
                  </a:lnTo>
                  <a:lnTo>
                    <a:pt x="39231" y="994749"/>
                  </a:lnTo>
                  <a:lnTo>
                    <a:pt x="33377" y="980982"/>
                  </a:lnTo>
                  <a:lnTo>
                    <a:pt x="26392" y="966505"/>
                  </a:lnTo>
                  <a:lnTo>
                    <a:pt x="21844" y="951667"/>
                  </a:lnTo>
                  <a:lnTo>
                    <a:pt x="16106" y="936712"/>
                  </a:lnTo>
                  <a:lnTo>
                    <a:pt x="12210" y="921338"/>
                  </a:lnTo>
                  <a:lnTo>
                    <a:pt x="8314" y="905964"/>
                  </a:lnTo>
                  <a:lnTo>
                    <a:pt x="5665" y="890113"/>
                  </a:lnTo>
                  <a:lnTo>
                    <a:pt x="3669" y="873725"/>
                  </a:lnTo>
                  <a:lnTo>
                    <a:pt x="1673" y="857338"/>
                  </a:lnTo>
                  <a:lnTo>
                    <a:pt x="1460" y="841125"/>
                  </a:lnTo>
                  <a:lnTo>
                    <a:pt x="0" y="825390"/>
                  </a:lnTo>
                  <a:lnTo>
                    <a:pt x="1093" y="808106"/>
                  </a:lnTo>
                  <a:lnTo>
                    <a:pt x="1475" y="791952"/>
                  </a:lnTo>
                  <a:lnTo>
                    <a:pt x="3104" y="775320"/>
                  </a:lnTo>
                  <a:lnTo>
                    <a:pt x="4849" y="757500"/>
                  </a:lnTo>
                  <a:lnTo>
                    <a:pt x="11138" y="723934"/>
                  </a:lnTo>
                  <a:lnTo>
                    <a:pt x="18196" y="688643"/>
                  </a:lnTo>
                  <a:lnTo>
                    <a:pt x="28705" y="654890"/>
                  </a:lnTo>
                  <a:lnTo>
                    <a:pt x="39983" y="619413"/>
                  </a:lnTo>
                  <a:lnTo>
                    <a:pt x="52986" y="584705"/>
                  </a:lnTo>
                  <a:lnTo>
                    <a:pt x="68961" y="550288"/>
                  </a:lnTo>
                  <a:lnTo>
                    <a:pt x="86184" y="515394"/>
                  </a:lnTo>
                  <a:lnTo>
                    <a:pt x="104538" y="481210"/>
                  </a:lnTo>
                  <a:lnTo>
                    <a:pt x="123964" y="448330"/>
                  </a:lnTo>
                  <a:lnTo>
                    <a:pt x="145885" y="414496"/>
                  </a:lnTo>
                  <a:lnTo>
                    <a:pt x="168284" y="381907"/>
                  </a:lnTo>
                  <a:lnTo>
                    <a:pt x="191813" y="350030"/>
                  </a:lnTo>
                  <a:lnTo>
                    <a:pt x="217010" y="319514"/>
                  </a:lnTo>
                  <a:lnTo>
                    <a:pt x="242801" y="289057"/>
                  </a:lnTo>
                  <a:lnTo>
                    <a:pt x="269724" y="259311"/>
                  </a:lnTo>
                  <a:lnTo>
                    <a:pt x="297660" y="231463"/>
                  </a:lnTo>
                  <a:lnTo>
                    <a:pt x="325481" y="204803"/>
                  </a:lnTo>
                  <a:lnTo>
                    <a:pt x="353837" y="178795"/>
                  </a:lnTo>
                  <a:lnTo>
                    <a:pt x="383208" y="154685"/>
                  </a:lnTo>
                  <a:lnTo>
                    <a:pt x="413058" y="131822"/>
                  </a:lnTo>
                  <a:lnTo>
                    <a:pt x="443327" y="110799"/>
                  </a:lnTo>
                  <a:lnTo>
                    <a:pt x="473480" y="90964"/>
                  </a:lnTo>
                  <a:lnTo>
                    <a:pt x="503994" y="73564"/>
                  </a:lnTo>
                  <a:lnTo>
                    <a:pt x="534276" y="58539"/>
                  </a:lnTo>
                  <a:lnTo>
                    <a:pt x="564442" y="44702"/>
                  </a:lnTo>
                  <a:lnTo>
                    <a:pt x="594375" y="33241"/>
                  </a:lnTo>
                  <a:lnTo>
                    <a:pt x="624844" y="22433"/>
                  </a:lnTo>
                  <a:lnTo>
                    <a:pt x="654428" y="14536"/>
                  </a:lnTo>
                  <a:lnTo>
                    <a:pt x="684431" y="8479"/>
                  </a:lnTo>
                  <a:lnTo>
                    <a:pt x="713666" y="4147"/>
                  </a:lnTo>
                  <a:lnTo>
                    <a:pt x="742726" y="1596"/>
                  </a:lnTo>
                  <a:lnTo>
                    <a:pt x="771075" y="175"/>
                  </a:lnTo>
                  <a:close/>
                </a:path>
              </a:pathLst>
            </a:custGeom>
            <a:noFill/>
            <a:ln w="57150">
              <a:solidFill>
                <a:srgbClr val="3B9DBB"/>
              </a:solidFill>
            </a:ln>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r>
                <a:rPr lang="zh-CN" altLang="en-US" sz="2000" b="1" dirty="0">
                  <a:solidFill>
                    <a:srgbClr val="808080"/>
                  </a:solidFill>
                  <a:latin typeface="微软雅黑" charset="0"/>
                  <a:ea typeface="微软雅黑" charset="0"/>
                  <a:cs typeface="+mn-ea"/>
                  <a:sym typeface="Arial" panose="020B0704020202020204" pitchFamily="34" charset="0"/>
                </a:rPr>
                <a:t>文本聚类</a:t>
              </a:r>
              <a:endParaRPr lang="zh-CN" altLang="en-US" sz="2000" b="1" dirty="0">
                <a:solidFill>
                  <a:srgbClr val="808080"/>
                </a:solidFill>
                <a:latin typeface="微软雅黑" charset="0"/>
                <a:ea typeface="微软雅黑" charset="0"/>
                <a:cs typeface="+mn-ea"/>
                <a:sym typeface="Arial" panose="020B0704020202020204" pitchFamily="34" charset="0"/>
              </a:endParaRPr>
            </a:p>
          </p:txBody>
        </p:sp>
      </p:grpSp>
    </p:spTree>
  </p:cSld>
  <p:clrMapOvr>
    <a:masterClrMapping/>
  </p:clrMapOvr>
  <p:transition spd="slow" advTm="15000">
    <p:cover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stretch>
            <a:fillRect/>
          </a:stretch>
        </p:blipFill>
        <p:spPr>
          <a:xfrm>
            <a:off x="5518785" y="0"/>
            <a:ext cx="6673215" cy="5852160"/>
          </a:xfrm>
          <a:prstGeom prst="rect">
            <a:avLst/>
          </a:prstGeom>
        </p:spPr>
      </p:pic>
      <p:pic>
        <p:nvPicPr>
          <p:cNvPr id="10" name="图片 9"/>
          <p:cNvPicPr>
            <a:picLocks noChangeAspect="1"/>
          </p:cNvPicPr>
          <p:nvPr/>
        </p:nvPicPr>
        <p:blipFill>
          <a:blip r:embed="rId2"/>
          <a:stretch>
            <a:fillRect/>
          </a:stretch>
        </p:blipFill>
        <p:spPr>
          <a:xfrm>
            <a:off x="6062980" y="452120"/>
            <a:ext cx="5067935" cy="5954395"/>
          </a:xfrm>
          <a:prstGeom prst="rect">
            <a:avLst/>
          </a:prstGeom>
        </p:spPr>
      </p:pic>
      <p:sp>
        <p:nvSpPr>
          <p:cNvPr id="11" name="文本框 10"/>
          <p:cNvSpPr txBox="1"/>
          <p:nvPr/>
        </p:nvSpPr>
        <p:spPr>
          <a:xfrm>
            <a:off x="630555" y="1570990"/>
            <a:ext cx="4887595" cy="903605"/>
          </a:xfrm>
          <a:prstGeom prst="rect">
            <a:avLst/>
          </a:prstGeom>
          <a:noFill/>
        </p:spPr>
        <p:txBody>
          <a:bodyPr wrap="square" rtlCol="0">
            <a:spAutoFit/>
          </a:bodyPr>
          <a:lstStyle/>
          <a:p>
            <a:pPr>
              <a:lnSpc>
                <a:spcPct val="120000"/>
              </a:lnSpc>
            </a:pPr>
            <a:r>
              <a:rPr lang="zh-CN" altLang="en-US" sz="4400">
                <a:latin typeface="微软雅黑" panose="020B0503020204020204" charset="-122"/>
                <a:ea typeface="微软雅黑" panose="020B0503020204020204" charset="-122"/>
                <a:cs typeface="微软雅黑" panose="020B0503020204020204" charset="-122"/>
              </a:rPr>
              <a:t>谢谢！</a:t>
            </a:r>
            <a:endParaRPr lang="zh-CN" altLang="en-US" sz="4400">
              <a:latin typeface="微软雅黑" panose="020B0503020204020204" charset="-122"/>
              <a:ea typeface="微软雅黑" panose="020B0503020204020204" charset="-122"/>
              <a:cs typeface="微软雅黑" panose="020B0503020204020204" charset="-122"/>
            </a:endParaRPr>
          </a:p>
        </p:txBody>
      </p:sp>
      <p:sp>
        <p:nvSpPr>
          <p:cNvPr id="17" name="PA_矩形 28"/>
          <p:cNvSpPr/>
          <p:nvPr>
            <p:custDataLst>
              <p:tags r:id="rId3"/>
            </p:custDataLst>
          </p:nvPr>
        </p:nvSpPr>
        <p:spPr>
          <a:xfrm>
            <a:off x="630555" y="2727325"/>
            <a:ext cx="5433060" cy="2461260"/>
          </a:xfrm>
          <a:prstGeom prst="rect">
            <a:avLst/>
          </a:prstGeom>
          <a:ln>
            <a:noFill/>
          </a:ln>
        </p:spPr>
        <p:txBody>
          <a:bodyPr wrap="square">
            <a:spAutoFit/>
          </a:bodyPr>
          <a:lstStyle/>
          <a:p>
            <a:pPr algn="l"/>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说明：本课件内容来自《计算社会科学导论》（清华大学出版社）</a:t>
            </a:r>
            <a:r>
              <a:rPr lang="pt-BR" altLang="zh-CN"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 </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，作为该教材的配套材料，供读者使用，任何人不得用于商业目的。</a:t>
            </a:r>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a:p>
            <a:pPr algn="l"/>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更多素材，请访问</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sym typeface="+mn-ea"/>
              </a:rPr>
              <a:t>社计师网站：</a:t>
            </a:r>
            <a:r>
              <a:rPr lang="zh-CN" altLang="pt-BR" sz="1400" u="sng"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sym typeface="+mn-ea"/>
              </a:rPr>
              <a:t>ai.baidu.org.cn</a:t>
            </a:r>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a:p>
            <a:pPr algn="l"/>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a:p>
            <a:pPr algn="l">
              <a:buClrTx/>
              <a:buSzTx/>
              <a:buFontTx/>
            </a:pP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项目统筹：</a:t>
            </a:r>
            <a:r>
              <a:rPr lang="zh-CN" altLang="pt-BR"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吕鹏</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（中国社会科学院大学）、</a:t>
            </a:r>
            <a:r>
              <a:rPr lang="zh-CN" altLang="pt-BR"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范晓光</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（浙江大学）、</a:t>
            </a:r>
            <a:r>
              <a:rPr lang="zh-CN" altLang="pt-BR"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陈忱</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（浙江工业大学）、</a:t>
            </a:r>
            <a:r>
              <a:rPr lang="zh-CN" altLang="pt-BR"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李轩涯</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（百度校园合作部）、</a:t>
            </a:r>
            <a:r>
              <a:rPr lang="zh-CN" altLang="pt-BR"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计湘婷</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（百度校园合作部）、</a:t>
            </a:r>
            <a:r>
              <a:rPr lang="zh-CN" altLang="pt-BR"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sym typeface="+mn-ea"/>
              </a:rPr>
              <a:t>周旅军</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sym typeface="+mn-ea"/>
              </a:rPr>
              <a:t>（中华女子学院）</a:t>
            </a:r>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sym typeface="+mn-ea"/>
            </a:endParaRPr>
          </a:p>
          <a:p>
            <a:pPr algn="l">
              <a:buClrTx/>
              <a:buSzTx/>
              <a:buFontTx/>
            </a:pPr>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a:p>
            <a:pPr algn="l">
              <a:buClrTx/>
              <a:buSzTx/>
              <a:buFontTx/>
            </a:pP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本章参与撰写人员：</a:t>
            </a:r>
            <a:r>
              <a:rPr lang="zh-CN" altLang="en-US"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孙宇飞</a:t>
            </a:r>
            <a:r>
              <a:rPr lang="zh-CN" altLang="en-US"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（清华大学）、</a:t>
            </a:r>
            <a:r>
              <a:rPr lang="zh-CN" altLang="en-US"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李凌浩</a:t>
            </a:r>
            <a:r>
              <a:rPr lang="zh-CN" altLang="en-US"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（中国社会科学院大学）</a:t>
            </a:r>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a:p>
            <a:pPr algn="l">
              <a:buClrTx/>
              <a:buSzTx/>
              <a:buFontTx/>
            </a:pPr>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p:txBody>
      </p:sp>
      <p:pic>
        <p:nvPicPr>
          <p:cNvPr id="4" name="图片 3"/>
          <p:cNvPicPr>
            <a:picLocks noChangeAspect="1"/>
          </p:cNvPicPr>
          <p:nvPr/>
        </p:nvPicPr>
        <p:blipFill>
          <a:blip r:embed="rId4"/>
          <a:stretch>
            <a:fillRect/>
          </a:stretch>
        </p:blipFill>
        <p:spPr>
          <a:xfrm>
            <a:off x="630555" y="5226050"/>
            <a:ext cx="1189355" cy="1204595"/>
          </a:xfrm>
          <a:prstGeom prst="rect">
            <a:avLst/>
          </a:prstGeom>
        </p:spPr>
      </p:pic>
      <p:pic>
        <p:nvPicPr>
          <p:cNvPr id="3" name="图片 2"/>
          <p:cNvPicPr>
            <a:picLocks noChangeAspect="1"/>
          </p:cNvPicPr>
          <p:nvPr>
            <p:custDataLst>
              <p:tags r:id="rId5"/>
            </p:custDataLst>
          </p:nvPr>
        </p:nvPicPr>
        <p:blipFill>
          <a:blip r:embed="rId6"/>
          <a:stretch>
            <a:fillRect/>
          </a:stretch>
        </p:blipFill>
        <p:spPr>
          <a:xfrm>
            <a:off x="1819910" y="5245100"/>
            <a:ext cx="1309370" cy="1185545"/>
          </a:xfrm>
          <a:prstGeom prst="rect">
            <a:avLst/>
          </a:prstGeom>
        </p:spPr>
      </p:pic>
    </p:spTree>
    <p:custDataLst>
      <p:tags r:id="rId7"/>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518785" y="0"/>
            <a:ext cx="6673215" cy="5852160"/>
          </a:xfrm>
          <a:prstGeom prst="rect">
            <a:avLst/>
          </a:prstGeom>
        </p:spPr>
      </p:pic>
      <p:sp>
        <p:nvSpPr>
          <p:cNvPr id="11" name="文本框 10"/>
          <p:cNvSpPr txBox="1"/>
          <p:nvPr/>
        </p:nvSpPr>
        <p:spPr>
          <a:xfrm>
            <a:off x="630555" y="2475865"/>
            <a:ext cx="5703232" cy="903605"/>
          </a:xfrm>
          <a:prstGeom prst="rect">
            <a:avLst/>
          </a:prstGeom>
          <a:noFill/>
        </p:spPr>
        <p:txBody>
          <a:bodyPr wrap="square" rtlCol="0">
            <a:spAutoFit/>
          </a:bodyPr>
          <a:lstStyle/>
          <a:p>
            <a:pPr>
              <a:lnSpc>
                <a:spcPct val="120000"/>
              </a:lnSpc>
            </a:pPr>
            <a:r>
              <a:rPr lang="en-US" sz="4400" dirty="0">
                <a:latin typeface="微软雅黑" panose="020B0503020204020204" charset="-122"/>
                <a:ea typeface="微软雅黑" panose="020B0503020204020204" charset="-122"/>
                <a:cs typeface="微软雅黑" panose="020B0503020204020204" charset="-122"/>
              </a:rPr>
              <a:t>01 </a:t>
            </a:r>
            <a:r>
              <a:rPr lang="ja-JP" altLang="en-US" sz="4400">
                <a:latin typeface="微软雅黑" panose="020B0503020204020204" charset="-122"/>
                <a:ea typeface="微软雅黑" panose="020B0503020204020204" charset="-122"/>
                <a:cs typeface="微软雅黑" panose="020B0503020204020204" charset="-122"/>
              </a:rPr>
              <a:t>自然语言处理基础 </a:t>
            </a:r>
            <a:endParaRPr lang="zh-CN" altLang="en-US" sz="4400" dirty="0">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5343525" y="1103630"/>
            <a:ext cx="5474335" cy="4650740"/>
          </a:xfrm>
          <a:prstGeom prst="rect">
            <a:avLst/>
          </a:prstGeom>
        </p:spPr>
      </p:pic>
      <p:sp>
        <p:nvSpPr>
          <p:cNvPr id="2" name="文本框 1"/>
          <p:cNvSpPr txBox="1"/>
          <p:nvPr>
            <p:custDataLst>
              <p:tags r:id="rId4"/>
            </p:custDataLst>
          </p:nvPr>
        </p:nvSpPr>
        <p:spPr>
          <a:xfrm>
            <a:off x="1566545" y="3429000"/>
            <a:ext cx="1437640" cy="306705"/>
          </a:xfrm>
          <a:prstGeom prst="rect">
            <a:avLst/>
          </a:prstGeom>
          <a:noFill/>
        </p:spPr>
        <p:txBody>
          <a:bodyPr wrap="square" rtlCol="0">
            <a:spAutoFit/>
          </a:bodyPr>
          <a:lstStyle/>
          <a:p>
            <a:r>
              <a:rPr lang="zh-CN" altLang="en-US" sz="1400">
                <a:solidFill>
                  <a:schemeClr val="tx1">
                    <a:lumMod val="50000"/>
                    <a:lumOff val="50000"/>
                  </a:schemeClr>
                </a:solidFill>
              </a:rPr>
              <a:t>Fundamentals</a:t>
            </a:r>
            <a:endParaRPr lang="zh-CN" altLang="en-US" sz="1400">
              <a:solidFill>
                <a:schemeClr val="tx1">
                  <a:lumMod val="50000"/>
                  <a:lumOff val="50000"/>
                </a:schemeClr>
              </a:solidFill>
            </a:endParaRPr>
          </a:p>
        </p:txBody>
      </p:sp>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5" name="文本框 17"/>
          <p:cNvSpPr txBox="1"/>
          <p:nvPr/>
        </p:nvSpPr>
        <p:spPr>
          <a:xfrm>
            <a:off x="920115" y="381635"/>
            <a:ext cx="5474335" cy="46166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“是什么”：自然语言的特点 </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3" name="任意多边形 2"/>
          <p:cNvSpPr/>
          <p:nvPr>
            <p:custDataLst>
              <p:tags r:id="rId1"/>
            </p:custDataLst>
          </p:nvPr>
        </p:nvSpPr>
        <p:spPr>
          <a:xfrm>
            <a:off x="1736725" y="2434925"/>
            <a:ext cx="3032344" cy="1104900"/>
          </a:xfrm>
          <a:custGeom>
            <a:avLst/>
            <a:gdLst>
              <a:gd name="connsiteX0" fmla="*/ 0 w 3032344"/>
              <a:gd name="connsiteY0" fmla="*/ 0 h 1104900"/>
              <a:gd name="connsiteX1" fmla="*/ 3031906 w 3032344"/>
              <a:gd name="connsiteY1" fmla="*/ 0 h 1104900"/>
              <a:gd name="connsiteX2" fmla="*/ 2755900 w 3032344"/>
              <a:gd name="connsiteY2" fmla="*/ 552012 h 1104900"/>
              <a:gd name="connsiteX3" fmla="*/ 3032344 w 3032344"/>
              <a:gd name="connsiteY3" fmla="*/ 1104900 h 1104900"/>
              <a:gd name="connsiteX4" fmla="*/ 0 w 3032344"/>
              <a:gd name="connsiteY4" fmla="*/ 110490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344" h="1104900">
                <a:moveTo>
                  <a:pt x="0" y="0"/>
                </a:moveTo>
                <a:lnTo>
                  <a:pt x="3031906" y="0"/>
                </a:lnTo>
                <a:lnTo>
                  <a:pt x="2755900" y="552012"/>
                </a:lnTo>
                <a:lnTo>
                  <a:pt x="3032344" y="1104900"/>
                </a:lnTo>
                <a:lnTo>
                  <a:pt x="0" y="1104900"/>
                </a:lnTo>
                <a:close/>
              </a:path>
            </a:pathLst>
          </a:custGeom>
          <a:solidFill>
            <a:srgbClr val="1F74AD"/>
          </a:solidFill>
        </p:spPr>
        <p:txBody>
          <a:bodyPr rot="0" spcFirstLastPara="0" vertOverflow="overflow" horzOverflow="overflow" vert="horz" wrap="square" lIns="144000" tIns="45720" rIns="288000" bIns="45720" numCol="1" spcCol="0" rtlCol="0" fromWordArt="0" anchor="ctr" anchorCtr="0" forceAA="0" compatLnSpc="1">
            <a:noAutofit/>
          </a:bodyPr>
          <a:lstStyle/>
          <a:p>
            <a:pPr algn="just">
              <a:lnSpc>
                <a:spcPct val="130000"/>
              </a:lnSpc>
            </a:pPr>
            <a:endParaRPr lang="da-DK" altLang="zh-CN" dirty="0">
              <a:solidFill>
                <a:sysClr val="window" lastClr="FFFFFF"/>
              </a:solidFill>
            </a:endParaRPr>
          </a:p>
        </p:txBody>
      </p:sp>
      <p:sp>
        <p:nvSpPr>
          <p:cNvPr id="7" name="六边形 6"/>
          <p:cNvSpPr/>
          <p:nvPr>
            <p:custDataLst>
              <p:tags r:id="rId2"/>
            </p:custDataLst>
          </p:nvPr>
        </p:nvSpPr>
        <p:spPr>
          <a:xfrm>
            <a:off x="4492625" y="2434487"/>
            <a:ext cx="1282700" cy="1105776"/>
          </a:xfrm>
          <a:prstGeom prst="hexagon">
            <a:avLst/>
          </a:prstGeom>
          <a:solidFill>
            <a:sysClr val="window" lastClr="FFFFFF">
              <a:lumMod val="95000"/>
            </a:sysClr>
          </a:solidFill>
          <a:ln>
            <a:noFill/>
          </a:ln>
          <a:effectLst>
            <a:innerShdw blurRad="114300">
              <a:srgbClr val="979A9C"/>
            </a:innerShdw>
          </a:effectLst>
        </p:spPr>
        <p:txBody>
          <a:bodyPr rot="0" spcFirstLastPara="0" vertOverflow="overflow" horzOverflow="overflow" vert="horz" wrap="square" lIns="0" tIns="0" rIns="0" bIns="0" numCol="1" spcCol="0" rtlCol="0" fromWordArt="0" anchor="ctr" anchorCtr="0" forceAA="0" compatLnSpc="1">
            <a:noAutofit/>
          </a:bodyPr>
          <a:lstStyle/>
          <a:p>
            <a:pPr algn="just">
              <a:lnSpc>
                <a:spcPct val="130000"/>
              </a:lnSpc>
            </a:pPr>
            <a:endParaRPr lang="en-US" altLang="zh-CN" b="1" dirty="0">
              <a:solidFill>
                <a:srgbClr val="1F74AD">
                  <a:lumMod val="75000"/>
                </a:srgbClr>
              </a:solidFill>
              <a:latin typeface="+mj-lt"/>
              <a:ea typeface="+mj-ea"/>
              <a:cs typeface="+mj-cs"/>
            </a:endParaRPr>
          </a:p>
        </p:txBody>
      </p:sp>
      <p:pic>
        <p:nvPicPr>
          <p:cNvPr id="8" name="图片 7"/>
          <p:cNvPicPr/>
          <p:nvPr>
            <p:custDataLst>
              <p:tags r:id="rId3"/>
            </p:custDataLst>
          </p:nvPr>
        </p:nvPicPr>
        <p:blipFill rotWithShape="1">
          <a:blip r:embed="rId4"/>
          <a:srcRect/>
          <a:stretch>
            <a:fillRect/>
          </a:stretch>
        </p:blipFill>
        <p:spPr>
          <a:xfrm rot="5400000" flipH="1" flipV="1">
            <a:off x="696682" y="2947418"/>
            <a:ext cx="2160000" cy="79914"/>
          </a:xfrm>
          <a:prstGeom prst="rect">
            <a:avLst/>
          </a:prstGeom>
        </p:spPr>
      </p:pic>
      <p:sp>
        <p:nvSpPr>
          <p:cNvPr id="11" name="任意多边形 10"/>
          <p:cNvSpPr/>
          <p:nvPr>
            <p:custDataLst>
              <p:tags r:id="rId5"/>
            </p:custDataLst>
          </p:nvPr>
        </p:nvSpPr>
        <p:spPr>
          <a:xfrm flipH="1">
            <a:off x="6667281" y="3082925"/>
            <a:ext cx="3032344" cy="1104900"/>
          </a:xfrm>
          <a:custGeom>
            <a:avLst/>
            <a:gdLst>
              <a:gd name="connsiteX0" fmla="*/ 0 w 3032344"/>
              <a:gd name="connsiteY0" fmla="*/ 0 h 1104900"/>
              <a:gd name="connsiteX1" fmla="*/ 3031906 w 3032344"/>
              <a:gd name="connsiteY1" fmla="*/ 0 h 1104900"/>
              <a:gd name="connsiteX2" fmla="*/ 2755900 w 3032344"/>
              <a:gd name="connsiteY2" fmla="*/ 552012 h 1104900"/>
              <a:gd name="connsiteX3" fmla="*/ 3032344 w 3032344"/>
              <a:gd name="connsiteY3" fmla="*/ 1104900 h 1104900"/>
              <a:gd name="connsiteX4" fmla="*/ 0 w 3032344"/>
              <a:gd name="connsiteY4" fmla="*/ 110490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344" h="1104900">
                <a:moveTo>
                  <a:pt x="0" y="0"/>
                </a:moveTo>
                <a:lnTo>
                  <a:pt x="3031906" y="0"/>
                </a:lnTo>
                <a:lnTo>
                  <a:pt x="2755900" y="552012"/>
                </a:lnTo>
                <a:lnTo>
                  <a:pt x="3032344" y="1104900"/>
                </a:lnTo>
                <a:lnTo>
                  <a:pt x="0" y="1104900"/>
                </a:lnTo>
                <a:close/>
              </a:path>
            </a:pathLst>
          </a:custGeom>
          <a:solidFill>
            <a:srgbClr val="3498DB"/>
          </a:solidFill>
        </p:spPr>
        <p:txBody>
          <a:bodyPr rot="0" spcFirstLastPara="0" vertOverflow="overflow" horzOverflow="overflow" vert="horz" wrap="square" lIns="288000" tIns="45720" rIns="144000" bIns="45720" numCol="1" spcCol="0" rtlCol="0" fromWordArt="0" anchor="ctr" anchorCtr="0" forceAA="0" compatLnSpc="1">
            <a:noAutofit/>
          </a:bodyPr>
          <a:lstStyle/>
          <a:p>
            <a:pPr algn="just">
              <a:lnSpc>
                <a:spcPct val="130000"/>
              </a:lnSpc>
            </a:pPr>
            <a:endParaRPr lang="da-DK" altLang="zh-CN" dirty="0">
              <a:solidFill>
                <a:sysClr val="window" lastClr="FFFFFF"/>
              </a:solidFill>
            </a:endParaRPr>
          </a:p>
        </p:txBody>
      </p:sp>
      <p:sp>
        <p:nvSpPr>
          <p:cNvPr id="12" name="六边形 11"/>
          <p:cNvSpPr/>
          <p:nvPr>
            <p:custDataLst>
              <p:tags r:id="rId6"/>
            </p:custDataLst>
          </p:nvPr>
        </p:nvSpPr>
        <p:spPr>
          <a:xfrm flipH="1">
            <a:off x="5661025" y="3082487"/>
            <a:ext cx="1282700" cy="1105776"/>
          </a:xfrm>
          <a:prstGeom prst="hexagon">
            <a:avLst/>
          </a:prstGeom>
          <a:solidFill>
            <a:sysClr val="window" lastClr="FFFFFF">
              <a:lumMod val="95000"/>
            </a:sysClr>
          </a:solidFill>
          <a:ln>
            <a:noFill/>
          </a:ln>
          <a:effectLst>
            <a:innerShdw blurRad="114300">
              <a:srgbClr val="979A9C"/>
            </a:innerShdw>
          </a:effectLst>
        </p:spPr>
        <p:txBody>
          <a:bodyPr rot="0" spcFirstLastPara="0" vertOverflow="overflow" horzOverflow="overflow" vert="horz" wrap="square" lIns="0" tIns="0" rIns="0" bIns="0" numCol="1" spcCol="0" rtlCol="0" fromWordArt="0" anchor="ctr" anchorCtr="0" forceAA="0" compatLnSpc="1">
            <a:noAutofit/>
          </a:bodyPr>
          <a:lstStyle/>
          <a:p>
            <a:pPr algn="just">
              <a:lnSpc>
                <a:spcPct val="130000"/>
              </a:lnSpc>
            </a:pPr>
            <a:endParaRPr lang="en-US" altLang="zh-CN" b="1" dirty="0">
              <a:solidFill>
                <a:srgbClr val="3498DB">
                  <a:lumMod val="75000"/>
                </a:srgbClr>
              </a:solidFill>
              <a:latin typeface="+mj-lt"/>
              <a:ea typeface="+mj-ea"/>
              <a:cs typeface="+mj-cs"/>
            </a:endParaRPr>
          </a:p>
        </p:txBody>
      </p:sp>
      <p:pic>
        <p:nvPicPr>
          <p:cNvPr id="13" name="图片 12"/>
          <p:cNvPicPr/>
          <p:nvPr>
            <p:custDataLst>
              <p:tags r:id="rId7"/>
            </p:custDataLst>
          </p:nvPr>
        </p:nvPicPr>
        <p:blipFill rotWithShape="1">
          <a:blip r:embed="rId4"/>
          <a:srcRect/>
          <a:stretch>
            <a:fillRect/>
          </a:stretch>
        </p:blipFill>
        <p:spPr>
          <a:xfrm rot="16200000" flipV="1">
            <a:off x="8579668" y="3595418"/>
            <a:ext cx="2160000" cy="79914"/>
          </a:xfrm>
          <a:prstGeom prst="rect">
            <a:avLst/>
          </a:prstGeom>
        </p:spPr>
      </p:pic>
      <p:sp>
        <p:nvSpPr>
          <p:cNvPr id="16" name="任意多边形 15"/>
          <p:cNvSpPr/>
          <p:nvPr>
            <p:custDataLst>
              <p:tags r:id="rId8"/>
            </p:custDataLst>
          </p:nvPr>
        </p:nvSpPr>
        <p:spPr>
          <a:xfrm>
            <a:off x="1736725" y="3730925"/>
            <a:ext cx="3032344" cy="1104900"/>
          </a:xfrm>
          <a:custGeom>
            <a:avLst/>
            <a:gdLst>
              <a:gd name="connsiteX0" fmla="*/ 0 w 3032344"/>
              <a:gd name="connsiteY0" fmla="*/ 0 h 1104900"/>
              <a:gd name="connsiteX1" fmla="*/ 3031906 w 3032344"/>
              <a:gd name="connsiteY1" fmla="*/ 0 h 1104900"/>
              <a:gd name="connsiteX2" fmla="*/ 2755900 w 3032344"/>
              <a:gd name="connsiteY2" fmla="*/ 552012 h 1104900"/>
              <a:gd name="connsiteX3" fmla="*/ 3032344 w 3032344"/>
              <a:gd name="connsiteY3" fmla="*/ 1104900 h 1104900"/>
              <a:gd name="connsiteX4" fmla="*/ 0 w 3032344"/>
              <a:gd name="connsiteY4" fmla="*/ 110490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344" h="1104900">
                <a:moveTo>
                  <a:pt x="0" y="0"/>
                </a:moveTo>
                <a:lnTo>
                  <a:pt x="3031906" y="0"/>
                </a:lnTo>
                <a:lnTo>
                  <a:pt x="2755900" y="552012"/>
                </a:lnTo>
                <a:lnTo>
                  <a:pt x="3032344" y="1104900"/>
                </a:lnTo>
                <a:lnTo>
                  <a:pt x="0" y="1104900"/>
                </a:lnTo>
                <a:close/>
              </a:path>
            </a:pathLst>
          </a:custGeom>
          <a:solidFill>
            <a:srgbClr val="1AA3AA"/>
          </a:solidFill>
        </p:spPr>
        <p:txBody>
          <a:bodyPr rot="0" spcFirstLastPara="0" vertOverflow="overflow" horzOverflow="overflow" vert="horz" wrap="square" lIns="144000" tIns="45720" rIns="288000" bIns="45720" numCol="1" spcCol="0" rtlCol="0" fromWordArt="0" anchor="ctr" anchorCtr="0" forceAA="0" compatLnSpc="1">
            <a:noAutofit/>
          </a:bodyPr>
          <a:lstStyle/>
          <a:p>
            <a:pPr algn="just">
              <a:lnSpc>
                <a:spcPct val="130000"/>
              </a:lnSpc>
            </a:pPr>
            <a:endParaRPr lang="da-DK" altLang="zh-CN" dirty="0">
              <a:solidFill>
                <a:sysClr val="window" lastClr="FFFFFF"/>
              </a:solidFill>
            </a:endParaRPr>
          </a:p>
        </p:txBody>
      </p:sp>
      <p:sp>
        <p:nvSpPr>
          <p:cNvPr id="17" name="六边形 16"/>
          <p:cNvSpPr/>
          <p:nvPr>
            <p:custDataLst>
              <p:tags r:id="rId9"/>
            </p:custDataLst>
          </p:nvPr>
        </p:nvSpPr>
        <p:spPr>
          <a:xfrm>
            <a:off x="4492625" y="3730487"/>
            <a:ext cx="1282700" cy="1105776"/>
          </a:xfrm>
          <a:prstGeom prst="hexagon">
            <a:avLst/>
          </a:prstGeom>
          <a:solidFill>
            <a:sysClr val="window" lastClr="FFFFFF">
              <a:lumMod val="95000"/>
            </a:sysClr>
          </a:solidFill>
          <a:ln>
            <a:noFill/>
          </a:ln>
          <a:effectLst>
            <a:innerShdw blurRad="114300">
              <a:srgbClr val="979A9C"/>
            </a:innerShdw>
          </a:effectLst>
        </p:spPr>
        <p:txBody>
          <a:bodyPr rot="0" spcFirstLastPara="0" vertOverflow="overflow" horzOverflow="overflow" vert="horz" wrap="square" lIns="0" tIns="0" rIns="0" bIns="0" numCol="1" spcCol="0" rtlCol="0" fromWordArt="0" anchor="ctr" anchorCtr="0" forceAA="0" compatLnSpc="1">
            <a:noAutofit/>
          </a:bodyPr>
          <a:lstStyle/>
          <a:p>
            <a:pPr algn="just">
              <a:lnSpc>
                <a:spcPct val="130000"/>
              </a:lnSpc>
            </a:pPr>
            <a:endParaRPr lang="en-US" altLang="zh-CN" b="1" dirty="0">
              <a:solidFill>
                <a:srgbClr val="1AA3AA">
                  <a:lumMod val="75000"/>
                </a:srgbClr>
              </a:solidFill>
              <a:latin typeface="+mj-lt"/>
              <a:ea typeface="+mj-ea"/>
              <a:cs typeface="+mj-cs"/>
            </a:endParaRPr>
          </a:p>
        </p:txBody>
      </p:sp>
      <p:pic>
        <p:nvPicPr>
          <p:cNvPr id="18" name="图片 17"/>
          <p:cNvPicPr/>
          <p:nvPr>
            <p:custDataLst>
              <p:tags r:id="rId10"/>
            </p:custDataLst>
          </p:nvPr>
        </p:nvPicPr>
        <p:blipFill rotWithShape="1">
          <a:blip r:embed="rId4"/>
          <a:srcRect/>
          <a:stretch>
            <a:fillRect/>
          </a:stretch>
        </p:blipFill>
        <p:spPr>
          <a:xfrm rot="5400000" flipH="1" flipV="1">
            <a:off x="696682" y="4243418"/>
            <a:ext cx="2160000" cy="79914"/>
          </a:xfrm>
          <a:prstGeom prst="rect">
            <a:avLst/>
          </a:prstGeom>
        </p:spPr>
      </p:pic>
      <p:sp>
        <p:nvSpPr>
          <p:cNvPr id="15" name="文本框 14"/>
          <p:cNvSpPr txBox="1"/>
          <p:nvPr>
            <p:custDataLst>
              <p:tags r:id="rId11"/>
            </p:custDataLst>
          </p:nvPr>
        </p:nvSpPr>
        <p:spPr>
          <a:xfrm>
            <a:off x="4703964" y="2633432"/>
            <a:ext cx="860022" cy="707886"/>
          </a:xfrm>
          <a:prstGeom prst="rect">
            <a:avLst/>
          </a:prstGeom>
          <a:noFill/>
        </p:spPr>
        <p:txBody>
          <a:bodyPr wrap="square" lIns="90000" tIns="46800" rIns="90000" bIns="46800" rtlCol="0" anchor="ctr">
            <a:normAutofit/>
          </a:bodyPr>
          <a:lstStyle/>
          <a:p>
            <a:pPr algn="ctr"/>
            <a:r>
              <a:rPr lang="en-US" altLang="zh-CN" sz="2000" b="1">
                <a:solidFill>
                  <a:srgbClr val="1F74AD"/>
                </a:solidFill>
                <a:latin typeface="Arial" panose="020B0704020202020204" pitchFamily="34" charset="0"/>
                <a:ea typeface="微软雅黑" panose="020B0503020204020204" charset="-122"/>
              </a:rPr>
              <a:t>01</a:t>
            </a:r>
            <a:endParaRPr lang="en-US" altLang="zh-CN" sz="2000" b="1">
              <a:solidFill>
                <a:srgbClr val="1F74AD"/>
              </a:solidFill>
              <a:latin typeface="Arial" panose="020B0704020202020204" pitchFamily="34" charset="0"/>
              <a:ea typeface="微软雅黑" panose="020B0503020204020204" charset="-122"/>
            </a:endParaRPr>
          </a:p>
        </p:txBody>
      </p:sp>
      <p:sp>
        <p:nvSpPr>
          <p:cNvPr id="19" name="文本框 18"/>
          <p:cNvSpPr txBox="1"/>
          <p:nvPr>
            <p:custDataLst>
              <p:tags r:id="rId12"/>
            </p:custDataLst>
          </p:nvPr>
        </p:nvSpPr>
        <p:spPr>
          <a:xfrm>
            <a:off x="4703964" y="3929432"/>
            <a:ext cx="860022" cy="707886"/>
          </a:xfrm>
          <a:prstGeom prst="rect">
            <a:avLst/>
          </a:prstGeom>
          <a:noFill/>
        </p:spPr>
        <p:txBody>
          <a:bodyPr wrap="square" lIns="90000" tIns="46800" rIns="90000" bIns="46800" rtlCol="0" anchor="ctr">
            <a:normAutofit/>
          </a:bodyPr>
          <a:lstStyle/>
          <a:p>
            <a:pPr algn="ctr"/>
            <a:r>
              <a:rPr lang="en-US" altLang="zh-CN" sz="2000" b="1">
                <a:solidFill>
                  <a:srgbClr val="1AA3AA"/>
                </a:solidFill>
                <a:latin typeface="Arial" panose="020B0704020202020204" pitchFamily="34" charset="0"/>
                <a:ea typeface="微软雅黑" panose="020B0503020204020204" charset="-122"/>
              </a:rPr>
              <a:t>03</a:t>
            </a:r>
            <a:endParaRPr lang="en-US" altLang="zh-CN" sz="2000" b="1">
              <a:solidFill>
                <a:srgbClr val="1AA3AA"/>
              </a:solidFill>
              <a:latin typeface="Arial" panose="020B0704020202020204" pitchFamily="34" charset="0"/>
              <a:ea typeface="微软雅黑" panose="020B0503020204020204" charset="-122"/>
            </a:endParaRPr>
          </a:p>
        </p:txBody>
      </p:sp>
      <p:sp>
        <p:nvSpPr>
          <p:cNvPr id="20" name="文本框 19"/>
          <p:cNvSpPr txBox="1"/>
          <p:nvPr>
            <p:custDataLst>
              <p:tags r:id="rId13"/>
            </p:custDataLst>
          </p:nvPr>
        </p:nvSpPr>
        <p:spPr>
          <a:xfrm>
            <a:off x="5872364" y="3281432"/>
            <a:ext cx="860022" cy="707886"/>
          </a:xfrm>
          <a:prstGeom prst="rect">
            <a:avLst/>
          </a:prstGeom>
          <a:noFill/>
        </p:spPr>
        <p:txBody>
          <a:bodyPr wrap="square" lIns="90000" tIns="46800" rIns="90000" bIns="46800" rtlCol="0" anchor="ctr">
            <a:normAutofit/>
          </a:bodyPr>
          <a:lstStyle/>
          <a:p>
            <a:pPr algn="ctr"/>
            <a:r>
              <a:rPr lang="en-US" altLang="zh-CN" sz="2000" b="1">
                <a:solidFill>
                  <a:srgbClr val="3498DB"/>
                </a:solidFill>
                <a:latin typeface="Arial" panose="020B0704020202020204" pitchFamily="34" charset="0"/>
                <a:ea typeface="微软雅黑" panose="020B0503020204020204" charset="-122"/>
              </a:rPr>
              <a:t>02</a:t>
            </a:r>
            <a:endParaRPr lang="en-US" altLang="zh-CN" sz="2000" b="1">
              <a:solidFill>
                <a:srgbClr val="3498DB"/>
              </a:solidFill>
              <a:latin typeface="Arial" panose="020B0704020202020204" pitchFamily="34" charset="0"/>
              <a:ea typeface="微软雅黑" panose="020B0503020204020204" charset="-122"/>
            </a:endParaRPr>
          </a:p>
        </p:txBody>
      </p:sp>
      <p:sp>
        <p:nvSpPr>
          <p:cNvPr id="21" name="文本框 20"/>
          <p:cNvSpPr txBox="1"/>
          <p:nvPr>
            <p:custDataLst>
              <p:tags r:id="rId14"/>
            </p:custDataLst>
          </p:nvPr>
        </p:nvSpPr>
        <p:spPr>
          <a:xfrm>
            <a:off x="1932032" y="2508399"/>
            <a:ext cx="2641730" cy="957952"/>
          </a:xfrm>
          <a:prstGeom prst="rect">
            <a:avLst/>
          </a:prstGeom>
          <a:noFill/>
        </p:spPr>
        <p:txBody>
          <a:bodyPr wrap="square" lIns="90000" tIns="46800" rIns="90000" bIns="46800" rtlCol="0" anchor="ctr">
            <a:normAutofit/>
          </a:bodyPr>
          <a:lstStyle/>
          <a:p>
            <a:pPr algn="just"/>
            <a:r>
              <a:rPr lang="zh-CN" altLang="en-US" sz="2000" dirty="0">
                <a:solidFill>
                  <a:schemeClr val="bg1"/>
                </a:solidFill>
                <a:latin typeface="微软雅黑" panose="020B0503020204020204" charset="-122"/>
                <a:ea typeface="微软雅黑" panose="020B0503020204020204" charset="-122"/>
                <a:sym typeface="微软雅黑" panose="020B0503020204020204" charset="-122"/>
              </a:rPr>
              <a:t>语义“晦涩难懂” </a:t>
            </a:r>
            <a:endParaRPr lang="zh-CN" altLang="en-US" sz="20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2" name="文本框 21"/>
          <p:cNvSpPr txBox="1"/>
          <p:nvPr>
            <p:custDataLst>
              <p:tags r:id="rId15"/>
            </p:custDataLst>
          </p:nvPr>
        </p:nvSpPr>
        <p:spPr>
          <a:xfrm>
            <a:off x="1932032" y="3804399"/>
            <a:ext cx="2641730" cy="957952"/>
          </a:xfrm>
          <a:prstGeom prst="rect">
            <a:avLst/>
          </a:prstGeom>
          <a:noFill/>
        </p:spPr>
        <p:txBody>
          <a:bodyPr wrap="square" lIns="90000" tIns="46800" rIns="90000" bIns="46800" rtlCol="0" anchor="ctr">
            <a:normAutofit/>
          </a:bodyPr>
          <a:lstStyle/>
          <a:p>
            <a:pPr algn="just"/>
            <a:r>
              <a:rPr lang="zh-CN" altLang="en-US" sz="2000" dirty="0">
                <a:solidFill>
                  <a:schemeClr val="bg1"/>
                </a:solidFill>
                <a:latin typeface="微软雅黑" panose="020B0503020204020204" charset="-122"/>
                <a:ea typeface="微软雅黑" panose="020B0503020204020204" charset="-122"/>
                <a:sym typeface="微软雅黑" panose="020B0503020204020204" charset="-122"/>
              </a:rPr>
              <a:t>语法“复杂易变” </a:t>
            </a:r>
            <a:endParaRPr lang="zh-CN" altLang="en-US" sz="20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3" name="文本框 22"/>
          <p:cNvSpPr txBox="1"/>
          <p:nvPr>
            <p:custDataLst>
              <p:tags r:id="rId16"/>
            </p:custDataLst>
          </p:nvPr>
        </p:nvSpPr>
        <p:spPr>
          <a:xfrm>
            <a:off x="6862588" y="3156399"/>
            <a:ext cx="2641730" cy="957952"/>
          </a:xfrm>
          <a:prstGeom prst="rect">
            <a:avLst/>
          </a:prstGeom>
          <a:noFill/>
        </p:spPr>
        <p:txBody>
          <a:bodyPr wrap="square" lIns="90000" tIns="46800" rIns="90000" bIns="46800" rtlCol="0" anchor="ctr">
            <a:normAutofit/>
          </a:bodyPr>
          <a:lstStyle/>
          <a:p>
            <a:pPr algn="r"/>
            <a:r>
              <a:rPr lang="zh-CN" altLang="en-US" sz="2000" dirty="0">
                <a:solidFill>
                  <a:schemeClr val="bg1"/>
                </a:solidFill>
                <a:latin typeface="微软雅黑" panose="020B0503020204020204" charset="-122"/>
                <a:ea typeface="微软雅黑" panose="020B0503020204020204" charset="-122"/>
                <a:sym typeface="微软雅黑" panose="020B0503020204020204" charset="-122"/>
              </a:rPr>
              <a:t>词汇“恒河沙数” </a:t>
            </a:r>
            <a:endParaRPr lang="zh-CN" altLang="en-US" sz="2000" dirty="0">
              <a:solidFill>
                <a:schemeClr val="bg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spd="slow" advTm="15000">
    <p:cover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5" name="文本框 17"/>
          <p:cNvSpPr txBox="1"/>
          <p:nvPr/>
        </p:nvSpPr>
        <p:spPr>
          <a:xfrm>
            <a:off x="920115" y="381635"/>
            <a:ext cx="6228291" cy="46166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“做什么”：自然语言处理的任务 </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36" name="TextBox 12"/>
          <p:cNvSpPr txBox="1"/>
          <p:nvPr/>
        </p:nvSpPr>
        <p:spPr>
          <a:xfrm>
            <a:off x="5610225" y="3990995"/>
            <a:ext cx="627380" cy="521970"/>
          </a:xfrm>
          <a:prstGeom prst="rect">
            <a:avLst/>
          </a:prstGeom>
          <a:noFill/>
        </p:spPr>
        <p:txBody>
          <a:bodyPr wrap="none" rtlCol="0">
            <a:spAutoFit/>
          </a:bodyPr>
          <a:lstStyle/>
          <a:p>
            <a:pPr algn="ctr"/>
            <a:r>
              <a:rPr lang="en-US" sz="2800" b="1" dirty="0">
                <a:solidFill>
                  <a:schemeClr val="bg1"/>
                </a:solidFill>
                <a:latin typeface="微软雅黑" charset="0"/>
                <a:ea typeface="微软雅黑" charset="0"/>
                <a:sym typeface="微软雅黑" panose="020B0503020204020204" charset="-122"/>
              </a:rPr>
              <a:t>03</a:t>
            </a:r>
            <a:endParaRPr lang="en-US" sz="2800" b="1" dirty="0">
              <a:solidFill>
                <a:schemeClr val="bg1"/>
              </a:solidFill>
              <a:latin typeface="微软雅黑" charset="0"/>
              <a:ea typeface="微软雅黑" charset="0"/>
              <a:sym typeface="微软雅黑" panose="020B0503020204020204" charset="-122"/>
            </a:endParaRPr>
          </a:p>
        </p:txBody>
      </p:sp>
      <p:grpSp>
        <p:nvGrpSpPr>
          <p:cNvPr id="3" name="组合 2"/>
          <p:cNvGrpSpPr/>
          <p:nvPr>
            <p:custDataLst>
              <p:tags r:id="rId1"/>
            </p:custDataLst>
          </p:nvPr>
        </p:nvGrpSpPr>
        <p:grpSpPr>
          <a:xfrm>
            <a:off x="1646817" y="2448447"/>
            <a:ext cx="2248487" cy="2272514"/>
            <a:chOff x="1546239" y="3760713"/>
            <a:chExt cx="1557032" cy="1573670"/>
          </a:xfrm>
          <a:solidFill>
            <a:schemeClr val="tx2">
              <a:lumMod val="60000"/>
              <a:lumOff val="40000"/>
            </a:schemeClr>
          </a:solidFill>
        </p:grpSpPr>
        <p:sp>
          <p:nvSpPr>
            <p:cNvPr id="7" name="任意多边形 6"/>
            <p:cNvSpPr/>
            <p:nvPr>
              <p:custDataLst>
                <p:tags r:id="rId2"/>
              </p:custDataLst>
            </p:nvPr>
          </p:nvSpPr>
          <p:spPr>
            <a:xfrm>
              <a:off x="1546239" y="3760713"/>
              <a:ext cx="1557032" cy="1573670"/>
            </a:xfrm>
            <a:custGeom>
              <a:avLst/>
              <a:gdLst>
                <a:gd name="connsiteX0" fmla="*/ 711793 w 1423588"/>
                <a:gd name="connsiteY0" fmla="*/ 61278 h 1438800"/>
                <a:gd name="connsiteX1" fmla="*/ 1369916 w 1423588"/>
                <a:gd name="connsiteY1" fmla="*/ 719401 h 1438800"/>
                <a:gd name="connsiteX2" fmla="*/ 711793 w 1423588"/>
                <a:gd name="connsiteY2" fmla="*/ 1377524 h 1438800"/>
                <a:gd name="connsiteX3" fmla="*/ 53670 w 1423588"/>
                <a:gd name="connsiteY3" fmla="*/ 719401 h 1438800"/>
                <a:gd name="connsiteX4" fmla="*/ 711793 w 1423588"/>
                <a:gd name="connsiteY4" fmla="*/ 61278 h 1438800"/>
                <a:gd name="connsiteX5" fmla="*/ 711794 w 1423588"/>
                <a:gd name="connsiteY5" fmla="*/ 48120 h 1438800"/>
                <a:gd name="connsiteX6" fmla="*/ 40513 w 1423588"/>
                <a:gd name="connsiteY6" fmla="*/ 719401 h 1438800"/>
                <a:gd name="connsiteX7" fmla="*/ 711794 w 1423588"/>
                <a:gd name="connsiteY7" fmla="*/ 1390682 h 1438800"/>
                <a:gd name="connsiteX8" fmla="*/ 1383075 w 1423588"/>
                <a:gd name="connsiteY8" fmla="*/ 719401 h 1438800"/>
                <a:gd name="connsiteX9" fmla="*/ 711794 w 1423588"/>
                <a:gd name="connsiteY9" fmla="*/ 48120 h 1438800"/>
                <a:gd name="connsiteX10" fmla="*/ 711794 w 1423588"/>
                <a:gd name="connsiteY10" fmla="*/ 0 h 1438800"/>
                <a:gd name="connsiteX11" fmla="*/ 1423588 w 1423588"/>
                <a:gd name="connsiteY11" fmla="*/ 719400 h 1438800"/>
                <a:gd name="connsiteX12" fmla="*/ 711794 w 1423588"/>
                <a:gd name="connsiteY12" fmla="*/ 1438800 h 1438800"/>
                <a:gd name="connsiteX13" fmla="*/ 0 w 1423588"/>
                <a:gd name="connsiteY13" fmla="*/ 719400 h 1438800"/>
                <a:gd name="connsiteX14" fmla="*/ 711794 w 1423588"/>
                <a:gd name="connsiteY14" fmla="*/ 0 h 14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3588" h="1438800">
                  <a:moveTo>
                    <a:pt x="711793" y="61278"/>
                  </a:moveTo>
                  <a:cubicBezTo>
                    <a:pt x="1075264" y="61278"/>
                    <a:pt x="1369916" y="355930"/>
                    <a:pt x="1369916" y="719401"/>
                  </a:cubicBezTo>
                  <a:cubicBezTo>
                    <a:pt x="1369916" y="1082872"/>
                    <a:pt x="1075264" y="1377524"/>
                    <a:pt x="711793" y="1377524"/>
                  </a:cubicBezTo>
                  <a:cubicBezTo>
                    <a:pt x="348322" y="1377524"/>
                    <a:pt x="53670" y="1082872"/>
                    <a:pt x="53670" y="719401"/>
                  </a:cubicBezTo>
                  <a:cubicBezTo>
                    <a:pt x="53670" y="355930"/>
                    <a:pt x="348322" y="61278"/>
                    <a:pt x="711793" y="61278"/>
                  </a:cubicBezTo>
                  <a:close/>
                  <a:moveTo>
                    <a:pt x="711794" y="48120"/>
                  </a:moveTo>
                  <a:cubicBezTo>
                    <a:pt x="341056" y="48120"/>
                    <a:pt x="40513" y="348663"/>
                    <a:pt x="40513" y="719401"/>
                  </a:cubicBezTo>
                  <a:cubicBezTo>
                    <a:pt x="40513" y="1090139"/>
                    <a:pt x="341056" y="1390682"/>
                    <a:pt x="711794" y="1390682"/>
                  </a:cubicBezTo>
                  <a:cubicBezTo>
                    <a:pt x="1082532" y="1390682"/>
                    <a:pt x="1383075" y="1090139"/>
                    <a:pt x="1383075" y="719401"/>
                  </a:cubicBezTo>
                  <a:cubicBezTo>
                    <a:pt x="1383075" y="348663"/>
                    <a:pt x="1082532" y="48120"/>
                    <a:pt x="711794" y="48120"/>
                  </a:cubicBezTo>
                  <a:close/>
                  <a:moveTo>
                    <a:pt x="711794" y="0"/>
                  </a:moveTo>
                  <a:cubicBezTo>
                    <a:pt x="1104907" y="0"/>
                    <a:pt x="1423588" y="322086"/>
                    <a:pt x="1423588" y="719400"/>
                  </a:cubicBezTo>
                  <a:cubicBezTo>
                    <a:pt x="1423588" y="1116714"/>
                    <a:pt x="1104907" y="1438800"/>
                    <a:pt x="711794" y="1438800"/>
                  </a:cubicBezTo>
                  <a:cubicBezTo>
                    <a:pt x="318681" y="1438800"/>
                    <a:pt x="0" y="1116714"/>
                    <a:pt x="0" y="719400"/>
                  </a:cubicBezTo>
                  <a:cubicBezTo>
                    <a:pt x="0" y="322086"/>
                    <a:pt x="318681" y="0"/>
                    <a:pt x="711794" y="0"/>
                  </a:cubicBezTo>
                  <a:close/>
                </a:path>
              </a:pathLst>
            </a:custGeom>
            <a:grpFill/>
            <a:ln>
              <a:noFill/>
            </a:ln>
            <a:effectLst/>
          </p:spPr>
          <p:style>
            <a:lnRef idx="2">
              <a:srgbClr val="628EE3">
                <a:shade val="50000"/>
              </a:srgbClr>
            </a:lnRef>
            <a:fillRef idx="1">
              <a:srgbClr val="628EE3"/>
            </a:fillRef>
            <a:effectRef idx="0">
              <a:srgbClr val="628EE3"/>
            </a:effectRef>
            <a:fontRef idx="minor">
              <a:srgbClr val="FFFFFF"/>
            </a:fontRef>
          </p:style>
          <p:txBody>
            <a:bodyPr wrap="square" tIns="504000" rtlCol="0" anchor="ctr">
              <a:normAutofit/>
            </a:bodyPr>
            <a:lstStyle/>
            <a:p>
              <a:pPr algn="ctr"/>
              <a:r>
                <a:rPr lang="zh-CN" altLang="en-US" sz="2800">
                  <a:solidFill>
                    <a:srgbClr val="FFFFFF"/>
                  </a:solidFill>
                  <a:latin typeface="微软雅黑" charset="0"/>
                  <a:ea typeface="微软雅黑" charset="0"/>
                  <a:sym typeface="Arial" panose="020B0704020202020204" pitchFamily="34" charset="0"/>
                </a:rPr>
                <a:t>词法分析</a:t>
              </a:r>
              <a:endParaRPr lang="zh-CN" altLang="en-US" sz="2800">
                <a:solidFill>
                  <a:srgbClr val="FFFFFF"/>
                </a:solidFill>
                <a:latin typeface="微软雅黑" charset="0"/>
                <a:ea typeface="微软雅黑" charset="0"/>
                <a:sym typeface="Arial" panose="020B0704020202020204" pitchFamily="34" charset="0"/>
              </a:endParaRPr>
            </a:p>
          </p:txBody>
        </p:sp>
        <p:sp>
          <p:nvSpPr>
            <p:cNvPr id="8" name="任意多边形 7"/>
            <p:cNvSpPr/>
            <p:nvPr>
              <p:custDataLst>
                <p:tags r:id="rId3"/>
              </p:custDataLst>
            </p:nvPr>
          </p:nvSpPr>
          <p:spPr>
            <a:xfrm>
              <a:off x="2070709" y="3823466"/>
              <a:ext cx="508092" cy="457200"/>
            </a:xfrm>
            <a:custGeom>
              <a:avLst/>
              <a:gdLst>
                <a:gd name="connsiteX0" fmla="*/ 254046 w 508092"/>
                <a:gd name="connsiteY0" fmla="*/ 0 h 457200"/>
                <a:gd name="connsiteX1" fmla="*/ 410945 w 508092"/>
                <a:gd name="connsiteY1" fmla="*/ 15835 h 457200"/>
                <a:gd name="connsiteX2" fmla="*/ 508092 w 508092"/>
                <a:gd name="connsiteY2" fmla="*/ 46025 h 457200"/>
                <a:gd name="connsiteX3" fmla="*/ 508092 w 508092"/>
                <a:gd name="connsiteY3" fmla="*/ 203154 h 457200"/>
                <a:gd name="connsiteX4" fmla="*/ 254046 w 508092"/>
                <a:gd name="connsiteY4" fmla="*/ 457200 h 457200"/>
                <a:gd name="connsiteX5" fmla="*/ 0 w 508092"/>
                <a:gd name="connsiteY5" fmla="*/ 203154 h 457200"/>
                <a:gd name="connsiteX6" fmla="*/ 0 w 508092"/>
                <a:gd name="connsiteY6" fmla="*/ 46025 h 457200"/>
                <a:gd name="connsiteX7" fmla="*/ 97148 w 508092"/>
                <a:gd name="connsiteY7" fmla="*/ 15835 h 457200"/>
                <a:gd name="connsiteX8" fmla="*/ 254046 w 508092"/>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092" h="457200">
                  <a:moveTo>
                    <a:pt x="254046" y="0"/>
                  </a:moveTo>
                  <a:cubicBezTo>
                    <a:pt x="307792" y="0"/>
                    <a:pt x="360265" y="5452"/>
                    <a:pt x="410945" y="15835"/>
                  </a:cubicBezTo>
                  <a:lnTo>
                    <a:pt x="508092" y="46025"/>
                  </a:lnTo>
                  <a:lnTo>
                    <a:pt x="508092" y="203154"/>
                  </a:lnTo>
                  <a:cubicBezTo>
                    <a:pt x="508092" y="343460"/>
                    <a:pt x="394352" y="457200"/>
                    <a:pt x="254046" y="457200"/>
                  </a:cubicBezTo>
                  <a:cubicBezTo>
                    <a:pt x="113740" y="457200"/>
                    <a:pt x="0" y="343460"/>
                    <a:pt x="0" y="203154"/>
                  </a:cubicBezTo>
                  <a:lnTo>
                    <a:pt x="0" y="46025"/>
                  </a:lnTo>
                  <a:lnTo>
                    <a:pt x="97148" y="15835"/>
                  </a:lnTo>
                  <a:cubicBezTo>
                    <a:pt x="147828" y="5452"/>
                    <a:pt x="200301" y="0"/>
                    <a:pt x="254046" y="0"/>
                  </a:cubicBezTo>
                  <a:close/>
                </a:path>
              </a:pathLst>
            </a:custGeom>
            <a:grp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rtlCol="0" anchor="ctr">
              <a:normAutofit/>
            </a:bodyPr>
            <a:lstStyle/>
            <a:p>
              <a:pPr algn="ctr"/>
              <a:r>
                <a:rPr lang="en-US" altLang="zh-CN" sz="2800" dirty="0">
                  <a:solidFill>
                    <a:schemeClr val="bg1"/>
                  </a:solidFill>
                  <a:latin typeface="微软雅黑" charset="0"/>
                  <a:ea typeface="微软雅黑" charset="0"/>
                  <a:sym typeface="Arial" panose="020B0704020202020204" pitchFamily="34" charset="0"/>
                </a:rPr>
                <a:t>A</a:t>
              </a:r>
              <a:endParaRPr lang="en-US" altLang="zh-CN" sz="2800" dirty="0">
                <a:solidFill>
                  <a:schemeClr val="bg1"/>
                </a:solidFill>
                <a:latin typeface="微软雅黑" charset="0"/>
                <a:ea typeface="微软雅黑" charset="0"/>
                <a:sym typeface="Arial" panose="020B0704020202020204" pitchFamily="34" charset="0"/>
              </a:endParaRPr>
            </a:p>
          </p:txBody>
        </p:sp>
      </p:grpSp>
      <p:grpSp>
        <p:nvGrpSpPr>
          <p:cNvPr id="9" name="组合 8"/>
          <p:cNvGrpSpPr/>
          <p:nvPr>
            <p:custDataLst>
              <p:tags r:id="rId4"/>
            </p:custDataLst>
          </p:nvPr>
        </p:nvGrpSpPr>
        <p:grpSpPr>
          <a:xfrm>
            <a:off x="4782527" y="2448447"/>
            <a:ext cx="2248487" cy="2272514"/>
            <a:chOff x="1546239" y="3760713"/>
            <a:chExt cx="1557032" cy="1573670"/>
          </a:xfrm>
          <a:solidFill>
            <a:schemeClr val="accent1">
              <a:lumMod val="60000"/>
              <a:lumOff val="40000"/>
            </a:schemeClr>
          </a:solidFill>
        </p:grpSpPr>
        <p:sp>
          <p:nvSpPr>
            <p:cNvPr id="10" name="任意多边形 9"/>
            <p:cNvSpPr/>
            <p:nvPr>
              <p:custDataLst>
                <p:tags r:id="rId5"/>
              </p:custDataLst>
            </p:nvPr>
          </p:nvSpPr>
          <p:spPr>
            <a:xfrm>
              <a:off x="1546239" y="3760713"/>
              <a:ext cx="1557032" cy="1573670"/>
            </a:xfrm>
            <a:custGeom>
              <a:avLst/>
              <a:gdLst>
                <a:gd name="connsiteX0" fmla="*/ 711793 w 1423588"/>
                <a:gd name="connsiteY0" fmla="*/ 61278 h 1438800"/>
                <a:gd name="connsiteX1" fmla="*/ 1369916 w 1423588"/>
                <a:gd name="connsiteY1" fmla="*/ 719401 h 1438800"/>
                <a:gd name="connsiteX2" fmla="*/ 711793 w 1423588"/>
                <a:gd name="connsiteY2" fmla="*/ 1377524 h 1438800"/>
                <a:gd name="connsiteX3" fmla="*/ 53670 w 1423588"/>
                <a:gd name="connsiteY3" fmla="*/ 719401 h 1438800"/>
                <a:gd name="connsiteX4" fmla="*/ 711793 w 1423588"/>
                <a:gd name="connsiteY4" fmla="*/ 61278 h 1438800"/>
                <a:gd name="connsiteX5" fmla="*/ 711794 w 1423588"/>
                <a:gd name="connsiteY5" fmla="*/ 48120 h 1438800"/>
                <a:gd name="connsiteX6" fmla="*/ 40513 w 1423588"/>
                <a:gd name="connsiteY6" fmla="*/ 719401 h 1438800"/>
                <a:gd name="connsiteX7" fmla="*/ 711794 w 1423588"/>
                <a:gd name="connsiteY7" fmla="*/ 1390682 h 1438800"/>
                <a:gd name="connsiteX8" fmla="*/ 1383075 w 1423588"/>
                <a:gd name="connsiteY8" fmla="*/ 719401 h 1438800"/>
                <a:gd name="connsiteX9" fmla="*/ 711794 w 1423588"/>
                <a:gd name="connsiteY9" fmla="*/ 48120 h 1438800"/>
                <a:gd name="connsiteX10" fmla="*/ 711794 w 1423588"/>
                <a:gd name="connsiteY10" fmla="*/ 0 h 1438800"/>
                <a:gd name="connsiteX11" fmla="*/ 1423588 w 1423588"/>
                <a:gd name="connsiteY11" fmla="*/ 719400 h 1438800"/>
                <a:gd name="connsiteX12" fmla="*/ 711794 w 1423588"/>
                <a:gd name="connsiteY12" fmla="*/ 1438800 h 1438800"/>
                <a:gd name="connsiteX13" fmla="*/ 0 w 1423588"/>
                <a:gd name="connsiteY13" fmla="*/ 719400 h 1438800"/>
                <a:gd name="connsiteX14" fmla="*/ 711794 w 1423588"/>
                <a:gd name="connsiteY14" fmla="*/ 0 h 14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3588" h="1438800">
                  <a:moveTo>
                    <a:pt x="711793" y="61278"/>
                  </a:moveTo>
                  <a:cubicBezTo>
                    <a:pt x="1075264" y="61278"/>
                    <a:pt x="1369916" y="355930"/>
                    <a:pt x="1369916" y="719401"/>
                  </a:cubicBezTo>
                  <a:cubicBezTo>
                    <a:pt x="1369916" y="1082872"/>
                    <a:pt x="1075264" y="1377524"/>
                    <a:pt x="711793" y="1377524"/>
                  </a:cubicBezTo>
                  <a:cubicBezTo>
                    <a:pt x="348322" y="1377524"/>
                    <a:pt x="53670" y="1082872"/>
                    <a:pt x="53670" y="719401"/>
                  </a:cubicBezTo>
                  <a:cubicBezTo>
                    <a:pt x="53670" y="355930"/>
                    <a:pt x="348322" y="61278"/>
                    <a:pt x="711793" y="61278"/>
                  </a:cubicBezTo>
                  <a:close/>
                  <a:moveTo>
                    <a:pt x="711794" y="48120"/>
                  </a:moveTo>
                  <a:cubicBezTo>
                    <a:pt x="341056" y="48120"/>
                    <a:pt x="40513" y="348663"/>
                    <a:pt x="40513" y="719401"/>
                  </a:cubicBezTo>
                  <a:cubicBezTo>
                    <a:pt x="40513" y="1090139"/>
                    <a:pt x="341056" y="1390682"/>
                    <a:pt x="711794" y="1390682"/>
                  </a:cubicBezTo>
                  <a:cubicBezTo>
                    <a:pt x="1082532" y="1390682"/>
                    <a:pt x="1383075" y="1090139"/>
                    <a:pt x="1383075" y="719401"/>
                  </a:cubicBezTo>
                  <a:cubicBezTo>
                    <a:pt x="1383075" y="348663"/>
                    <a:pt x="1082532" y="48120"/>
                    <a:pt x="711794" y="48120"/>
                  </a:cubicBezTo>
                  <a:close/>
                  <a:moveTo>
                    <a:pt x="711794" y="0"/>
                  </a:moveTo>
                  <a:cubicBezTo>
                    <a:pt x="1104907" y="0"/>
                    <a:pt x="1423588" y="322086"/>
                    <a:pt x="1423588" y="719400"/>
                  </a:cubicBezTo>
                  <a:cubicBezTo>
                    <a:pt x="1423588" y="1116714"/>
                    <a:pt x="1104907" y="1438800"/>
                    <a:pt x="711794" y="1438800"/>
                  </a:cubicBezTo>
                  <a:cubicBezTo>
                    <a:pt x="318681" y="1438800"/>
                    <a:pt x="0" y="1116714"/>
                    <a:pt x="0" y="719400"/>
                  </a:cubicBezTo>
                  <a:cubicBezTo>
                    <a:pt x="0" y="322086"/>
                    <a:pt x="318681" y="0"/>
                    <a:pt x="711794" y="0"/>
                  </a:cubicBezTo>
                  <a:close/>
                </a:path>
              </a:pathLst>
            </a:custGeom>
            <a:grpFill/>
            <a:ln>
              <a:noFill/>
            </a:ln>
            <a:effectLst/>
          </p:spPr>
          <p:style>
            <a:lnRef idx="2">
              <a:srgbClr val="628EE3">
                <a:shade val="50000"/>
              </a:srgbClr>
            </a:lnRef>
            <a:fillRef idx="1">
              <a:srgbClr val="628EE3"/>
            </a:fillRef>
            <a:effectRef idx="0">
              <a:srgbClr val="628EE3"/>
            </a:effectRef>
            <a:fontRef idx="minor">
              <a:srgbClr val="FFFFFF"/>
            </a:fontRef>
          </p:style>
          <p:txBody>
            <a:bodyPr wrap="square" tIns="504000" rtlCol="0" anchor="ctr">
              <a:normAutofit/>
            </a:bodyPr>
            <a:lstStyle/>
            <a:p>
              <a:pPr algn="ctr"/>
              <a:r>
                <a:rPr lang="zh-CN" altLang="en-US" sz="2800">
                  <a:solidFill>
                    <a:srgbClr val="FFFFFF"/>
                  </a:solidFill>
                  <a:latin typeface="微软雅黑" charset="0"/>
                  <a:ea typeface="微软雅黑" charset="0"/>
                  <a:sym typeface="Arial" panose="020B0704020202020204" pitchFamily="34" charset="0"/>
                </a:rPr>
                <a:t>句法分析</a:t>
              </a:r>
              <a:endParaRPr lang="zh-CN" altLang="en-US" sz="2800">
                <a:solidFill>
                  <a:srgbClr val="FFFFFF"/>
                </a:solidFill>
                <a:latin typeface="微软雅黑" charset="0"/>
                <a:ea typeface="微软雅黑" charset="0"/>
                <a:sym typeface="Arial" panose="020B0704020202020204" pitchFamily="34" charset="0"/>
              </a:endParaRPr>
            </a:p>
          </p:txBody>
        </p:sp>
        <p:sp>
          <p:nvSpPr>
            <p:cNvPr id="11" name="任意多边形 10"/>
            <p:cNvSpPr/>
            <p:nvPr>
              <p:custDataLst>
                <p:tags r:id="rId6"/>
              </p:custDataLst>
            </p:nvPr>
          </p:nvSpPr>
          <p:spPr>
            <a:xfrm>
              <a:off x="2070709" y="3823466"/>
              <a:ext cx="508092" cy="457200"/>
            </a:xfrm>
            <a:custGeom>
              <a:avLst/>
              <a:gdLst>
                <a:gd name="connsiteX0" fmla="*/ 254046 w 508092"/>
                <a:gd name="connsiteY0" fmla="*/ 0 h 457200"/>
                <a:gd name="connsiteX1" fmla="*/ 410945 w 508092"/>
                <a:gd name="connsiteY1" fmla="*/ 15835 h 457200"/>
                <a:gd name="connsiteX2" fmla="*/ 508092 w 508092"/>
                <a:gd name="connsiteY2" fmla="*/ 46025 h 457200"/>
                <a:gd name="connsiteX3" fmla="*/ 508092 w 508092"/>
                <a:gd name="connsiteY3" fmla="*/ 203154 h 457200"/>
                <a:gd name="connsiteX4" fmla="*/ 254046 w 508092"/>
                <a:gd name="connsiteY4" fmla="*/ 457200 h 457200"/>
                <a:gd name="connsiteX5" fmla="*/ 0 w 508092"/>
                <a:gd name="connsiteY5" fmla="*/ 203154 h 457200"/>
                <a:gd name="connsiteX6" fmla="*/ 0 w 508092"/>
                <a:gd name="connsiteY6" fmla="*/ 46025 h 457200"/>
                <a:gd name="connsiteX7" fmla="*/ 97148 w 508092"/>
                <a:gd name="connsiteY7" fmla="*/ 15835 h 457200"/>
                <a:gd name="connsiteX8" fmla="*/ 254046 w 508092"/>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092" h="457200">
                  <a:moveTo>
                    <a:pt x="254046" y="0"/>
                  </a:moveTo>
                  <a:cubicBezTo>
                    <a:pt x="307792" y="0"/>
                    <a:pt x="360265" y="5452"/>
                    <a:pt x="410945" y="15835"/>
                  </a:cubicBezTo>
                  <a:lnTo>
                    <a:pt x="508092" y="46025"/>
                  </a:lnTo>
                  <a:lnTo>
                    <a:pt x="508092" y="203154"/>
                  </a:lnTo>
                  <a:cubicBezTo>
                    <a:pt x="508092" y="343460"/>
                    <a:pt x="394352" y="457200"/>
                    <a:pt x="254046" y="457200"/>
                  </a:cubicBezTo>
                  <a:cubicBezTo>
                    <a:pt x="113740" y="457200"/>
                    <a:pt x="0" y="343460"/>
                    <a:pt x="0" y="203154"/>
                  </a:cubicBezTo>
                  <a:lnTo>
                    <a:pt x="0" y="46025"/>
                  </a:lnTo>
                  <a:lnTo>
                    <a:pt x="97148" y="15835"/>
                  </a:lnTo>
                  <a:cubicBezTo>
                    <a:pt x="147828" y="5452"/>
                    <a:pt x="200301" y="0"/>
                    <a:pt x="254046" y="0"/>
                  </a:cubicBezTo>
                  <a:close/>
                </a:path>
              </a:pathLst>
            </a:custGeom>
            <a:grp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rtlCol="0" anchor="ctr">
              <a:normAutofit/>
            </a:bodyPr>
            <a:lstStyle/>
            <a:p>
              <a:pPr algn="ctr"/>
              <a:r>
                <a:rPr lang="en-US" altLang="zh-CN" sz="2800" dirty="0">
                  <a:solidFill>
                    <a:schemeClr val="bg1"/>
                  </a:solidFill>
                  <a:latin typeface="微软雅黑" charset="0"/>
                  <a:ea typeface="微软雅黑" charset="0"/>
                  <a:sym typeface="Arial" panose="020B0704020202020204" pitchFamily="34" charset="0"/>
                </a:rPr>
                <a:t>B</a:t>
              </a:r>
              <a:endParaRPr lang="en-US" altLang="zh-CN" sz="2800" dirty="0">
                <a:solidFill>
                  <a:schemeClr val="bg1"/>
                </a:solidFill>
                <a:latin typeface="微软雅黑" charset="0"/>
                <a:ea typeface="微软雅黑" charset="0"/>
                <a:sym typeface="Arial" panose="020B0704020202020204" pitchFamily="34" charset="0"/>
              </a:endParaRPr>
            </a:p>
          </p:txBody>
        </p:sp>
      </p:grpSp>
      <p:grpSp>
        <p:nvGrpSpPr>
          <p:cNvPr id="12" name="组合 11"/>
          <p:cNvGrpSpPr/>
          <p:nvPr>
            <p:custDataLst>
              <p:tags r:id="rId7"/>
            </p:custDataLst>
          </p:nvPr>
        </p:nvGrpSpPr>
        <p:grpSpPr>
          <a:xfrm>
            <a:off x="7918237" y="2448447"/>
            <a:ext cx="2248487" cy="2272514"/>
            <a:chOff x="1546239" y="3760713"/>
            <a:chExt cx="1557032" cy="1573670"/>
          </a:xfrm>
        </p:grpSpPr>
        <p:sp>
          <p:nvSpPr>
            <p:cNvPr id="13" name="任意多边形 12"/>
            <p:cNvSpPr/>
            <p:nvPr>
              <p:custDataLst>
                <p:tags r:id="rId8"/>
              </p:custDataLst>
            </p:nvPr>
          </p:nvSpPr>
          <p:spPr>
            <a:xfrm>
              <a:off x="1546239" y="3760713"/>
              <a:ext cx="1557032" cy="1573670"/>
            </a:xfrm>
            <a:custGeom>
              <a:avLst/>
              <a:gdLst>
                <a:gd name="connsiteX0" fmla="*/ 711793 w 1423588"/>
                <a:gd name="connsiteY0" fmla="*/ 61278 h 1438800"/>
                <a:gd name="connsiteX1" fmla="*/ 1369916 w 1423588"/>
                <a:gd name="connsiteY1" fmla="*/ 719401 h 1438800"/>
                <a:gd name="connsiteX2" fmla="*/ 711793 w 1423588"/>
                <a:gd name="connsiteY2" fmla="*/ 1377524 h 1438800"/>
                <a:gd name="connsiteX3" fmla="*/ 53670 w 1423588"/>
                <a:gd name="connsiteY3" fmla="*/ 719401 h 1438800"/>
                <a:gd name="connsiteX4" fmla="*/ 711793 w 1423588"/>
                <a:gd name="connsiteY4" fmla="*/ 61278 h 1438800"/>
                <a:gd name="connsiteX5" fmla="*/ 711794 w 1423588"/>
                <a:gd name="connsiteY5" fmla="*/ 48120 h 1438800"/>
                <a:gd name="connsiteX6" fmla="*/ 40513 w 1423588"/>
                <a:gd name="connsiteY6" fmla="*/ 719401 h 1438800"/>
                <a:gd name="connsiteX7" fmla="*/ 711794 w 1423588"/>
                <a:gd name="connsiteY7" fmla="*/ 1390682 h 1438800"/>
                <a:gd name="connsiteX8" fmla="*/ 1383075 w 1423588"/>
                <a:gd name="connsiteY8" fmla="*/ 719401 h 1438800"/>
                <a:gd name="connsiteX9" fmla="*/ 711794 w 1423588"/>
                <a:gd name="connsiteY9" fmla="*/ 48120 h 1438800"/>
                <a:gd name="connsiteX10" fmla="*/ 711794 w 1423588"/>
                <a:gd name="connsiteY10" fmla="*/ 0 h 1438800"/>
                <a:gd name="connsiteX11" fmla="*/ 1423588 w 1423588"/>
                <a:gd name="connsiteY11" fmla="*/ 719400 h 1438800"/>
                <a:gd name="connsiteX12" fmla="*/ 711794 w 1423588"/>
                <a:gd name="connsiteY12" fmla="*/ 1438800 h 1438800"/>
                <a:gd name="connsiteX13" fmla="*/ 0 w 1423588"/>
                <a:gd name="connsiteY13" fmla="*/ 719400 h 1438800"/>
                <a:gd name="connsiteX14" fmla="*/ 711794 w 1423588"/>
                <a:gd name="connsiteY14" fmla="*/ 0 h 14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3588" h="1438800">
                  <a:moveTo>
                    <a:pt x="711793" y="61278"/>
                  </a:moveTo>
                  <a:cubicBezTo>
                    <a:pt x="1075264" y="61278"/>
                    <a:pt x="1369916" y="355930"/>
                    <a:pt x="1369916" y="719401"/>
                  </a:cubicBezTo>
                  <a:cubicBezTo>
                    <a:pt x="1369916" y="1082872"/>
                    <a:pt x="1075264" y="1377524"/>
                    <a:pt x="711793" y="1377524"/>
                  </a:cubicBezTo>
                  <a:cubicBezTo>
                    <a:pt x="348322" y="1377524"/>
                    <a:pt x="53670" y="1082872"/>
                    <a:pt x="53670" y="719401"/>
                  </a:cubicBezTo>
                  <a:cubicBezTo>
                    <a:pt x="53670" y="355930"/>
                    <a:pt x="348322" y="61278"/>
                    <a:pt x="711793" y="61278"/>
                  </a:cubicBezTo>
                  <a:close/>
                  <a:moveTo>
                    <a:pt x="711794" y="48120"/>
                  </a:moveTo>
                  <a:cubicBezTo>
                    <a:pt x="341056" y="48120"/>
                    <a:pt x="40513" y="348663"/>
                    <a:pt x="40513" y="719401"/>
                  </a:cubicBezTo>
                  <a:cubicBezTo>
                    <a:pt x="40513" y="1090139"/>
                    <a:pt x="341056" y="1390682"/>
                    <a:pt x="711794" y="1390682"/>
                  </a:cubicBezTo>
                  <a:cubicBezTo>
                    <a:pt x="1082532" y="1390682"/>
                    <a:pt x="1383075" y="1090139"/>
                    <a:pt x="1383075" y="719401"/>
                  </a:cubicBezTo>
                  <a:cubicBezTo>
                    <a:pt x="1383075" y="348663"/>
                    <a:pt x="1082532" y="48120"/>
                    <a:pt x="711794" y="48120"/>
                  </a:cubicBezTo>
                  <a:close/>
                  <a:moveTo>
                    <a:pt x="711794" y="0"/>
                  </a:moveTo>
                  <a:cubicBezTo>
                    <a:pt x="1104907" y="0"/>
                    <a:pt x="1423588" y="322086"/>
                    <a:pt x="1423588" y="719400"/>
                  </a:cubicBezTo>
                  <a:cubicBezTo>
                    <a:pt x="1423588" y="1116714"/>
                    <a:pt x="1104907" y="1438800"/>
                    <a:pt x="711794" y="1438800"/>
                  </a:cubicBezTo>
                  <a:cubicBezTo>
                    <a:pt x="318681" y="1438800"/>
                    <a:pt x="0" y="1116714"/>
                    <a:pt x="0" y="719400"/>
                  </a:cubicBezTo>
                  <a:cubicBezTo>
                    <a:pt x="0" y="322086"/>
                    <a:pt x="318681" y="0"/>
                    <a:pt x="711794" y="0"/>
                  </a:cubicBezTo>
                  <a:close/>
                </a:path>
              </a:pathLst>
            </a:custGeom>
            <a:solidFill>
              <a:schemeClr val="accent1">
                <a:lumMod val="40000"/>
                <a:lumOff val="60000"/>
              </a:schemeClr>
            </a:solidFill>
            <a:ln>
              <a:noFill/>
            </a:ln>
            <a:effectLst/>
          </p:spPr>
          <p:style>
            <a:lnRef idx="2">
              <a:srgbClr val="628EE3">
                <a:shade val="50000"/>
              </a:srgbClr>
            </a:lnRef>
            <a:fillRef idx="1">
              <a:srgbClr val="628EE3"/>
            </a:fillRef>
            <a:effectRef idx="0">
              <a:srgbClr val="628EE3"/>
            </a:effectRef>
            <a:fontRef idx="minor">
              <a:srgbClr val="FFFFFF"/>
            </a:fontRef>
          </p:style>
          <p:txBody>
            <a:bodyPr wrap="square" tIns="504000" rtlCol="0" anchor="ctr">
              <a:normAutofit/>
            </a:bodyPr>
            <a:lstStyle/>
            <a:p>
              <a:pPr algn="ctr"/>
              <a:r>
                <a:rPr lang="zh-CN" altLang="en-US" sz="2800">
                  <a:solidFill>
                    <a:srgbClr val="2B4EC3"/>
                  </a:solidFill>
                  <a:latin typeface="微软雅黑" charset="0"/>
                  <a:ea typeface="微软雅黑" charset="0"/>
                  <a:sym typeface="Arial" panose="020B0704020202020204" pitchFamily="34" charset="0"/>
                </a:rPr>
                <a:t>综合应用</a:t>
              </a:r>
              <a:endParaRPr lang="zh-CN" altLang="en-US" sz="2800">
                <a:solidFill>
                  <a:srgbClr val="2B4EC3"/>
                </a:solidFill>
                <a:latin typeface="微软雅黑" charset="0"/>
                <a:ea typeface="微软雅黑" charset="0"/>
                <a:sym typeface="Arial" panose="020B0704020202020204" pitchFamily="34" charset="0"/>
              </a:endParaRPr>
            </a:p>
          </p:txBody>
        </p:sp>
        <p:sp>
          <p:nvSpPr>
            <p:cNvPr id="14" name="任意多边形 13"/>
            <p:cNvSpPr/>
            <p:nvPr>
              <p:custDataLst>
                <p:tags r:id="rId9"/>
              </p:custDataLst>
            </p:nvPr>
          </p:nvSpPr>
          <p:spPr>
            <a:xfrm>
              <a:off x="2070709" y="3823466"/>
              <a:ext cx="508092" cy="457200"/>
            </a:xfrm>
            <a:custGeom>
              <a:avLst/>
              <a:gdLst>
                <a:gd name="connsiteX0" fmla="*/ 254046 w 508092"/>
                <a:gd name="connsiteY0" fmla="*/ 0 h 457200"/>
                <a:gd name="connsiteX1" fmla="*/ 410945 w 508092"/>
                <a:gd name="connsiteY1" fmla="*/ 15835 h 457200"/>
                <a:gd name="connsiteX2" fmla="*/ 508092 w 508092"/>
                <a:gd name="connsiteY2" fmla="*/ 46025 h 457200"/>
                <a:gd name="connsiteX3" fmla="*/ 508092 w 508092"/>
                <a:gd name="connsiteY3" fmla="*/ 203154 h 457200"/>
                <a:gd name="connsiteX4" fmla="*/ 254046 w 508092"/>
                <a:gd name="connsiteY4" fmla="*/ 457200 h 457200"/>
                <a:gd name="connsiteX5" fmla="*/ 0 w 508092"/>
                <a:gd name="connsiteY5" fmla="*/ 203154 h 457200"/>
                <a:gd name="connsiteX6" fmla="*/ 0 w 508092"/>
                <a:gd name="connsiteY6" fmla="*/ 46025 h 457200"/>
                <a:gd name="connsiteX7" fmla="*/ 97148 w 508092"/>
                <a:gd name="connsiteY7" fmla="*/ 15835 h 457200"/>
                <a:gd name="connsiteX8" fmla="*/ 254046 w 508092"/>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092" h="457200">
                  <a:moveTo>
                    <a:pt x="254046" y="0"/>
                  </a:moveTo>
                  <a:cubicBezTo>
                    <a:pt x="307792" y="0"/>
                    <a:pt x="360265" y="5452"/>
                    <a:pt x="410945" y="15835"/>
                  </a:cubicBezTo>
                  <a:lnTo>
                    <a:pt x="508092" y="46025"/>
                  </a:lnTo>
                  <a:lnTo>
                    <a:pt x="508092" y="203154"/>
                  </a:lnTo>
                  <a:cubicBezTo>
                    <a:pt x="508092" y="343460"/>
                    <a:pt x="394352" y="457200"/>
                    <a:pt x="254046" y="457200"/>
                  </a:cubicBezTo>
                  <a:cubicBezTo>
                    <a:pt x="113740" y="457200"/>
                    <a:pt x="0" y="343460"/>
                    <a:pt x="0" y="203154"/>
                  </a:cubicBezTo>
                  <a:lnTo>
                    <a:pt x="0" y="46025"/>
                  </a:lnTo>
                  <a:lnTo>
                    <a:pt x="97148" y="15835"/>
                  </a:lnTo>
                  <a:cubicBezTo>
                    <a:pt x="147828" y="5452"/>
                    <a:pt x="200301" y="0"/>
                    <a:pt x="254046" y="0"/>
                  </a:cubicBezTo>
                  <a:close/>
                </a:path>
              </a:pathLst>
            </a:custGeom>
            <a:solidFill>
              <a:srgbClr val="FFFFFF"/>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rtlCol="0" anchor="ctr">
              <a:normAutofit/>
            </a:bodyPr>
            <a:lstStyle/>
            <a:p>
              <a:pPr algn="ctr"/>
              <a:r>
                <a:rPr lang="en-US" altLang="zh-CN" sz="2800" dirty="0">
                  <a:solidFill>
                    <a:srgbClr val="628EE3"/>
                  </a:solidFill>
                  <a:latin typeface="微软雅黑" charset="0"/>
                  <a:ea typeface="微软雅黑" charset="0"/>
                  <a:sym typeface="Arial" panose="020B0704020202020204" pitchFamily="34" charset="0"/>
                </a:rPr>
                <a:t>C</a:t>
              </a:r>
              <a:endParaRPr lang="en-US" altLang="zh-CN" sz="2800" dirty="0">
                <a:solidFill>
                  <a:srgbClr val="628EE3"/>
                </a:solidFill>
                <a:latin typeface="微软雅黑" charset="0"/>
                <a:ea typeface="微软雅黑" charset="0"/>
                <a:sym typeface="Arial" panose="020B0704020202020204" pitchFamily="34" charset="0"/>
              </a:endParaRPr>
            </a:p>
          </p:txBody>
        </p:sp>
      </p:grpSp>
    </p:spTree>
  </p:cSld>
  <p:clrMapOvr>
    <a:masterClrMapping/>
  </p:clrMapOvr>
  <p:transition spd="slow" advTm="15000">
    <p:cover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9" name="TextBox 24"/>
          <p:cNvSpPr txBox="1"/>
          <p:nvPr/>
        </p:nvSpPr>
        <p:spPr>
          <a:xfrm>
            <a:off x="408940" y="5789295"/>
            <a:ext cx="11374755" cy="808990"/>
          </a:xfrm>
          <a:prstGeom prst="rect">
            <a:avLst/>
          </a:prstGeom>
          <a:noFill/>
        </p:spPr>
        <p:txBody>
          <a:bodyPr wrap="square" lIns="91423" tIns="45712" rIns="91423" bIns="45712" rtlCol="0">
            <a:spAutoFit/>
          </a:bodyPr>
          <a:lstStyle/>
          <a:p>
            <a:pPr marL="285750" lvl="0" indent="-285750" defTabSz="1217930">
              <a:lnSpc>
                <a:spcPct val="130000"/>
              </a:lnSpc>
              <a:buFont typeface="Arial" panose="020B0704020202020204" pitchFamily="34" charset="0"/>
              <a:buChar char="•"/>
              <a:defRPr/>
            </a:pPr>
            <a:r>
              <a:rPr lang="zh-CN" altLang="en-US" dirty="0">
                <a:latin typeface="微软雅黑" panose="020B0503020204020204" charset="-122"/>
                <a:ea typeface="微软雅黑" panose="020B0503020204020204" charset="-122"/>
                <a:sym typeface="+mn-ea"/>
              </a:rPr>
              <a:t>以百度人工智能平台的自然语言处理为例，它主要包括“语言处理基础技术”、“文本审核”、“语言处理应用技术”和“机器翻译”等功能。这些自然语言处理的应用，是我们进行计算社会科学研究的工具箱。</a:t>
            </a:r>
            <a:endParaRPr lang="zh-CN" altLang="en-US" dirty="0">
              <a:latin typeface="微软雅黑" panose="020B0503020204020204" charset="-122"/>
              <a:ea typeface="微软雅黑" panose="020B0503020204020204" charset="-122"/>
              <a:sym typeface="+mn-ea"/>
            </a:endParaRPr>
          </a:p>
        </p:txBody>
      </p:sp>
      <p:sp>
        <p:nvSpPr>
          <p:cNvPr id="12" name="文本框 17"/>
          <p:cNvSpPr txBox="1"/>
          <p:nvPr/>
        </p:nvSpPr>
        <p:spPr>
          <a:xfrm>
            <a:off x="920115" y="381635"/>
            <a:ext cx="6395085" cy="46166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“做什么”：自然语言处理的任务 </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pic>
        <p:nvPicPr>
          <p:cNvPr id="5" name="Picture" descr="Figure 1: 百度自然语言处理平台"/>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5120" y="1212850"/>
            <a:ext cx="11541760" cy="4431665"/>
          </a:xfrm>
          <a:prstGeom prst="rect">
            <a:avLst/>
          </a:prstGeom>
          <a:noFill/>
          <a:ln w="9525">
            <a:noFill/>
          </a:ln>
        </p:spPr>
      </p:pic>
    </p:spTree>
  </p:cSld>
  <p:clrMapOvr>
    <a:masterClrMapping/>
  </p:clrMapOvr>
  <p:transition spd="slow" advTm="15000">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grpSp>
        <p:nvGrpSpPr>
          <p:cNvPr id="5" name="组合 4"/>
          <p:cNvGrpSpPr/>
          <p:nvPr/>
        </p:nvGrpSpPr>
        <p:grpSpPr>
          <a:xfrm>
            <a:off x="865505" y="1458595"/>
            <a:ext cx="2065020" cy="4631690"/>
            <a:chOff x="3097" y="2826"/>
            <a:chExt cx="3252" cy="7294"/>
          </a:xfrm>
        </p:grpSpPr>
        <p:sp>
          <p:nvSpPr>
            <p:cNvPr id="3" name="Partial Circle 12"/>
            <p:cNvSpPr/>
            <p:nvPr/>
          </p:nvSpPr>
          <p:spPr>
            <a:xfrm>
              <a:off x="3488" y="2826"/>
              <a:ext cx="2266" cy="2311"/>
            </a:xfrm>
            <a:prstGeom prst="pie">
              <a:avLst>
                <a:gd name="adj1" fmla="val 16198735"/>
                <a:gd name="adj2" fmla="val 113535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6" name="Oval 13"/>
            <p:cNvSpPr/>
            <p:nvPr/>
          </p:nvSpPr>
          <p:spPr>
            <a:xfrm>
              <a:off x="3894" y="3230"/>
              <a:ext cx="1636" cy="166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微软雅黑" panose="020B0503020204020204" charset="-122"/>
                  <a:ea typeface="微软雅黑" panose="020B0503020204020204" charset="-122"/>
                  <a:sym typeface="微软雅黑" panose="020B0503020204020204" charset="-122"/>
                </a:rPr>
                <a:t>1</a:t>
              </a:r>
              <a:endParaRPr lang="id-ID" sz="2000"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7" name="Freeform 65"/>
            <p:cNvSpPr>
              <a:spLocks noChangeArrowheads="1"/>
            </p:cNvSpPr>
            <p:nvPr/>
          </p:nvSpPr>
          <p:spPr bwMode="auto">
            <a:xfrm>
              <a:off x="3097" y="5394"/>
              <a:ext cx="533" cy="540"/>
            </a:xfrm>
            <a:custGeom>
              <a:avLst/>
              <a:gdLst>
                <a:gd name="T0" fmla="*/ 173935 w 619"/>
                <a:gd name="T1" fmla="*/ 21281 h 619"/>
                <a:gd name="T2" fmla="*/ 173935 w 619"/>
                <a:gd name="T3" fmla="*/ 21281 h 619"/>
                <a:gd name="T4" fmla="*/ 79257 w 619"/>
                <a:gd name="T5" fmla="*/ 42561 h 619"/>
                <a:gd name="T6" fmla="*/ 52718 w 619"/>
                <a:gd name="T7" fmla="*/ 90172 h 619"/>
                <a:gd name="T8" fmla="*/ 0 w 619"/>
                <a:gd name="T9" fmla="*/ 127683 h 619"/>
                <a:gd name="T10" fmla="*/ 52718 w 619"/>
                <a:gd name="T11" fmla="*/ 159423 h 619"/>
                <a:gd name="T12" fmla="*/ 68498 w 619"/>
                <a:gd name="T13" fmla="*/ 207034 h 619"/>
                <a:gd name="T14" fmla="*/ 116196 w 619"/>
                <a:gd name="T15" fmla="*/ 191164 h 619"/>
                <a:gd name="T16" fmla="*/ 168914 w 619"/>
                <a:gd name="T17" fmla="*/ 222904 h 619"/>
                <a:gd name="T18" fmla="*/ 173935 w 619"/>
                <a:gd name="T19" fmla="*/ 159423 h 619"/>
                <a:gd name="T20" fmla="*/ 200473 w 619"/>
                <a:gd name="T21" fmla="*/ 111452 h 619"/>
                <a:gd name="T22" fmla="*/ 173935 w 619"/>
                <a:gd name="T23" fmla="*/ 21281 h 619"/>
                <a:gd name="T24" fmla="*/ 73877 w 619"/>
                <a:gd name="T25" fmla="*/ 191164 h 619"/>
                <a:gd name="T26" fmla="*/ 73877 w 619"/>
                <a:gd name="T27" fmla="*/ 191164 h 619"/>
                <a:gd name="T28" fmla="*/ 68498 w 619"/>
                <a:gd name="T29" fmla="*/ 164473 h 619"/>
                <a:gd name="T30" fmla="*/ 105437 w 619"/>
                <a:gd name="T31" fmla="*/ 185754 h 619"/>
                <a:gd name="T32" fmla="*/ 73877 w 619"/>
                <a:gd name="T33" fmla="*/ 191164 h 619"/>
                <a:gd name="T34" fmla="*/ 190073 w 619"/>
                <a:gd name="T35" fmla="*/ 106403 h 619"/>
                <a:gd name="T36" fmla="*/ 190073 w 619"/>
                <a:gd name="T37" fmla="*/ 106403 h 619"/>
                <a:gd name="T38" fmla="*/ 163535 w 619"/>
                <a:gd name="T39" fmla="*/ 154013 h 619"/>
                <a:gd name="T40" fmla="*/ 158155 w 619"/>
                <a:gd name="T41" fmla="*/ 201984 h 619"/>
                <a:gd name="T42" fmla="*/ 26180 w 619"/>
                <a:gd name="T43" fmla="*/ 127683 h 619"/>
                <a:gd name="T44" fmla="*/ 63119 w 619"/>
                <a:gd name="T45" fmla="*/ 100992 h 619"/>
                <a:gd name="T46" fmla="*/ 95037 w 619"/>
                <a:gd name="T47" fmla="*/ 53021 h 619"/>
                <a:gd name="T48" fmla="*/ 168914 w 619"/>
                <a:gd name="T49" fmla="*/ 31740 h 619"/>
                <a:gd name="T50" fmla="*/ 190073 w 619"/>
                <a:gd name="T51" fmla="*/ 106403 h 6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9" h="619">
                  <a:moveTo>
                    <a:pt x="485" y="59"/>
                  </a:moveTo>
                  <a:lnTo>
                    <a:pt x="485" y="59"/>
                  </a:lnTo>
                  <a:cubicBezTo>
                    <a:pt x="397" y="0"/>
                    <a:pt x="279" y="30"/>
                    <a:pt x="221" y="118"/>
                  </a:cubicBezTo>
                  <a:cubicBezTo>
                    <a:pt x="147" y="250"/>
                    <a:pt x="147" y="250"/>
                    <a:pt x="147" y="250"/>
                  </a:cubicBezTo>
                  <a:cubicBezTo>
                    <a:pt x="0" y="354"/>
                    <a:pt x="0" y="354"/>
                    <a:pt x="0" y="354"/>
                  </a:cubicBezTo>
                  <a:cubicBezTo>
                    <a:pt x="147" y="442"/>
                    <a:pt x="147" y="442"/>
                    <a:pt x="147" y="442"/>
                  </a:cubicBezTo>
                  <a:cubicBezTo>
                    <a:pt x="132" y="486"/>
                    <a:pt x="147" y="545"/>
                    <a:pt x="191" y="574"/>
                  </a:cubicBezTo>
                  <a:cubicBezTo>
                    <a:pt x="235" y="589"/>
                    <a:pt x="294" y="574"/>
                    <a:pt x="324" y="530"/>
                  </a:cubicBezTo>
                  <a:cubicBezTo>
                    <a:pt x="471" y="618"/>
                    <a:pt x="471" y="618"/>
                    <a:pt x="471" y="618"/>
                  </a:cubicBezTo>
                  <a:cubicBezTo>
                    <a:pt x="485" y="442"/>
                    <a:pt x="485" y="442"/>
                    <a:pt x="485" y="442"/>
                  </a:cubicBezTo>
                  <a:cubicBezTo>
                    <a:pt x="559" y="309"/>
                    <a:pt x="559" y="309"/>
                    <a:pt x="559" y="309"/>
                  </a:cubicBezTo>
                  <a:cubicBezTo>
                    <a:pt x="618" y="221"/>
                    <a:pt x="588" y="103"/>
                    <a:pt x="485" y="59"/>
                  </a:cubicBezTo>
                  <a:close/>
                  <a:moveTo>
                    <a:pt x="206" y="530"/>
                  </a:moveTo>
                  <a:lnTo>
                    <a:pt x="206" y="530"/>
                  </a:lnTo>
                  <a:cubicBezTo>
                    <a:pt x="176" y="515"/>
                    <a:pt x="176" y="486"/>
                    <a:pt x="191" y="456"/>
                  </a:cubicBezTo>
                  <a:cubicBezTo>
                    <a:pt x="294" y="515"/>
                    <a:pt x="294" y="515"/>
                    <a:pt x="294" y="515"/>
                  </a:cubicBezTo>
                  <a:cubicBezTo>
                    <a:pt x="265" y="545"/>
                    <a:pt x="235" y="545"/>
                    <a:pt x="206" y="530"/>
                  </a:cubicBezTo>
                  <a:close/>
                  <a:moveTo>
                    <a:pt x="530" y="295"/>
                  </a:moveTo>
                  <a:lnTo>
                    <a:pt x="530" y="295"/>
                  </a:lnTo>
                  <a:cubicBezTo>
                    <a:pt x="456" y="427"/>
                    <a:pt x="456" y="427"/>
                    <a:pt x="456" y="427"/>
                  </a:cubicBezTo>
                  <a:cubicBezTo>
                    <a:pt x="441" y="560"/>
                    <a:pt x="441" y="560"/>
                    <a:pt x="441" y="560"/>
                  </a:cubicBezTo>
                  <a:cubicBezTo>
                    <a:pt x="73" y="354"/>
                    <a:pt x="73" y="354"/>
                    <a:pt x="73" y="354"/>
                  </a:cubicBezTo>
                  <a:cubicBezTo>
                    <a:pt x="176" y="280"/>
                    <a:pt x="176" y="280"/>
                    <a:pt x="176" y="280"/>
                  </a:cubicBezTo>
                  <a:cubicBezTo>
                    <a:pt x="265" y="147"/>
                    <a:pt x="265" y="147"/>
                    <a:pt x="265" y="147"/>
                  </a:cubicBezTo>
                  <a:cubicBezTo>
                    <a:pt x="294" y="74"/>
                    <a:pt x="397" y="44"/>
                    <a:pt x="471" y="88"/>
                  </a:cubicBezTo>
                  <a:cubicBezTo>
                    <a:pt x="544" y="133"/>
                    <a:pt x="574" y="221"/>
                    <a:pt x="530" y="295"/>
                  </a:cubicBezTo>
                  <a:close/>
                </a:path>
              </a:pathLst>
            </a:custGeom>
            <a:solidFill>
              <a:schemeClr val="tx1">
                <a:lumMod val="85000"/>
                <a:lumOff val="15000"/>
              </a:schemeClr>
            </a:solidFill>
            <a:ln>
              <a:noFill/>
            </a:ln>
            <a:effectLst/>
          </p:spPr>
          <p:txBody>
            <a:bodyPr wrap="none" anchor="ctr"/>
            <a:lstStyle/>
            <a:p>
              <a:endParaRPr lang="en-US" sz="2000" dirty="0">
                <a:latin typeface="微软雅黑" panose="020B0503020204020204" charset="-122"/>
                <a:ea typeface="微软雅黑" panose="020B0503020204020204" charset="-122"/>
                <a:sym typeface="微软雅黑" panose="020B0503020204020204" charset="-122"/>
              </a:endParaRPr>
            </a:p>
          </p:txBody>
        </p:sp>
        <p:sp>
          <p:nvSpPr>
            <p:cNvPr id="33" name="Rectangle 30"/>
            <p:cNvSpPr/>
            <p:nvPr/>
          </p:nvSpPr>
          <p:spPr>
            <a:xfrm>
              <a:off x="3505" y="5392"/>
              <a:ext cx="2844" cy="628"/>
            </a:xfrm>
            <a:prstGeom prst="rect">
              <a:avLst/>
            </a:prstGeom>
          </p:spPr>
          <p:txBody>
            <a:bodyPr wrap="square">
              <a:spAutoFit/>
            </a:bodyPr>
            <a:lstStyle/>
            <a:p>
              <a:pPr lvl="0">
                <a:defRPr/>
              </a:pPr>
              <a:r>
                <a:rPr lang="zh-CN" altLang="en-US" sz="2000" b="1" dirty="0">
                  <a:solidFill>
                    <a:schemeClr val="tx1">
                      <a:lumMod val="75000"/>
                      <a:lumOff val="25000"/>
                    </a:schemeClr>
                  </a:solidFill>
                  <a:latin typeface="微软雅黑" panose="020B0503020204020204" charset="-122"/>
                  <a:ea typeface="微软雅黑" panose="020B0503020204020204" charset="-122"/>
                  <a:cs typeface="Open Sans" panose="020B0606030504020204" pitchFamily="34" charset="0"/>
                  <a:sym typeface="微软雅黑" panose="020B0503020204020204" charset="-122"/>
                </a:rPr>
                <a:t>规则系统阶段 </a:t>
              </a:r>
              <a:endParaRPr lang="zh-CN" altLang="en-US" sz="2000" b="1" dirty="0">
                <a:solidFill>
                  <a:schemeClr val="tx1">
                    <a:lumMod val="75000"/>
                    <a:lumOff val="25000"/>
                  </a:schemeClr>
                </a:solidFill>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37" name="Rectangle 29"/>
            <p:cNvSpPr/>
            <p:nvPr/>
          </p:nvSpPr>
          <p:spPr>
            <a:xfrm>
              <a:off x="3097" y="6271"/>
              <a:ext cx="3060" cy="3849"/>
            </a:xfrm>
            <a:prstGeom prst="rect">
              <a:avLst/>
            </a:prstGeom>
          </p:spPr>
          <p:txBody>
            <a:bodyPr wrap="square">
              <a:spAutoFit/>
            </a:bodyPr>
            <a:lstStyle/>
            <a:p>
              <a:pPr lvl="0" indent="436245">
                <a:lnSpc>
                  <a:spcPct val="170000"/>
                </a:lnSpc>
                <a:buFont typeface="Arial" panose="020B0704020202020204" pitchFamily="34" charset="0"/>
                <a:buNone/>
                <a:defRPr/>
              </a:pPr>
              <a:r>
                <a:rPr lang="zh-CN" altLang="en-US" dirty="0">
                  <a:latin typeface="微软雅黑" panose="020B0503020204020204" charset="-122"/>
                  <a:ea typeface="微软雅黑" panose="020B0503020204020204" charset="-122"/>
                  <a:sym typeface="微软雅黑" panose="020B0503020204020204" charset="-122"/>
                </a:rPr>
                <a:t>机器根据语言学家的专业知识建立规则集来对不同的文本做出反应。</a:t>
              </a:r>
              <a:endParaRPr lang="zh-CN" altLang="en-US" dirty="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grpSp>
      <p:grpSp>
        <p:nvGrpSpPr>
          <p:cNvPr id="15" name="组合 14"/>
          <p:cNvGrpSpPr/>
          <p:nvPr/>
        </p:nvGrpSpPr>
        <p:grpSpPr>
          <a:xfrm>
            <a:off x="4627245" y="1458595"/>
            <a:ext cx="2543175" cy="4602480"/>
            <a:chOff x="7019" y="2826"/>
            <a:chExt cx="4005" cy="7248"/>
          </a:xfrm>
        </p:grpSpPr>
        <p:grpSp>
          <p:nvGrpSpPr>
            <p:cNvPr id="9" name="Group 25"/>
            <p:cNvGrpSpPr/>
            <p:nvPr/>
          </p:nvGrpSpPr>
          <p:grpSpPr>
            <a:xfrm>
              <a:off x="7888" y="2826"/>
              <a:ext cx="2266" cy="2311"/>
              <a:chOff x="7049948" y="3876028"/>
              <a:chExt cx="1867436" cy="1867436"/>
            </a:xfrm>
          </p:grpSpPr>
          <p:sp>
            <p:nvSpPr>
              <p:cNvPr id="10" name="Partial Circle 26"/>
              <p:cNvSpPr/>
              <p:nvPr/>
            </p:nvSpPr>
            <p:spPr>
              <a:xfrm>
                <a:off x="7049948" y="3876028"/>
                <a:ext cx="1867436" cy="1867436"/>
              </a:xfrm>
              <a:prstGeom prst="pie">
                <a:avLst>
                  <a:gd name="adj1" fmla="val 16198735"/>
                  <a:gd name="adj2" fmla="val 726286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1" name="Oval 27"/>
              <p:cNvSpPr/>
              <p:nvPr/>
            </p:nvSpPr>
            <p:spPr>
              <a:xfrm>
                <a:off x="7309670" y="4134595"/>
                <a:ext cx="1347991" cy="13479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微软雅黑" panose="020B0503020204020204" charset="-122"/>
                    <a:ea typeface="微软雅黑" panose="020B0503020204020204" charset="-122"/>
                    <a:sym typeface="微软雅黑" panose="020B0503020204020204" charset="-122"/>
                  </a:rPr>
                  <a:t>2</a:t>
                </a:r>
                <a:endParaRPr lang="id-ID" sz="2000" dirty="0">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25" name="Freeform 139"/>
            <p:cNvSpPr>
              <a:spLocks noChangeArrowheads="1"/>
            </p:cNvSpPr>
            <p:nvPr/>
          </p:nvSpPr>
          <p:spPr bwMode="auto">
            <a:xfrm>
              <a:off x="7336" y="5421"/>
              <a:ext cx="531" cy="512"/>
            </a:xfrm>
            <a:custGeom>
              <a:avLst/>
              <a:gdLst>
                <a:gd name="T0" fmla="*/ 212372 w 634"/>
                <a:gd name="T1" fmla="*/ 85082 h 546"/>
                <a:gd name="T2" fmla="*/ 212372 w 634"/>
                <a:gd name="T3" fmla="*/ 85082 h 546"/>
                <a:gd name="T4" fmla="*/ 169825 w 634"/>
                <a:gd name="T5" fmla="*/ 111400 h 546"/>
                <a:gd name="T6" fmla="*/ 159369 w 634"/>
                <a:gd name="T7" fmla="*/ 90130 h 546"/>
                <a:gd name="T8" fmla="*/ 186051 w 634"/>
                <a:gd name="T9" fmla="*/ 47949 h 546"/>
                <a:gd name="T10" fmla="*/ 138096 w 634"/>
                <a:gd name="T11" fmla="*/ 0 h 546"/>
                <a:gd name="T12" fmla="*/ 85093 w 634"/>
                <a:gd name="T13" fmla="*/ 47949 h 546"/>
                <a:gd name="T14" fmla="*/ 100958 w 634"/>
                <a:gd name="T15" fmla="*/ 85082 h 546"/>
                <a:gd name="T16" fmla="*/ 74637 w 634"/>
                <a:gd name="T17" fmla="*/ 85082 h 546"/>
                <a:gd name="T18" fmla="*/ 85093 w 634"/>
                <a:gd name="T19" fmla="*/ 58404 h 546"/>
                <a:gd name="T20" fmla="*/ 42546 w 634"/>
                <a:gd name="T21" fmla="*/ 15863 h 546"/>
                <a:gd name="T22" fmla="*/ 0 w 634"/>
                <a:gd name="T23" fmla="*/ 58404 h 546"/>
                <a:gd name="T24" fmla="*/ 15865 w 634"/>
                <a:gd name="T25" fmla="*/ 90130 h 546"/>
                <a:gd name="T26" fmla="*/ 0 w 634"/>
                <a:gd name="T27" fmla="*/ 111400 h 546"/>
                <a:gd name="T28" fmla="*/ 0 w 634"/>
                <a:gd name="T29" fmla="*/ 169804 h 546"/>
                <a:gd name="T30" fmla="*/ 32090 w 634"/>
                <a:gd name="T31" fmla="*/ 196482 h 546"/>
                <a:gd name="T32" fmla="*/ 143504 w 634"/>
                <a:gd name="T33" fmla="*/ 196482 h 546"/>
                <a:gd name="T34" fmla="*/ 169825 w 634"/>
                <a:gd name="T35" fmla="*/ 169804 h 546"/>
                <a:gd name="T36" fmla="*/ 169825 w 634"/>
                <a:gd name="T37" fmla="*/ 164757 h 546"/>
                <a:gd name="T38" fmla="*/ 212372 w 634"/>
                <a:gd name="T39" fmla="*/ 196482 h 546"/>
                <a:gd name="T40" fmla="*/ 228236 w 634"/>
                <a:gd name="T41" fmla="*/ 186027 h 546"/>
                <a:gd name="T42" fmla="*/ 228236 w 634"/>
                <a:gd name="T43" fmla="*/ 100945 h 546"/>
                <a:gd name="T44" fmla="*/ 212372 w 634"/>
                <a:gd name="T45" fmla="*/ 85082 h 546"/>
                <a:gd name="T46" fmla="*/ 15865 w 634"/>
                <a:gd name="T47" fmla="*/ 58404 h 546"/>
                <a:gd name="T48" fmla="*/ 15865 w 634"/>
                <a:gd name="T49" fmla="*/ 58404 h 546"/>
                <a:gd name="T50" fmla="*/ 42546 w 634"/>
                <a:gd name="T51" fmla="*/ 26678 h 546"/>
                <a:gd name="T52" fmla="*/ 74637 w 634"/>
                <a:gd name="T53" fmla="*/ 58404 h 546"/>
                <a:gd name="T54" fmla="*/ 42546 w 634"/>
                <a:gd name="T55" fmla="*/ 85082 h 546"/>
                <a:gd name="T56" fmla="*/ 15865 w 634"/>
                <a:gd name="T57" fmla="*/ 58404 h 546"/>
                <a:gd name="T58" fmla="*/ 159369 w 634"/>
                <a:gd name="T59" fmla="*/ 169804 h 546"/>
                <a:gd name="T60" fmla="*/ 159369 w 634"/>
                <a:gd name="T61" fmla="*/ 169804 h 546"/>
                <a:gd name="T62" fmla="*/ 143504 w 634"/>
                <a:gd name="T63" fmla="*/ 186027 h 546"/>
                <a:gd name="T64" fmla="*/ 32090 w 634"/>
                <a:gd name="T65" fmla="*/ 186027 h 546"/>
                <a:gd name="T66" fmla="*/ 15865 w 634"/>
                <a:gd name="T67" fmla="*/ 169804 h 546"/>
                <a:gd name="T68" fmla="*/ 15865 w 634"/>
                <a:gd name="T69" fmla="*/ 111400 h 546"/>
                <a:gd name="T70" fmla="*/ 32090 w 634"/>
                <a:gd name="T71" fmla="*/ 100945 h 546"/>
                <a:gd name="T72" fmla="*/ 143504 w 634"/>
                <a:gd name="T73" fmla="*/ 100945 h 546"/>
                <a:gd name="T74" fmla="*/ 159369 w 634"/>
                <a:gd name="T75" fmla="*/ 111400 h 546"/>
                <a:gd name="T76" fmla="*/ 159369 w 634"/>
                <a:gd name="T77" fmla="*/ 169804 h 546"/>
                <a:gd name="T78" fmla="*/ 138096 w 634"/>
                <a:gd name="T79" fmla="*/ 85082 h 546"/>
                <a:gd name="T80" fmla="*/ 138096 w 634"/>
                <a:gd name="T81" fmla="*/ 85082 h 546"/>
                <a:gd name="T82" fmla="*/ 100958 w 634"/>
                <a:gd name="T83" fmla="*/ 47949 h 546"/>
                <a:gd name="T84" fmla="*/ 138096 w 634"/>
                <a:gd name="T85" fmla="*/ 15863 h 546"/>
                <a:gd name="T86" fmla="*/ 169825 w 634"/>
                <a:gd name="T87" fmla="*/ 47949 h 546"/>
                <a:gd name="T88" fmla="*/ 138096 w 634"/>
                <a:gd name="T89" fmla="*/ 85082 h 546"/>
                <a:gd name="T90" fmla="*/ 212372 w 634"/>
                <a:gd name="T91" fmla="*/ 186027 h 546"/>
                <a:gd name="T92" fmla="*/ 212372 w 634"/>
                <a:gd name="T93" fmla="*/ 186027 h 546"/>
                <a:gd name="T94" fmla="*/ 169825 w 634"/>
                <a:gd name="T95" fmla="*/ 148534 h 546"/>
                <a:gd name="T96" fmla="*/ 169825 w 634"/>
                <a:gd name="T97" fmla="*/ 127623 h 546"/>
                <a:gd name="T98" fmla="*/ 212372 w 634"/>
                <a:gd name="T99" fmla="*/ 100945 h 546"/>
                <a:gd name="T100" fmla="*/ 212372 w 634"/>
                <a:gd name="T101" fmla="*/ 186027 h 5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34" h="546">
                  <a:moveTo>
                    <a:pt x="589" y="236"/>
                  </a:moveTo>
                  <a:lnTo>
                    <a:pt x="589" y="236"/>
                  </a:lnTo>
                  <a:cubicBezTo>
                    <a:pt x="471" y="309"/>
                    <a:pt x="471" y="309"/>
                    <a:pt x="471" y="309"/>
                  </a:cubicBezTo>
                  <a:cubicBezTo>
                    <a:pt x="471" y="295"/>
                    <a:pt x="471" y="265"/>
                    <a:pt x="442" y="250"/>
                  </a:cubicBezTo>
                  <a:cubicBezTo>
                    <a:pt x="486" y="236"/>
                    <a:pt x="516" y="191"/>
                    <a:pt x="516" y="133"/>
                  </a:cubicBezTo>
                  <a:cubicBezTo>
                    <a:pt x="516" y="59"/>
                    <a:pt x="457" y="0"/>
                    <a:pt x="383" y="0"/>
                  </a:cubicBezTo>
                  <a:cubicBezTo>
                    <a:pt x="310" y="0"/>
                    <a:pt x="236" y="59"/>
                    <a:pt x="236" y="133"/>
                  </a:cubicBezTo>
                  <a:cubicBezTo>
                    <a:pt x="236" y="177"/>
                    <a:pt x="251" y="207"/>
                    <a:pt x="280" y="236"/>
                  </a:cubicBezTo>
                  <a:cubicBezTo>
                    <a:pt x="207" y="236"/>
                    <a:pt x="207" y="236"/>
                    <a:pt x="207" y="236"/>
                  </a:cubicBezTo>
                  <a:cubicBezTo>
                    <a:pt x="236" y="221"/>
                    <a:pt x="236" y="191"/>
                    <a:pt x="236" y="162"/>
                  </a:cubicBezTo>
                  <a:cubicBezTo>
                    <a:pt x="236" y="89"/>
                    <a:pt x="192" y="44"/>
                    <a:pt x="118" y="44"/>
                  </a:cubicBezTo>
                  <a:cubicBezTo>
                    <a:pt x="59" y="44"/>
                    <a:pt x="0" y="89"/>
                    <a:pt x="0" y="162"/>
                  </a:cubicBezTo>
                  <a:cubicBezTo>
                    <a:pt x="0" y="191"/>
                    <a:pt x="15" y="221"/>
                    <a:pt x="44" y="250"/>
                  </a:cubicBezTo>
                  <a:cubicBezTo>
                    <a:pt x="15" y="265"/>
                    <a:pt x="0" y="280"/>
                    <a:pt x="0" y="309"/>
                  </a:cubicBezTo>
                  <a:cubicBezTo>
                    <a:pt x="0" y="471"/>
                    <a:pt x="0" y="471"/>
                    <a:pt x="0" y="471"/>
                  </a:cubicBezTo>
                  <a:cubicBezTo>
                    <a:pt x="0" y="516"/>
                    <a:pt x="44" y="545"/>
                    <a:pt x="89" y="545"/>
                  </a:cubicBezTo>
                  <a:cubicBezTo>
                    <a:pt x="398" y="545"/>
                    <a:pt x="398" y="545"/>
                    <a:pt x="398" y="545"/>
                  </a:cubicBezTo>
                  <a:cubicBezTo>
                    <a:pt x="442" y="545"/>
                    <a:pt x="471" y="516"/>
                    <a:pt x="471" y="471"/>
                  </a:cubicBezTo>
                  <a:cubicBezTo>
                    <a:pt x="471" y="457"/>
                    <a:pt x="471" y="457"/>
                    <a:pt x="471" y="457"/>
                  </a:cubicBezTo>
                  <a:cubicBezTo>
                    <a:pt x="589" y="545"/>
                    <a:pt x="589" y="545"/>
                    <a:pt x="589" y="545"/>
                  </a:cubicBezTo>
                  <a:cubicBezTo>
                    <a:pt x="619" y="545"/>
                    <a:pt x="633" y="530"/>
                    <a:pt x="633" y="516"/>
                  </a:cubicBezTo>
                  <a:cubicBezTo>
                    <a:pt x="633" y="280"/>
                    <a:pt x="633" y="280"/>
                    <a:pt x="633" y="280"/>
                  </a:cubicBezTo>
                  <a:cubicBezTo>
                    <a:pt x="633" y="250"/>
                    <a:pt x="619" y="236"/>
                    <a:pt x="589" y="236"/>
                  </a:cubicBezTo>
                  <a:close/>
                  <a:moveTo>
                    <a:pt x="44" y="162"/>
                  </a:moveTo>
                  <a:lnTo>
                    <a:pt x="44" y="162"/>
                  </a:lnTo>
                  <a:cubicBezTo>
                    <a:pt x="44" y="118"/>
                    <a:pt x="74" y="74"/>
                    <a:pt x="118" y="74"/>
                  </a:cubicBezTo>
                  <a:cubicBezTo>
                    <a:pt x="162" y="74"/>
                    <a:pt x="207" y="118"/>
                    <a:pt x="207" y="162"/>
                  </a:cubicBezTo>
                  <a:cubicBezTo>
                    <a:pt x="207" y="207"/>
                    <a:pt x="162" y="236"/>
                    <a:pt x="118" y="236"/>
                  </a:cubicBezTo>
                  <a:cubicBezTo>
                    <a:pt x="74" y="236"/>
                    <a:pt x="44" y="207"/>
                    <a:pt x="44" y="162"/>
                  </a:cubicBezTo>
                  <a:close/>
                  <a:moveTo>
                    <a:pt x="442" y="471"/>
                  </a:moveTo>
                  <a:lnTo>
                    <a:pt x="442" y="471"/>
                  </a:lnTo>
                  <a:cubicBezTo>
                    <a:pt x="442" y="486"/>
                    <a:pt x="412" y="516"/>
                    <a:pt x="398" y="516"/>
                  </a:cubicBezTo>
                  <a:cubicBezTo>
                    <a:pt x="89" y="516"/>
                    <a:pt x="89" y="516"/>
                    <a:pt x="89" y="516"/>
                  </a:cubicBezTo>
                  <a:cubicBezTo>
                    <a:pt x="59" y="516"/>
                    <a:pt x="44" y="486"/>
                    <a:pt x="44" y="471"/>
                  </a:cubicBezTo>
                  <a:cubicBezTo>
                    <a:pt x="44" y="309"/>
                    <a:pt x="44" y="309"/>
                    <a:pt x="44" y="309"/>
                  </a:cubicBezTo>
                  <a:cubicBezTo>
                    <a:pt x="44" y="295"/>
                    <a:pt x="59" y="280"/>
                    <a:pt x="89" y="280"/>
                  </a:cubicBezTo>
                  <a:cubicBezTo>
                    <a:pt x="398" y="280"/>
                    <a:pt x="398" y="280"/>
                    <a:pt x="398" y="280"/>
                  </a:cubicBezTo>
                  <a:cubicBezTo>
                    <a:pt x="412" y="280"/>
                    <a:pt x="442" y="295"/>
                    <a:pt x="442" y="309"/>
                  </a:cubicBezTo>
                  <a:lnTo>
                    <a:pt x="442" y="471"/>
                  </a:lnTo>
                  <a:close/>
                  <a:moveTo>
                    <a:pt x="383" y="236"/>
                  </a:moveTo>
                  <a:lnTo>
                    <a:pt x="383" y="236"/>
                  </a:lnTo>
                  <a:cubicBezTo>
                    <a:pt x="324" y="236"/>
                    <a:pt x="280" y="191"/>
                    <a:pt x="280" y="133"/>
                  </a:cubicBezTo>
                  <a:cubicBezTo>
                    <a:pt x="280" y="89"/>
                    <a:pt x="324" y="44"/>
                    <a:pt x="383" y="44"/>
                  </a:cubicBezTo>
                  <a:cubicBezTo>
                    <a:pt x="427" y="44"/>
                    <a:pt x="471" y="89"/>
                    <a:pt x="471" y="133"/>
                  </a:cubicBezTo>
                  <a:cubicBezTo>
                    <a:pt x="471" y="191"/>
                    <a:pt x="427" y="236"/>
                    <a:pt x="383" y="236"/>
                  </a:cubicBezTo>
                  <a:close/>
                  <a:moveTo>
                    <a:pt x="589" y="516"/>
                  </a:moveTo>
                  <a:lnTo>
                    <a:pt x="589" y="516"/>
                  </a:lnTo>
                  <a:cubicBezTo>
                    <a:pt x="471" y="412"/>
                    <a:pt x="471" y="412"/>
                    <a:pt x="471" y="412"/>
                  </a:cubicBezTo>
                  <a:cubicBezTo>
                    <a:pt x="471" y="398"/>
                    <a:pt x="471" y="368"/>
                    <a:pt x="471" y="354"/>
                  </a:cubicBezTo>
                  <a:cubicBezTo>
                    <a:pt x="589" y="280"/>
                    <a:pt x="589" y="280"/>
                    <a:pt x="589" y="280"/>
                  </a:cubicBezTo>
                  <a:cubicBezTo>
                    <a:pt x="589" y="309"/>
                    <a:pt x="589" y="501"/>
                    <a:pt x="589" y="516"/>
                  </a:cubicBezTo>
                  <a:close/>
                </a:path>
              </a:pathLst>
            </a:custGeom>
            <a:solidFill>
              <a:schemeClr val="tx1">
                <a:lumMod val="85000"/>
                <a:lumOff val="15000"/>
              </a:schemeClr>
            </a:solidFill>
            <a:ln>
              <a:noFill/>
            </a:ln>
            <a:effectLst/>
          </p:spPr>
          <p:txBody>
            <a:bodyPr wrap="none" anchor="ctr"/>
            <a:lstStyle/>
            <a:p>
              <a:endParaRPr lang="en-US" sz="2000" dirty="0">
                <a:latin typeface="微软雅黑" panose="020B0503020204020204" charset="-122"/>
                <a:ea typeface="微软雅黑" panose="020B0503020204020204" charset="-122"/>
                <a:sym typeface="微软雅黑" panose="020B0503020204020204" charset="-122"/>
              </a:endParaRPr>
            </a:p>
          </p:txBody>
        </p:sp>
        <p:sp>
          <p:nvSpPr>
            <p:cNvPr id="34" name="Rectangle 30"/>
            <p:cNvSpPr/>
            <p:nvPr/>
          </p:nvSpPr>
          <p:spPr>
            <a:xfrm>
              <a:off x="7876" y="5412"/>
              <a:ext cx="2844" cy="628"/>
            </a:xfrm>
            <a:prstGeom prst="rect">
              <a:avLst/>
            </a:prstGeom>
          </p:spPr>
          <p:txBody>
            <a:bodyPr wrap="square">
              <a:spAutoFit/>
            </a:bodyPr>
            <a:lstStyle/>
            <a:p>
              <a:pPr lvl="0">
                <a:defRPr/>
              </a:pPr>
              <a:r>
                <a:rPr lang="zh-CN" altLang="en-US" sz="2000" b="1" dirty="0">
                  <a:solidFill>
                    <a:schemeClr val="tx1">
                      <a:lumMod val="75000"/>
                      <a:lumOff val="25000"/>
                    </a:schemeClr>
                  </a:solidFill>
                  <a:latin typeface="微软雅黑" panose="020B0503020204020204" charset="-122"/>
                  <a:ea typeface="微软雅黑" panose="020B0503020204020204" charset="-122"/>
                  <a:cs typeface="Open Sans" panose="020B0606030504020204" pitchFamily="34" charset="0"/>
                  <a:sym typeface="微软雅黑" panose="020B0503020204020204" charset="-122"/>
                </a:rPr>
                <a:t>统计方法阶段 </a:t>
              </a:r>
              <a:endParaRPr lang="zh-CN" altLang="en-US" sz="2000" b="1" dirty="0">
                <a:solidFill>
                  <a:schemeClr val="tx1">
                    <a:lumMod val="75000"/>
                    <a:lumOff val="25000"/>
                  </a:schemeClr>
                </a:solidFill>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38" name="Rectangle 29"/>
            <p:cNvSpPr/>
            <p:nvPr/>
          </p:nvSpPr>
          <p:spPr>
            <a:xfrm>
              <a:off x="7019" y="6271"/>
              <a:ext cx="4005" cy="3803"/>
            </a:xfrm>
            <a:prstGeom prst="rect">
              <a:avLst/>
            </a:prstGeom>
          </p:spPr>
          <p:txBody>
            <a:bodyPr wrap="square">
              <a:spAutoFit/>
            </a:bodyPr>
            <a:lstStyle/>
            <a:p>
              <a:pPr lvl="0" indent="480695">
                <a:lnSpc>
                  <a:spcPct val="140000"/>
                </a:lnSpc>
                <a:buNone/>
                <a:defRPr/>
              </a:pPr>
              <a:r>
                <a:rPr lang="zh-CN" altLang="en-US" dirty="0">
                  <a:latin typeface="微软雅黑" panose="020B0503020204020204" charset="-122"/>
                  <a:ea typeface="微软雅黑" panose="020B0503020204020204" charset="-122"/>
                  <a:sym typeface="微软雅黑" panose="020B0503020204020204" charset="-122"/>
                </a:rPr>
                <a:t>采用预处理的语料库，将这些打好标签的语料库输入计算机，期待计算机自主学习语言规律，并将这些规律应用在新的未标注语料库。 </a:t>
              </a:r>
              <a:endParaRPr lang="zh-CN" altLang="en-US" dirty="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grpSp>
      <p:grpSp>
        <p:nvGrpSpPr>
          <p:cNvPr id="16" name="组合 15"/>
          <p:cNvGrpSpPr/>
          <p:nvPr/>
        </p:nvGrpSpPr>
        <p:grpSpPr>
          <a:xfrm>
            <a:off x="8547735" y="1458595"/>
            <a:ext cx="2729230" cy="4772025"/>
            <a:chOff x="11518" y="2826"/>
            <a:chExt cx="4298" cy="7515"/>
          </a:xfrm>
        </p:grpSpPr>
        <p:grpSp>
          <p:nvGrpSpPr>
            <p:cNvPr id="12" name="Group 32"/>
            <p:cNvGrpSpPr/>
            <p:nvPr/>
          </p:nvGrpSpPr>
          <p:grpSpPr>
            <a:xfrm>
              <a:off x="12444" y="2826"/>
              <a:ext cx="2266" cy="2311"/>
              <a:chOff x="7049948" y="3876028"/>
              <a:chExt cx="1867436" cy="1867436"/>
            </a:xfrm>
          </p:grpSpPr>
          <p:sp>
            <p:nvSpPr>
              <p:cNvPr id="13" name="Partial Circle 33"/>
              <p:cNvSpPr/>
              <p:nvPr/>
            </p:nvSpPr>
            <p:spPr>
              <a:xfrm>
                <a:off x="7049948" y="3876028"/>
                <a:ext cx="1867436" cy="1867436"/>
              </a:xfrm>
              <a:prstGeom prst="pie">
                <a:avLst>
                  <a:gd name="adj1" fmla="val 16198735"/>
                  <a:gd name="adj2" fmla="val 1310173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4" name="Oval 34"/>
              <p:cNvSpPr/>
              <p:nvPr/>
            </p:nvSpPr>
            <p:spPr>
              <a:xfrm>
                <a:off x="7309670" y="4134595"/>
                <a:ext cx="1347991" cy="13479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微软雅黑" panose="020B0503020204020204" charset="-122"/>
                    <a:ea typeface="微软雅黑" panose="020B0503020204020204" charset="-122"/>
                    <a:sym typeface="微软雅黑" panose="020B0503020204020204" charset="-122"/>
                  </a:rPr>
                  <a:t>3</a:t>
                </a:r>
                <a:endParaRPr lang="id-ID" sz="2000" dirty="0">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30" name="Freeform 109"/>
            <p:cNvSpPr>
              <a:spLocks noChangeArrowheads="1"/>
            </p:cNvSpPr>
            <p:nvPr/>
          </p:nvSpPr>
          <p:spPr bwMode="auto">
            <a:xfrm>
              <a:off x="12021" y="5475"/>
              <a:ext cx="512" cy="458"/>
            </a:xfrm>
            <a:custGeom>
              <a:avLst/>
              <a:gdLst>
                <a:gd name="T0" fmla="*/ 116822 w 634"/>
                <a:gd name="T1" fmla="*/ 0 h 634"/>
                <a:gd name="T2" fmla="*/ 116822 w 634"/>
                <a:gd name="T3" fmla="*/ 228190 h 634"/>
                <a:gd name="T4" fmla="*/ 116822 w 634"/>
                <a:gd name="T5" fmla="*/ 0 h 634"/>
                <a:gd name="T6" fmla="*/ 196507 w 634"/>
                <a:gd name="T7" fmla="*/ 58399 h 634"/>
                <a:gd name="T8" fmla="*/ 159369 w 634"/>
                <a:gd name="T9" fmla="*/ 105984 h 634"/>
                <a:gd name="T10" fmla="*/ 196507 w 634"/>
                <a:gd name="T11" fmla="*/ 58399 h 634"/>
                <a:gd name="T12" fmla="*/ 186051 w 634"/>
                <a:gd name="T13" fmla="*/ 47945 h 634"/>
                <a:gd name="T14" fmla="*/ 138096 w 634"/>
                <a:gd name="T15" fmla="*/ 21269 h 634"/>
                <a:gd name="T16" fmla="*/ 85093 w 634"/>
                <a:gd name="T17" fmla="*/ 105984 h 634"/>
                <a:gd name="T18" fmla="*/ 90501 w 634"/>
                <a:gd name="T19" fmla="*/ 69214 h 634"/>
                <a:gd name="T20" fmla="*/ 138096 w 634"/>
                <a:gd name="T21" fmla="*/ 69214 h 634"/>
                <a:gd name="T22" fmla="*/ 85093 w 634"/>
                <a:gd name="T23" fmla="*/ 105984 h 634"/>
                <a:gd name="T24" fmla="*/ 143504 w 634"/>
                <a:gd name="T25" fmla="*/ 122206 h 634"/>
                <a:gd name="T26" fmla="*/ 116822 w 634"/>
                <a:gd name="T27" fmla="*/ 159336 h 634"/>
                <a:gd name="T28" fmla="*/ 85093 w 634"/>
                <a:gd name="T29" fmla="*/ 122206 h 634"/>
                <a:gd name="T30" fmla="*/ 106366 w 634"/>
                <a:gd name="T31" fmla="*/ 15862 h 634"/>
                <a:gd name="T32" fmla="*/ 116822 w 634"/>
                <a:gd name="T33" fmla="*/ 15862 h 634"/>
                <a:gd name="T34" fmla="*/ 138096 w 634"/>
                <a:gd name="T35" fmla="*/ 58399 h 634"/>
                <a:gd name="T36" fmla="*/ 95549 w 634"/>
                <a:gd name="T37" fmla="*/ 58399 h 634"/>
                <a:gd name="T38" fmla="*/ 90501 w 634"/>
                <a:gd name="T39" fmla="*/ 21269 h 634"/>
                <a:gd name="T40" fmla="*/ 79684 w 634"/>
                <a:gd name="T41" fmla="*/ 52992 h 634"/>
                <a:gd name="T42" fmla="*/ 90501 w 634"/>
                <a:gd name="T43" fmla="*/ 21269 h 634"/>
                <a:gd name="T44" fmla="*/ 32090 w 634"/>
                <a:gd name="T45" fmla="*/ 58399 h 634"/>
                <a:gd name="T46" fmla="*/ 74637 w 634"/>
                <a:gd name="T47" fmla="*/ 105984 h 634"/>
                <a:gd name="T48" fmla="*/ 32090 w 634"/>
                <a:gd name="T49" fmla="*/ 58399 h 634"/>
                <a:gd name="T50" fmla="*/ 32090 w 634"/>
                <a:gd name="T51" fmla="*/ 169790 h 634"/>
                <a:gd name="T52" fmla="*/ 74637 w 634"/>
                <a:gd name="T53" fmla="*/ 122206 h 634"/>
                <a:gd name="T54" fmla="*/ 32090 w 634"/>
                <a:gd name="T55" fmla="*/ 169790 h 634"/>
                <a:gd name="T56" fmla="*/ 42546 w 634"/>
                <a:gd name="T57" fmla="*/ 180605 h 634"/>
                <a:gd name="T58" fmla="*/ 90501 w 634"/>
                <a:gd name="T59" fmla="*/ 212328 h 634"/>
                <a:gd name="T60" fmla="*/ 122231 w 634"/>
                <a:gd name="T61" fmla="*/ 212328 h 634"/>
                <a:gd name="T62" fmla="*/ 116822 w 634"/>
                <a:gd name="T63" fmla="*/ 212328 h 634"/>
                <a:gd name="T64" fmla="*/ 95549 w 634"/>
                <a:gd name="T65" fmla="*/ 169790 h 634"/>
                <a:gd name="T66" fmla="*/ 138096 w 634"/>
                <a:gd name="T67" fmla="*/ 169790 h 634"/>
                <a:gd name="T68" fmla="*/ 138096 w 634"/>
                <a:gd name="T69" fmla="*/ 212328 h 634"/>
                <a:gd name="T70" fmla="*/ 148552 w 634"/>
                <a:gd name="T71" fmla="*/ 175198 h 634"/>
                <a:gd name="T72" fmla="*/ 138096 w 634"/>
                <a:gd name="T73" fmla="*/ 212328 h 634"/>
                <a:gd name="T74" fmla="*/ 196507 w 634"/>
                <a:gd name="T75" fmla="*/ 169790 h 634"/>
                <a:gd name="T76" fmla="*/ 159369 w 634"/>
                <a:gd name="T77" fmla="*/ 122206 h 634"/>
                <a:gd name="T78" fmla="*/ 196507 w 634"/>
                <a:gd name="T79" fmla="*/ 169790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chemeClr val="tx2"/>
            </a:solidFill>
            <a:ln>
              <a:noFill/>
            </a:ln>
            <a:effectLst/>
          </p:spPr>
          <p:txBody>
            <a:bodyPr wrap="none" anchor="ctr"/>
            <a:lstStyle/>
            <a:p>
              <a:endParaRPr lang="en-US" sz="2000" dirty="0">
                <a:latin typeface="微软雅黑" panose="020B0503020204020204" charset="-122"/>
                <a:ea typeface="微软雅黑" panose="020B0503020204020204" charset="-122"/>
                <a:sym typeface="微软雅黑" panose="020B0503020204020204" charset="-122"/>
              </a:endParaRPr>
            </a:p>
          </p:txBody>
        </p:sp>
        <p:sp>
          <p:nvSpPr>
            <p:cNvPr id="35" name="Rectangle 30"/>
            <p:cNvSpPr/>
            <p:nvPr/>
          </p:nvSpPr>
          <p:spPr>
            <a:xfrm>
              <a:off x="12467" y="5392"/>
              <a:ext cx="2844" cy="628"/>
            </a:xfrm>
            <a:prstGeom prst="rect">
              <a:avLst/>
            </a:prstGeom>
          </p:spPr>
          <p:txBody>
            <a:bodyPr wrap="square">
              <a:spAutoFit/>
            </a:bodyPr>
            <a:lstStyle/>
            <a:p>
              <a:pPr lvl="0">
                <a:defRPr/>
              </a:pPr>
              <a:r>
                <a:rPr lang="zh-CN" altLang="en-US" sz="2000" b="1" dirty="0">
                  <a:solidFill>
                    <a:schemeClr val="tx1">
                      <a:lumMod val="75000"/>
                      <a:lumOff val="25000"/>
                    </a:schemeClr>
                  </a:solidFill>
                  <a:latin typeface="微软雅黑" panose="020B0503020204020204" charset="-122"/>
                  <a:ea typeface="微软雅黑" panose="020B0503020204020204" charset="-122"/>
                  <a:cs typeface="Open Sans" panose="020B0606030504020204" pitchFamily="34" charset="0"/>
                  <a:sym typeface="微软雅黑" panose="020B0503020204020204" charset="-122"/>
                </a:rPr>
                <a:t>深度学习阶段 </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39" name="Rectangle 29"/>
            <p:cNvSpPr/>
            <p:nvPr/>
          </p:nvSpPr>
          <p:spPr>
            <a:xfrm>
              <a:off x="11518" y="6271"/>
              <a:ext cx="4298" cy="4070"/>
            </a:xfrm>
            <a:prstGeom prst="rect">
              <a:avLst/>
            </a:prstGeom>
          </p:spPr>
          <p:txBody>
            <a:bodyPr wrap="square">
              <a:spAutoFit/>
            </a:bodyPr>
            <a:lstStyle/>
            <a:p>
              <a:pPr lvl="0" indent="545465">
                <a:lnSpc>
                  <a:spcPct val="150000"/>
                </a:lnSpc>
                <a:buNone/>
                <a:defRPr/>
              </a:pPr>
              <a:r>
                <a:rPr lang="zh-CN" altLang="en-US">
                  <a:latin typeface="微软雅黑" panose="020B0503020204020204" charset="-122"/>
                  <a:ea typeface="微软雅黑" panose="020B0503020204020204" charset="-122"/>
                  <a:sym typeface="微软雅黑" panose="020B0503020204020204" charset="-122"/>
                </a:rPr>
                <a:t>自然语言处理不再依赖任何的专家规则或是借助专家完成的特征工程来理解文本，而是可以自主地学习原始文本去理解人类语言。</a:t>
              </a:r>
              <a:endParaRPr lang="zh-CN" altLang="en-US" dirty="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grpSp>
      <p:sp>
        <p:nvSpPr>
          <p:cNvPr id="8" name="文本框 17"/>
          <p:cNvSpPr txBox="1"/>
          <p:nvPr/>
        </p:nvSpPr>
        <p:spPr>
          <a:xfrm>
            <a:off x="920115" y="381635"/>
            <a:ext cx="6106005" cy="46166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“怎么做”：自然语言处理的演进 </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spd="slow" advTm="15000">
    <p:cover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518785" y="0"/>
            <a:ext cx="6673215" cy="5852160"/>
          </a:xfrm>
          <a:prstGeom prst="rect">
            <a:avLst/>
          </a:prstGeom>
        </p:spPr>
      </p:pic>
      <p:sp>
        <p:nvSpPr>
          <p:cNvPr id="11" name="文本框 10"/>
          <p:cNvSpPr txBox="1"/>
          <p:nvPr/>
        </p:nvSpPr>
        <p:spPr>
          <a:xfrm>
            <a:off x="630555" y="2475865"/>
            <a:ext cx="4887595" cy="847725"/>
          </a:xfrm>
          <a:prstGeom prst="rect">
            <a:avLst/>
          </a:prstGeom>
          <a:noFill/>
        </p:spPr>
        <p:txBody>
          <a:bodyPr wrap="square" rtlCol="0">
            <a:spAutoFit/>
          </a:bodyPr>
          <a:lstStyle/>
          <a:p>
            <a:pPr>
              <a:lnSpc>
                <a:spcPct val="120000"/>
              </a:lnSpc>
            </a:pPr>
            <a:r>
              <a:rPr lang="en-US" sz="4400" dirty="0">
                <a:latin typeface="微软雅黑" panose="020B0503020204020204" charset="-122"/>
                <a:ea typeface="微软雅黑" panose="020B0503020204020204" charset="-122"/>
                <a:cs typeface="微软雅黑" panose="020B0503020204020204" charset="-122"/>
              </a:rPr>
              <a:t>02</a:t>
            </a:r>
            <a:r>
              <a:rPr lang="zh-CN" altLang="en-US" sz="4400" dirty="0">
                <a:latin typeface="微软雅黑" panose="020B0503020204020204" charset="-122"/>
                <a:ea typeface="微软雅黑" panose="020B0503020204020204" charset="-122"/>
                <a:cs typeface="微软雅黑" panose="020B0503020204020204" charset="-122"/>
              </a:rPr>
              <a:t> </a:t>
            </a:r>
            <a:r>
              <a:rPr lang="ja-JP" altLang="en-US" sz="4400">
                <a:latin typeface="微软雅黑" panose="020B0503020204020204" charset="-122"/>
                <a:ea typeface="微软雅黑" panose="020B0503020204020204" charset="-122"/>
                <a:cs typeface="微软雅黑" panose="020B0503020204020204" charset="-122"/>
              </a:rPr>
              <a:t>词法分析 </a:t>
            </a:r>
            <a:endParaRPr lang="zh-CN" altLang="en-US" sz="4400" dirty="0">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3"/>
          <a:stretch>
            <a:fillRect/>
          </a:stretch>
        </p:blipFill>
        <p:spPr>
          <a:xfrm>
            <a:off x="5277485" y="1895475"/>
            <a:ext cx="6267450" cy="3067050"/>
          </a:xfrm>
          <a:prstGeom prst="rect">
            <a:avLst/>
          </a:prstGeom>
        </p:spPr>
      </p:pic>
      <p:sp>
        <p:nvSpPr>
          <p:cNvPr id="3" name="文本框 2"/>
          <p:cNvSpPr txBox="1"/>
          <p:nvPr>
            <p:custDataLst>
              <p:tags r:id="rId4"/>
            </p:custDataLst>
          </p:nvPr>
        </p:nvSpPr>
        <p:spPr>
          <a:xfrm>
            <a:off x="1646555" y="3323590"/>
            <a:ext cx="1437640" cy="306705"/>
          </a:xfrm>
          <a:prstGeom prst="rect">
            <a:avLst/>
          </a:prstGeom>
          <a:noFill/>
        </p:spPr>
        <p:txBody>
          <a:bodyPr wrap="square" rtlCol="0">
            <a:spAutoFit/>
          </a:bodyPr>
          <a:lstStyle/>
          <a:p>
            <a:r>
              <a:rPr lang="zh-CN" altLang="en-US" sz="1400">
                <a:solidFill>
                  <a:schemeClr val="tx1">
                    <a:lumMod val="50000"/>
                    <a:lumOff val="50000"/>
                  </a:schemeClr>
                </a:solidFill>
              </a:rPr>
              <a:t>Analysis</a:t>
            </a:r>
            <a:endParaRPr lang="zh-CN" altLang="en-US" sz="1400">
              <a:solidFill>
                <a:schemeClr val="tx1">
                  <a:lumMod val="50000"/>
                  <a:lumOff val="50000"/>
                </a:schemeClr>
              </a:solidFill>
            </a:endParaRPr>
          </a:p>
        </p:txBody>
      </p:sp>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41" name="文本框 17"/>
          <p:cNvSpPr txBox="1"/>
          <p:nvPr/>
        </p:nvSpPr>
        <p:spPr>
          <a:xfrm>
            <a:off x="920115" y="381635"/>
            <a:ext cx="6194363" cy="461665"/>
          </a:xfrm>
          <a:prstGeom prst="rect">
            <a:avLst/>
          </a:prstGeom>
          <a:noFill/>
        </p:spPr>
        <p:txBody>
          <a:bodyPr wrap="square" rtlCol="0">
            <a:spAutoFit/>
          </a:bodyPr>
          <a:lstStyle/>
          <a:p>
            <a:pPr algn="just"/>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中文分词</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40" name="TextBox 39"/>
          <p:cNvSpPr txBox="1"/>
          <p:nvPr/>
        </p:nvSpPr>
        <p:spPr>
          <a:xfrm>
            <a:off x="1035050" y="1110615"/>
            <a:ext cx="2479675" cy="398780"/>
          </a:xfrm>
          <a:prstGeom prst="rect">
            <a:avLst/>
          </a:prstGeom>
          <a:noFill/>
        </p:spPr>
        <p:txBody>
          <a:bodyPr wrap="square">
            <a:spAutoFit/>
          </a:bodyPr>
          <a:lstStyle/>
          <a:p>
            <a:r>
              <a:rPr lang="en-US" sz="2000" b="1" dirty="0">
                <a:effectLst/>
                <a:latin typeface="微软雅黑" charset="0"/>
                <a:ea typeface="微软雅黑" charset="0"/>
                <a:cs typeface="微软雅黑" charset="0"/>
              </a:rPr>
              <a:t> </a:t>
            </a:r>
            <a:endParaRPr lang="en-US" sz="2000" b="1" dirty="0">
              <a:effectLst/>
              <a:latin typeface="微软雅黑" charset="0"/>
              <a:ea typeface="微软雅黑" charset="0"/>
              <a:cs typeface="微软雅黑" charset="0"/>
            </a:endParaRPr>
          </a:p>
        </p:txBody>
      </p:sp>
      <p:sp>
        <p:nvSpPr>
          <p:cNvPr id="43" name="TextBox 42"/>
          <p:cNvSpPr txBox="1"/>
          <p:nvPr/>
        </p:nvSpPr>
        <p:spPr>
          <a:xfrm>
            <a:off x="597535" y="1233170"/>
            <a:ext cx="4900295" cy="4575175"/>
          </a:xfrm>
          <a:prstGeom prst="rect">
            <a:avLst/>
          </a:prstGeom>
          <a:noFill/>
        </p:spPr>
        <p:txBody>
          <a:bodyPr wrap="square">
            <a:spAutoFit/>
          </a:bodyPr>
          <a:lstStyle/>
          <a:p>
            <a:pPr marL="0" marR="0" indent="0" algn="just">
              <a:lnSpc>
                <a:spcPct val="180000"/>
              </a:lnSpc>
              <a:spcBef>
                <a:spcPts val="0"/>
              </a:spcBef>
              <a:spcAft>
                <a:spcPts val="0"/>
              </a:spcAft>
            </a:pPr>
            <a:r>
              <a:rPr lang="zh-CN" b="1" dirty="0">
                <a:effectLst/>
                <a:latin typeface="微软雅黑" charset="0"/>
                <a:ea typeface="微软雅黑" charset="0"/>
                <a:cs typeface="微软雅黑" charset="0"/>
                <a:sym typeface="+mn-ea"/>
              </a:rPr>
              <a:t>基于词典的分词</a:t>
            </a:r>
            <a:endParaRPr lang="zh-CN" b="1" dirty="0">
              <a:effectLst/>
              <a:latin typeface="微软雅黑" charset="0"/>
              <a:ea typeface="微软雅黑" charset="0"/>
              <a:cs typeface="微软雅黑" charset="0"/>
              <a:sym typeface="+mn-ea"/>
            </a:endParaRPr>
          </a:p>
          <a:p>
            <a:pPr marL="285750" marR="0" indent="-285750" algn="just">
              <a:lnSpc>
                <a:spcPct val="180000"/>
              </a:lnSpc>
              <a:spcBef>
                <a:spcPts val="0"/>
              </a:spcBef>
              <a:spcAft>
                <a:spcPts val="0"/>
              </a:spcAft>
              <a:buFont typeface="Arial" panose="020B0704020202020204" pitchFamily="34" charset="0"/>
              <a:buChar char="•"/>
            </a:pPr>
            <a:r>
              <a:rPr lang="zh-CN" dirty="0">
                <a:effectLst/>
                <a:latin typeface="微软雅黑" charset="0"/>
                <a:ea typeface="微软雅黑" charset="0"/>
                <a:cs typeface="微软雅黑" charset="0"/>
              </a:rPr>
              <a:t>基于词典的分词方法是自然语言处理在规则系统阶段的产物。在词典分词中，这套</a:t>
            </a:r>
            <a:r>
              <a:rPr lang="en-US" dirty="0">
                <a:effectLst/>
                <a:latin typeface="微软雅黑" charset="0"/>
                <a:ea typeface="微软雅黑" charset="0"/>
                <a:cs typeface="微软雅黑" charset="0"/>
              </a:rPr>
              <a:t>“</a:t>
            </a:r>
            <a:r>
              <a:rPr lang="zh-CN" dirty="0">
                <a:effectLst/>
                <a:latin typeface="微软雅黑" charset="0"/>
                <a:ea typeface="微软雅黑" charset="0"/>
                <a:cs typeface="微软雅黑" charset="0"/>
              </a:rPr>
              <a:t>规则系统</a:t>
            </a:r>
            <a:r>
              <a:rPr lang="en-US" dirty="0">
                <a:effectLst/>
                <a:latin typeface="微软雅黑" charset="0"/>
                <a:ea typeface="微软雅黑" charset="0"/>
                <a:cs typeface="微软雅黑" charset="0"/>
              </a:rPr>
              <a:t>”</a:t>
            </a:r>
            <a:r>
              <a:rPr lang="zh-CN" dirty="0">
                <a:effectLst/>
                <a:latin typeface="微软雅黑" charset="0"/>
                <a:ea typeface="微软雅黑" charset="0"/>
                <a:cs typeface="微软雅黑" charset="0"/>
              </a:rPr>
              <a:t>主要包括词典和一套查询词典的规则。词典分词的过程本质上就是计算机根据词典和查词规则对输入的自然语言进行查询和输出的过程。</a:t>
            </a:r>
            <a:r>
              <a:rPr lang="en-US" dirty="0">
                <a:effectLst/>
                <a:latin typeface="微软雅黑" charset="0"/>
                <a:ea typeface="微软雅黑" charset="0"/>
                <a:cs typeface="微软雅黑" charset="0"/>
              </a:rPr>
              <a:t> </a:t>
            </a:r>
            <a:endParaRPr lang="en-US" dirty="0">
              <a:effectLst/>
              <a:latin typeface="微软雅黑" charset="0"/>
              <a:ea typeface="微软雅黑" charset="0"/>
              <a:cs typeface="微软雅黑" charset="0"/>
            </a:endParaRPr>
          </a:p>
          <a:p>
            <a:pPr marL="285750" marR="0" indent="-285750" algn="just">
              <a:lnSpc>
                <a:spcPct val="180000"/>
              </a:lnSpc>
              <a:spcBef>
                <a:spcPts val="0"/>
              </a:spcBef>
              <a:spcAft>
                <a:spcPts val="0"/>
              </a:spcAft>
              <a:buFont typeface="Arial" panose="020B0704020202020204" pitchFamily="34" charset="0"/>
              <a:buChar char="•"/>
            </a:pPr>
            <a:r>
              <a:rPr lang="zh-CN" dirty="0">
                <a:effectLst/>
                <a:latin typeface="微软雅黑" charset="0"/>
                <a:ea typeface="微软雅黑" charset="0"/>
                <a:cs typeface="微软雅黑" charset="0"/>
              </a:rPr>
              <a:t>使用词典进行中文分词的过程和我们日常的查询词典过程类似。</a:t>
            </a:r>
            <a:endParaRPr lang="en-US" dirty="0">
              <a:solidFill>
                <a:srgbClr val="000000"/>
              </a:solidFill>
              <a:effectLst/>
              <a:latin typeface="微软雅黑" charset="0"/>
              <a:ea typeface="微软雅黑" charset="0"/>
              <a:cs typeface="微软雅黑" charset="0"/>
            </a:endParaRPr>
          </a:p>
        </p:txBody>
      </p:sp>
      <p:grpSp>
        <p:nvGrpSpPr>
          <p:cNvPr id="34" name="组合 33"/>
          <p:cNvGrpSpPr/>
          <p:nvPr/>
        </p:nvGrpSpPr>
        <p:grpSpPr>
          <a:xfrm>
            <a:off x="6587490" y="1544320"/>
            <a:ext cx="4809490" cy="3952875"/>
            <a:chOff x="10373" y="2922"/>
            <a:chExt cx="7574" cy="6225"/>
          </a:xfrm>
        </p:grpSpPr>
        <p:sp>
          <p:nvSpPr>
            <p:cNvPr id="31" name="Rectangle 30"/>
            <p:cNvSpPr/>
            <p:nvPr/>
          </p:nvSpPr>
          <p:spPr>
            <a:xfrm>
              <a:off x="11539" y="5160"/>
              <a:ext cx="2896" cy="580"/>
            </a:xfrm>
            <a:prstGeom prst="rect">
              <a:avLst/>
            </a:prstGeom>
          </p:spPr>
          <p:txBody>
            <a:bodyPr wrap="square">
              <a:spAutoFit/>
            </a:bodyPr>
            <a:lstStyle/>
            <a:p>
              <a:pPr lvl="0">
                <a:defRPr/>
              </a:pPr>
              <a:r>
                <a:rPr lang="zh-CN" altLang="en-US" b="1" dirty="0">
                  <a:solidFill>
                    <a:schemeClr val="tx1">
                      <a:lumMod val="75000"/>
                      <a:lumOff val="25000"/>
                    </a:schemeClr>
                  </a:solidFill>
                  <a:latin typeface="微软雅黑" charset="0"/>
                  <a:ea typeface="微软雅黑" charset="0"/>
                  <a:cs typeface="微软雅黑" charset="0"/>
                  <a:sym typeface="微软雅黑" panose="020B0503020204020204" charset="-122"/>
                </a:rPr>
                <a:t> </a:t>
              </a:r>
              <a:endParaRPr kumimoji="0" lang="zh-CN" altLang="en-US" b="1" i="0" u="none" strike="noStrike" kern="1200" cap="none" spc="0" normalizeH="0" baseline="0" noProof="0" dirty="0">
                <a:ln>
                  <a:noFill/>
                </a:ln>
                <a:solidFill>
                  <a:schemeClr val="tx1">
                    <a:lumMod val="75000"/>
                    <a:lumOff val="25000"/>
                  </a:schemeClr>
                </a:solidFill>
                <a:effectLst/>
                <a:uLnTx/>
                <a:uFillTx/>
                <a:latin typeface="微软雅黑" charset="0"/>
                <a:ea typeface="微软雅黑" charset="0"/>
                <a:cs typeface="微软雅黑" charset="0"/>
                <a:sym typeface="微软雅黑" panose="020B0503020204020204" charset="-122"/>
              </a:endParaRPr>
            </a:p>
          </p:txBody>
        </p:sp>
        <p:sp>
          <p:nvSpPr>
            <p:cNvPr id="26" name="矩形 25"/>
            <p:cNvSpPr/>
            <p:nvPr>
              <p:custDataLst>
                <p:tags r:id="rId1"/>
              </p:custDataLst>
            </p:nvPr>
          </p:nvSpPr>
          <p:spPr>
            <a:xfrm>
              <a:off x="10373" y="3363"/>
              <a:ext cx="7575" cy="1874"/>
            </a:xfrm>
            <a:prstGeom prst="rect">
              <a:avLst/>
            </a:prstGeom>
            <a:noFill/>
            <a:ln>
              <a:solidFill>
                <a:srgbClr val="55A3A8"/>
              </a:solidFill>
            </a:ln>
          </p:spPr>
          <p:style>
            <a:lnRef idx="2">
              <a:srgbClr val="096492">
                <a:shade val="50000"/>
              </a:srgbClr>
            </a:lnRef>
            <a:fillRef idx="1">
              <a:srgbClr val="096492"/>
            </a:fillRef>
            <a:effectRef idx="0">
              <a:srgbClr val="096492"/>
            </a:effectRef>
            <a:fontRef idx="minor">
              <a:srgbClr val="FFFFFF"/>
            </a:fontRef>
          </p:style>
          <p:txBody>
            <a:bodyPr wrap="square" rtlCol="0" anchor="ctr">
              <a:normAutofit/>
            </a:bodyPr>
            <a:lstStyle/>
            <a:p>
              <a:pPr algn="ctr"/>
              <a:endParaRPr lang="zh-CN" altLang="en-US">
                <a:solidFill>
                  <a:srgbClr val="7F7F7F">
                    <a:lumMod val="25000"/>
                  </a:srgbClr>
                </a:solidFill>
                <a:latin typeface="Arial" panose="020B0704020202020204" pitchFamily="34" charset="0"/>
                <a:ea typeface="黑体" charset="0"/>
              </a:endParaRPr>
            </a:p>
          </p:txBody>
        </p:sp>
        <p:sp>
          <p:nvSpPr>
            <p:cNvPr id="27" name="矩形 26"/>
            <p:cNvSpPr/>
            <p:nvPr>
              <p:custDataLst>
                <p:tags r:id="rId2"/>
              </p:custDataLst>
            </p:nvPr>
          </p:nvSpPr>
          <p:spPr>
            <a:xfrm>
              <a:off x="10373" y="7273"/>
              <a:ext cx="7575" cy="1874"/>
            </a:xfrm>
            <a:prstGeom prst="rect">
              <a:avLst/>
            </a:prstGeom>
            <a:noFill/>
            <a:ln>
              <a:solidFill>
                <a:srgbClr val="096492"/>
              </a:solidFill>
            </a:ln>
          </p:spPr>
          <p:style>
            <a:lnRef idx="2">
              <a:srgbClr val="096492">
                <a:shade val="50000"/>
              </a:srgbClr>
            </a:lnRef>
            <a:fillRef idx="1">
              <a:srgbClr val="096492"/>
            </a:fillRef>
            <a:effectRef idx="0">
              <a:srgbClr val="096492"/>
            </a:effectRef>
            <a:fontRef idx="minor">
              <a:srgbClr val="FFFFFF"/>
            </a:fontRef>
          </p:style>
          <p:txBody>
            <a:bodyPr wrap="square" rtlCol="0" anchor="ctr">
              <a:normAutofit/>
            </a:bodyPr>
            <a:lstStyle/>
            <a:p>
              <a:pPr algn="ctr"/>
              <a:endParaRPr lang="zh-CN" altLang="en-US">
                <a:solidFill>
                  <a:srgbClr val="7F7F7F">
                    <a:lumMod val="25000"/>
                  </a:srgbClr>
                </a:solidFill>
                <a:latin typeface="Arial" panose="020B0704020202020204" pitchFamily="34" charset="0"/>
                <a:ea typeface="黑体" charset="0"/>
              </a:endParaRPr>
            </a:p>
          </p:txBody>
        </p:sp>
        <p:sp>
          <p:nvSpPr>
            <p:cNvPr id="38" name="文本框 37"/>
            <p:cNvSpPr txBox="1"/>
            <p:nvPr>
              <p:custDataLst>
                <p:tags r:id="rId3"/>
              </p:custDataLst>
            </p:nvPr>
          </p:nvSpPr>
          <p:spPr>
            <a:xfrm>
              <a:off x="10534" y="7935"/>
              <a:ext cx="7252" cy="1060"/>
            </a:xfrm>
            <a:prstGeom prst="rect">
              <a:avLst/>
            </a:prstGeom>
          </p:spPr>
          <p:txBody>
            <a:bodyPr wrap="square"/>
            <a:lstStyle>
              <a:defPPr>
                <a:defRPr lang="zh-CN"/>
              </a:defPPr>
              <a:lvl1pPr algn="ctr">
                <a:defRPr>
                  <a:latin typeface="Calibri Light" panose="020F0302020204030204"/>
                </a:defRPr>
              </a:lvl1pPr>
            </a:lstStyle>
            <a:p>
              <a:pPr marL="285750" indent="-285750" algn="l">
                <a:buFont typeface="Arial" panose="020B0704020202020204" pitchFamily="34" charset="0"/>
                <a:buChar char="•"/>
              </a:pPr>
              <a:r>
                <a:rPr lang="zh-CN" altLang="en-US" dirty="0">
                  <a:latin typeface="微软雅黑" charset="0"/>
                  <a:ea typeface="微软雅黑" charset="0"/>
                  <a:cs typeface="微软雅黑" charset="0"/>
                  <a:sym typeface="+mn-ea"/>
                </a:rPr>
                <a:t>最长匹配算法将更长的单词设定更高的优先级，以解决碎片化和相互重叠的问题 </a:t>
              </a:r>
              <a:endParaRPr lang="zh-CN" altLang="en-US" dirty="0">
                <a:solidFill>
                  <a:schemeClr val="bg1">
                    <a:lumMod val="50000"/>
                  </a:schemeClr>
                </a:solidFill>
                <a:latin typeface="微软雅黑" charset="0"/>
                <a:ea typeface="微软雅黑" charset="0"/>
                <a:cs typeface="微软雅黑" charset="0"/>
                <a:sym typeface="+mn-ea"/>
              </a:endParaRPr>
            </a:p>
            <a:p>
              <a:pPr algn="l"/>
              <a:endParaRPr lang="zh-CN" altLang="en-US" dirty="0">
                <a:solidFill>
                  <a:schemeClr val="bg1">
                    <a:lumMod val="50000"/>
                  </a:schemeClr>
                </a:solidFill>
                <a:latin typeface="微软雅黑" charset="0"/>
                <a:ea typeface="微软雅黑" charset="0"/>
                <a:cs typeface="微软雅黑" charset="0"/>
                <a:sym typeface="+mn-ea"/>
              </a:endParaRPr>
            </a:p>
          </p:txBody>
        </p:sp>
        <p:sp>
          <p:nvSpPr>
            <p:cNvPr id="39" name="文本框 38"/>
            <p:cNvSpPr txBox="1"/>
            <p:nvPr>
              <p:custDataLst>
                <p:tags r:id="rId4"/>
              </p:custDataLst>
            </p:nvPr>
          </p:nvSpPr>
          <p:spPr>
            <a:xfrm>
              <a:off x="11377" y="6899"/>
              <a:ext cx="5567" cy="705"/>
            </a:xfrm>
            <a:prstGeom prst="rect">
              <a:avLst/>
            </a:prstGeom>
            <a:solidFill>
              <a:srgbClr val="096492"/>
            </a:solidFill>
            <a:ln>
              <a:noFill/>
            </a:ln>
          </p:spPr>
          <p:style>
            <a:lnRef idx="2">
              <a:srgbClr val="096492">
                <a:shade val="50000"/>
              </a:srgbClr>
            </a:lnRef>
            <a:fillRef idx="1">
              <a:srgbClr val="096492"/>
            </a:fillRef>
            <a:effectRef idx="0">
              <a:srgbClr val="096492"/>
            </a:effectRef>
            <a:fontRef idx="minor">
              <a:srgbClr val="FFFFFF"/>
            </a:fontRef>
          </p:style>
          <p:txBody>
            <a:bodyPr wrap="square" rtlCol="0" anchor="ctr">
              <a:norm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r>
                <a:rPr lang="zh-CN" altLang="en-US" b="1" dirty="0">
                  <a:solidFill>
                    <a:schemeClr val="bg1"/>
                  </a:solidFill>
                  <a:latin typeface="微软雅黑" charset="0"/>
                  <a:ea typeface="微软雅黑" charset="0"/>
                  <a:cs typeface="微软雅黑" charset="0"/>
                  <a:sym typeface="微软雅黑" panose="020B0503020204020204" charset="-122"/>
                </a:rPr>
                <a:t>最长匹配算法</a:t>
              </a:r>
              <a:endParaRPr lang="zh-CN" altLang="en-US" b="1" dirty="0">
                <a:solidFill>
                  <a:schemeClr val="bg1"/>
                </a:solidFill>
                <a:latin typeface="微软雅黑" charset="0"/>
                <a:ea typeface="微软雅黑" charset="0"/>
                <a:cs typeface="微软雅黑" charset="0"/>
                <a:sym typeface="微软雅黑" panose="020B0503020204020204" charset="-122"/>
              </a:endParaRPr>
            </a:p>
          </p:txBody>
        </p:sp>
        <p:sp>
          <p:nvSpPr>
            <p:cNvPr id="32" name="文本框 31"/>
            <p:cNvSpPr txBox="1"/>
            <p:nvPr>
              <p:custDataLst>
                <p:tags r:id="rId5"/>
              </p:custDataLst>
            </p:nvPr>
          </p:nvSpPr>
          <p:spPr>
            <a:xfrm>
              <a:off x="10534" y="3785"/>
              <a:ext cx="7252" cy="1216"/>
            </a:xfrm>
            <a:prstGeom prst="rect">
              <a:avLst/>
            </a:prstGeom>
          </p:spPr>
          <p:txBody>
            <a:bodyPr wrap="square"/>
            <a:lstStyle>
              <a:defPPr>
                <a:defRPr lang="zh-CN"/>
              </a:defPPr>
              <a:lvl1pPr algn="ctr">
                <a:defRPr>
                  <a:latin typeface="Calibri Light" panose="020F0302020204030204"/>
                </a:defRPr>
              </a:lvl1pPr>
            </a:lstStyle>
            <a:p>
              <a:pPr marL="285750" lvl="0" indent="-285750">
                <a:lnSpc>
                  <a:spcPct val="140000"/>
                </a:lnSpc>
                <a:buFont typeface="Arial" panose="020B0704020202020204" pitchFamily="34" charset="0"/>
                <a:buChar char="•"/>
                <a:defRPr/>
              </a:pPr>
              <a:r>
                <a:rPr lang="zh-CN" altLang="en-US" dirty="0">
                  <a:latin typeface="微软雅黑" charset="0"/>
                  <a:ea typeface="微软雅黑" charset="0"/>
                  <a:cs typeface="微软雅黑" charset="0"/>
                  <a:sym typeface="+mn-ea"/>
                </a:rPr>
                <a:t>常用的切分方法包括完全切分、正向最长匹配、逆向最长匹配和双向最长匹配。 </a:t>
              </a:r>
              <a:endParaRPr lang="zh-CN" altLang="en-US" dirty="0">
                <a:latin typeface="微软雅黑" charset="0"/>
                <a:ea typeface="微软雅黑" charset="0"/>
                <a:cs typeface="微软雅黑" charset="0"/>
                <a:sym typeface="+mn-ea"/>
              </a:endParaRPr>
            </a:p>
          </p:txBody>
        </p:sp>
        <p:sp>
          <p:nvSpPr>
            <p:cNvPr id="33" name="文本框 32"/>
            <p:cNvSpPr txBox="1"/>
            <p:nvPr>
              <p:custDataLst>
                <p:tags r:id="rId6"/>
              </p:custDataLst>
            </p:nvPr>
          </p:nvSpPr>
          <p:spPr>
            <a:xfrm>
              <a:off x="11377" y="2922"/>
              <a:ext cx="5567" cy="705"/>
            </a:xfrm>
            <a:prstGeom prst="rect">
              <a:avLst/>
            </a:prstGeom>
            <a:solidFill>
              <a:srgbClr val="55A3A8"/>
            </a:solidFill>
            <a:ln>
              <a:noFill/>
            </a:ln>
          </p:spPr>
          <p:style>
            <a:lnRef idx="2">
              <a:srgbClr val="096492">
                <a:shade val="50000"/>
              </a:srgbClr>
            </a:lnRef>
            <a:fillRef idx="1">
              <a:srgbClr val="096492"/>
            </a:fillRef>
            <a:effectRef idx="0">
              <a:srgbClr val="096492"/>
            </a:effectRef>
            <a:fontRef idx="minor">
              <a:srgbClr val="FFFFFF"/>
            </a:fontRef>
          </p:style>
          <p:txBody>
            <a:bodyPr wrap="square" rtlCol="0" anchor="ct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lvl="0">
                <a:lnSpc>
                  <a:spcPct val="140000"/>
                </a:lnSpc>
                <a:defRPr/>
              </a:pPr>
              <a:r>
                <a:rPr lang="zh-CN" altLang="en-US" b="1" dirty="0">
                  <a:solidFill>
                    <a:schemeClr val="bg1"/>
                  </a:solidFill>
                  <a:latin typeface="微软雅黑" charset="0"/>
                  <a:ea typeface="微软雅黑" charset="0"/>
                  <a:cs typeface="微软雅黑" charset="0"/>
                  <a:sym typeface="微软雅黑" panose="020B0503020204020204" charset="-122"/>
                </a:rPr>
                <a:t>切分算法 </a:t>
              </a:r>
              <a:endParaRPr lang="zh-CN" altLang="en-US" b="1" dirty="0">
                <a:solidFill>
                  <a:schemeClr val="bg1"/>
                </a:solidFill>
                <a:latin typeface="微软雅黑" charset="0"/>
                <a:ea typeface="微软雅黑" charset="0"/>
                <a:cs typeface="微软雅黑" charset="0"/>
                <a:sym typeface="微软雅黑" panose="020B0503020204020204" charset="-122"/>
              </a:endParaRPr>
            </a:p>
          </p:txBody>
        </p:sp>
      </p:grpSp>
    </p:spTree>
  </p:cSld>
  <p:clrMapOvr>
    <a:masterClrMapping/>
  </p:clrMapOvr>
  <p:transition spd="slow" advTm="15000">
    <p:cover dir="d"/>
  </p:transition>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KSO_WM_SLIDE_MODEL_TYPE" val="cover"/>
</p:tagLst>
</file>

<file path=ppt/tags/tag1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13_3*l_h_i*1_1_2"/>
  <p:tag name="KSO_WM_TEMPLATE_CATEGORY" val="diagram"/>
  <p:tag name="KSO_WM_TEMPLATE_INDEX" val="213"/>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2.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13_3*l_h_i*1_1_3"/>
  <p:tag name="KSO_WM_TEMPLATE_CATEGORY" val="diagram"/>
  <p:tag name="KSO_WM_TEMPLATE_INDEX" val="213"/>
  <p:tag name="KSO_WM_UNIT_LAYERLEVEL" val="1_1_1"/>
  <p:tag name="KSO_WM_TAG_VERSION" val="1.0"/>
  <p:tag name="KSO_WM_BEAUTIFY_FLAG" val="#wm#"/>
  <p:tag name="KSO_WM_UNIT_FILL_FORE_SCHEMECOLOR_INDEX" val="14"/>
  <p:tag name="KSO_WM_UNIT_FILL_TYPE" val="1"/>
  <p:tag name="KSO_WM_UNIT_TEXT_FILL_FORE_SCHEMECOLOR_INDEX" val="5"/>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13_3*l_h_i*1_1_1"/>
  <p:tag name="KSO_WM_TEMPLATE_CATEGORY" val="diagram"/>
  <p:tag name="KSO_WM_TEMPLATE_INDEX" val="213"/>
  <p:tag name="KSO_WM_UNIT_LAYERLEVEL" val="1_1_1"/>
  <p:tag name="KSO_WM_TAG_VERSION" val="1.0"/>
  <p:tag name="KSO_WM_BEAUTIFY_FLAG" val="#wm#"/>
</p:tagLst>
</file>

<file path=ppt/tags/tag1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13_3*l_h_i*1_2_2"/>
  <p:tag name="KSO_WM_TEMPLATE_CATEGORY" val="diagram"/>
  <p:tag name="KSO_WM_TEMPLATE_INDEX" val="213"/>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15.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13_3*l_h_i*1_2_3"/>
  <p:tag name="KSO_WM_TEMPLATE_CATEGORY" val="diagram"/>
  <p:tag name="KSO_WM_TEMPLATE_INDEX" val="213"/>
  <p:tag name="KSO_WM_UNIT_LAYERLEVEL" val="1_1_1"/>
  <p:tag name="KSO_WM_TAG_VERSION" val="1.0"/>
  <p:tag name="KSO_WM_BEAUTIFY_FLAG" val="#wm#"/>
  <p:tag name="KSO_WM_UNIT_FILL_FORE_SCHEMECOLOR_INDEX" val="14"/>
  <p:tag name="KSO_WM_UNIT_FILL_TYPE" val="1"/>
  <p:tag name="KSO_WM_UNIT_TEXT_FILL_FORE_SCHEMECOLOR_INDEX" val="6"/>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13_3*l_h_i*1_2_1"/>
  <p:tag name="KSO_WM_TEMPLATE_CATEGORY" val="diagram"/>
  <p:tag name="KSO_WM_TEMPLATE_INDEX" val="213"/>
  <p:tag name="KSO_WM_UNIT_LAYERLEVEL" val="1_1_1"/>
  <p:tag name="KSO_WM_TAG_VERSION" val="1.0"/>
  <p:tag name="KSO_WM_BEAUTIFY_FLAG" val="#wm#"/>
</p:tagLst>
</file>

<file path=ppt/tags/tag1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13_3*l_h_i*1_3_2"/>
  <p:tag name="KSO_WM_TEMPLATE_CATEGORY" val="diagram"/>
  <p:tag name="KSO_WM_TEMPLATE_INDEX" val="213"/>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18.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13_3*l_h_i*1_3_3"/>
  <p:tag name="KSO_WM_TEMPLATE_CATEGORY" val="diagram"/>
  <p:tag name="KSO_WM_TEMPLATE_INDEX" val="213"/>
  <p:tag name="KSO_WM_UNIT_LAYERLEVEL" val="1_1_1"/>
  <p:tag name="KSO_WM_TAG_VERSION" val="1.0"/>
  <p:tag name="KSO_WM_BEAUTIFY_FLAG" val="#wm#"/>
  <p:tag name="KSO_WM_UNIT_FILL_FORE_SCHEMECOLOR_INDEX" val="14"/>
  <p:tag name="KSO_WM_UNIT_FILL_TYPE" val="1"/>
  <p:tag name="KSO_WM_UNIT_TEXT_FILL_FORE_SCHEMECOLOR_INDEX" val="7"/>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13_3*l_h_i*1_3_1"/>
  <p:tag name="KSO_WM_TEMPLATE_CATEGORY" val="diagram"/>
  <p:tag name="KSO_WM_TEMPLATE_INDEX" val="213"/>
  <p:tag name="KSO_WM_UNIT_LAYERLEVEL" val="1_1_1"/>
  <p:tag name="KSO_WM_TAG_VERSION" val="1.0"/>
  <p:tag name="KSO_WM_BEAUTIFY_FLAG" val="#wm#"/>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13_3*l_h_a*1_1_1"/>
  <p:tag name="KSO_WM_TEMPLATE_CATEGORY" val="diagram"/>
  <p:tag name="KSO_WM_TEMPLATE_INDEX" val="213"/>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21.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13_3*l_h_a*1_3_1"/>
  <p:tag name="KSO_WM_TEMPLATE_CATEGORY" val="diagram"/>
  <p:tag name="KSO_WM_TEMPLATE_INDEX" val="213"/>
  <p:tag name="KSO_WM_UNIT_LAYERLEVEL" val="1_1_1"/>
  <p:tag name="KSO_WM_TAG_VERSION" val="1.0"/>
  <p:tag name="KSO_WM_BEAUTIFY_FLAG" val="#wm#"/>
  <p:tag name="KSO_WM_UNIT_PRESET_TEXT" val="添加标题"/>
  <p:tag name="KSO_WM_UNIT_TEXT_FILL_FORE_SCHEMECOLOR_INDEX" val="7"/>
  <p:tag name="KSO_WM_UNIT_TEXT_FILL_TYPE" val="1"/>
</p:tagLst>
</file>

<file path=ppt/tags/tag22.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13_3*l_h_a*1_2_1"/>
  <p:tag name="KSO_WM_TEMPLATE_CATEGORY" val="diagram"/>
  <p:tag name="KSO_WM_TEMPLATE_INDEX" val="213"/>
  <p:tag name="KSO_WM_UNIT_LAYERLEVEL" val="1_1_1"/>
  <p:tag name="KSO_WM_TAG_VERSION" val="1.0"/>
  <p:tag name="KSO_WM_BEAUTIFY_FLAG" val="#wm#"/>
  <p:tag name="KSO_WM_UNIT_PRESET_TEXT" val="添加标题"/>
  <p:tag name="KSO_WM_UNIT_TEXT_FILL_FORE_SCHEMECOLOR_INDEX" val="6"/>
  <p:tag name="KSO_WM_UNIT_TEXT_FILL_TYPE" val="1"/>
</p:tagLst>
</file>

<file path=ppt/tags/tag23.xml><?xml version="1.0" encoding="utf-8"?>
<p:tagLst xmlns:p="http://schemas.openxmlformats.org/presentationml/2006/main">
  <p:tag name="KSO_WM_UNIT_SUBTYPE" val="a"/>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13_3*l_h_f*1_1_1"/>
  <p:tag name="KSO_WM_TEMPLATE_CATEGORY" val="diagram"/>
  <p:tag name="KSO_WM_TEMPLATE_INDEX" val="213"/>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24.xml><?xml version="1.0" encoding="utf-8"?>
<p:tagLst xmlns:p="http://schemas.openxmlformats.org/presentationml/2006/main">
  <p:tag name="KSO_WM_UNIT_SUBTYPE" val="a"/>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13_3*l_h_f*1_3_1"/>
  <p:tag name="KSO_WM_TEMPLATE_CATEGORY" val="diagram"/>
  <p:tag name="KSO_WM_TEMPLATE_INDEX" val="213"/>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25.xml><?xml version="1.0" encoding="utf-8"?>
<p:tagLst xmlns:p="http://schemas.openxmlformats.org/presentationml/2006/main">
  <p:tag name="KSO_WM_UNIT_SUBTYPE" val="a"/>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13_3*l_h_f*1_2_1"/>
  <p:tag name="KSO_WM_TEMPLATE_CATEGORY" val="diagram"/>
  <p:tag name="KSO_WM_TEMPLATE_INDEX" val="213"/>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26.xml><?xml version="1.0" encoding="utf-8"?>
<p:tagLst xmlns:p="http://schemas.openxmlformats.org/presentationml/2006/main">
  <p:tag name="KSO_WM_TAG_VERSION" val="1.0"/>
  <p:tag name="KSO_WM_BEAUTIFY_FLAG" val="#wm#"/>
  <p:tag name="KSO_WM_UNIT_TYPE" val="i"/>
  <p:tag name="KSO_WM_UNIT_ID" val="diagram160411_3*i*0"/>
  <p:tag name="KSO_WM_TEMPLATE_CATEGORY" val="diagram"/>
  <p:tag name="KSO_WM_TEMPLATE_INDEX" val="160411"/>
  <p:tag name="KSO_WM_UNIT_INDEX" val="0"/>
</p:tagLst>
</file>

<file path=ppt/tags/tag27.xml><?xml version="1.0" encoding="utf-8"?>
<p:tagLst xmlns:p="http://schemas.openxmlformats.org/presentationml/2006/main">
  <p:tag name="KSO_WM_TAG_VERSION" val="1.0"/>
  <p:tag name="KSO_WM_TEMPLATE_CATEGORY" val="diagram"/>
  <p:tag name="KSO_WM_TEMPLATE_INDEX" val="160411"/>
  <p:tag name="KSO_WM_UNIT_TYPE" val="l_h_f"/>
  <p:tag name="KSO_WM_UNIT_INDEX" val="1_1_1"/>
  <p:tag name="KSO_WM_UNIT_ID" val="diagram160411_3*l_h_f*1_1_1"/>
  <p:tag name="KSO_WM_UNIT_CLEAR" val="1"/>
  <p:tag name="KSO_WM_UNIT_LAYERLEVEL" val="1_1_1"/>
  <p:tag name="KSO_WM_UNIT_VALUE" val="54"/>
  <p:tag name="KSO_WM_UNIT_HIGHLIGHT" val="0"/>
  <p:tag name="KSO_WM_UNIT_COMPATIBLE" val="0"/>
  <p:tag name="KSO_WM_BEAUTIFY_FLAG" val="#wm#"/>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28.xml><?xml version="1.0" encoding="utf-8"?>
<p:tagLst xmlns:p="http://schemas.openxmlformats.org/presentationml/2006/main">
  <p:tag name="KSO_WM_TAG_VERSION" val="1.0"/>
  <p:tag name="KSO_WM_TEMPLATE_CATEGORY" val="diagram"/>
  <p:tag name="KSO_WM_TEMPLATE_INDEX" val="160411"/>
  <p:tag name="KSO_WM_UNIT_TYPE" val="l_i"/>
  <p:tag name="KSO_WM_UNIT_INDEX" val="1_1"/>
  <p:tag name="KSO_WM_UNIT_ID" val="diagram160411_3*l_i*1_1"/>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5"/>
  <p:tag name="KSO_WM_UNIT_TEXT_FILL_TYPE" val="1"/>
</p:tagLst>
</file>

<file path=ppt/tags/tag29.xml><?xml version="1.0" encoding="utf-8"?>
<p:tagLst xmlns:p="http://schemas.openxmlformats.org/presentationml/2006/main">
  <p:tag name="KSO_WM_TAG_VERSION" val="1.0"/>
  <p:tag name="KSO_WM_BEAUTIFY_FLAG" val="#wm#"/>
  <p:tag name="KSO_WM_UNIT_TYPE" val="i"/>
  <p:tag name="KSO_WM_UNIT_ID" val="diagram160411_3*i*5"/>
  <p:tag name="KSO_WM_TEMPLATE_CATEGORY" val="diagram"/>
  <p:tag name="KSO_WM_TEMPLATE_INDEX" val="160411"/>
  <p:tag name="KSO_WM_UNIT_INDEX" val="5"/>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TAG_VERSION" val="1.0"/>
  <p:tag name="KSO_WM_TEMPLATE_CATEGORY" val="diagram"/>
  <p:tag name="KSO_WM_TEMPLATE_INDEX" val="160411"/>
  <p:tag name="KSO_WM_UNIT_TYPE" val="l_h_f"/>
  <p:tag name="KSO_WM_UNIT_INDEX" val="1_2_1"/>
  <p:tag name="KSO_WM_UNIT_ID" val="diagram160411_3*l_h_f*1_2_1"/>
  <p:tag name="KSO_WM_UNIT_CLEAR" val="1"/>
  <p:tag name="KSO_WM_UNIT_LAYERLEVEL" val="1_1_1"/>
  <p:tag name="KSO_WM_UNIT_VALUE" val="54"/>
  <p:tag name="KSO_WM_UNIT_HIGHLIGHT" val="0"/>
  <p:tag name="KSO_WM_UNIT_COMPATIBLE" val="0"/>
  <p:tag name="KSO_WM_BEAUTIFY_FLAG" val="#wm#"/>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31.xml><?xml version="1.0" encoding="utf-8"?>
<p:tagLst xmlns:p="http://schemas.openxmlformats.org/presentationml/2006/main">
  <p:tag name="KSO_WM_TAG_VERSION" val="1.0"/>
  <p:tag name="KSO_WM_TEMPLATE_CATEGORY" val="diagram"/>
  <p:tag name="KSO_WM_TEMPLATE_INDEX" val="160411"/>
  <p:tag name="KSO_WM_UNIT_TYPE" val="l_i"/>
  <p:tag name="KSO_WM_UNIT_INDEX" val="1_2"/>
  <p:tag name="KSO_WM_UNIT_ID" val="diagram160411_3*l_i*1_2"/>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5"/>
  <p:tag name="KSO_WM_UNIT_TEXT_FILL_TYPE" val="1"/>
</p:tagLst>
</file>

<file path=ppt/tags/tag32.xml><?xml version="1.0" encoding="utf-8"?>
<p:tagLst xmlns:p="http://schemas.openxmlformats.org/presentationml/2006/main">
  <p:tag name="KSO_WM_TAG_VERSION" val="1.0"/>
  <p:tag name="KSO_WM_BEAUTIFY_FLAG" val="#wm#"/>
  <p:tag name="KSO_WM_UNIT_TYPE" val="i"/>
  <p:tag name="KSO_WM_UNIT_ID" val="diagram160411_3*i*10"/>
  <p:tag name="KSO_WM_TEMPLATE_CATEGORY" val="diagram"/>
  <p:tag name="KSO_WM_TEMPLATE_INDEX" val="160411"/>
  <p:tag name="KSO_WM_UNIT_INDEX" val="10"/>
</p:tagLst>
</file>

<file path=ppt/tags/tag33.xml><?xml version="1.0" encoding="utf-8"?>
<p:tagLst xmlns:p="http://schemas.openxmlformats.org/presentationml/2006/main">
  <p:tag name="KSO_WM_TAG_VERSION" val="1.0"/>
  <p:tag name="KSO_WM_TEMPLATE_CATEGORY" val="diagram"/>
  <p:tag name="KSO_WM_TEMPLATE_INDEX" val="160411"/>
  <p:tag name="KSO_WM_UNIT_TYPE" val="l_h_f"/>
  <p:tag name="KSO_WM_UNIT_INDEX" val="1_3_1"/>
  <p:tag name="KSO_WM_UNIT_ID" val="diagram160411_3*l_h_f*1_3_1"/>
  <p:tag name="KSO_WM_UNIT_CLEAR" val="1"/>
  <p:tag name="KSO_WM_UNIT_LAYERLEVEL" val="1_1_1"/>
  <p:tag name="KSO_WM_UNIT_VALUE" val="54"/>
  <p:tag name="KSO_WM_UNIT_HIGHLIGHT" val="0"/>
  <p:tag name="KSO_WM_UNIT_COMPATIBLE" val="0"/>
  <p:tag name="KSO_WM_BEAUTIFY_FLAG" val="#wm#"/>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34.xml><?xml version="1.0" encoding="utf-8"?>
<p:tagLst xmlns:p="http://schemas.openxmlformats.org/presentationml/2006/main">
  <p:tag name="KSO_WM_TAG_VERSION" val="1.0"/>
  <p:tag name="KSO_WM_TEMPLATE_CATEGORY" val="diagram"/>
  <p:tag name="KSO_WM_TEMPLATE_INDEX" val="160411"/>
  <p:tag name="KSO_WM_UNIT_TYPE" val="l_i"/>
  <p:tag name="KSO_WM_UNIT_INDEX" val="1_3"/>
  <p:tag name="KSO_WM_UNIT_ID" val="diagram160411_3*l_i*1_3"/>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5"/>
  <p:tag name="KSO_WM_UNIT_TEXT_FILL_TYPE" val="1"/>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SLIDE_MODEL_TYPE" val="cover"/>
</p:tagLst>
</file>

<file path=ppt/tags/tag37.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i"/>
  <p:tag name="KSO_WM_UNIT_INDEX" val="1_1_1"/>
  <p:tag name="KSO_WM_UNIT_ID" val="diagram20169803_2*l_h_i*1_1_1"/>
  <p:tag name="KSO_WM_UNIT_LAYERLEVEL" val="1_1_1"/>
  <p:tag name="KSO_WM_DIAGRAM_GROUP_CODE" val="l1-1"/>
  <p:tag name="KSO_WM_UNIT_LINE_FORE_SCHEMECOLOR_INDEX" val="6"/>
  <p:tag name="KSO_WM_UNIT_LINE_FILL_TYPE" val="2"/>
  <p:tag name="KSO_WM_UNIT_TEXT_FILL_FORE_SCHEMECOLOR_INDEX" val="16"/>
  <p:tag name="KSO_WM_UNIT_TEXT_FILL_TYPE" val="1"/>
</p:tagLst>
</file>

<file path=ppt/tags/tag38.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i"/>
  <p:tag name="KSO_WM_UNIT_INDEX" val="1_2_1"/>
  <p:tag name="KSO_WM_UNIT_ID" val="diagram20169803_2*l_h_i*1_2_1"/>
  <p:tag name="KSO_WM_UNIT_LAYERLEVEL" val="1_1_1"/>
  <p:tag name="KSO_WM_DIAGRAM_GROUP_CODE" val="l1-1"/>
  <p:tag name="KSO_WM_UNIT_LINE_FORE_SCHEMECOLOR_INDEX" val="5"/>
  <p:tag name="KSO_WM_UNIT_LINE_FILL_TYPE" val="2"/>
  <p:tag name="KSO_WM_UNIT_TEXT_FILL_FORE_SCHEMECOLOR_INDEX" val="16"/>
  <p:tag name="KSO_WM_UNIT_TEXT_FILL_TYPE" val="1"/>
</p:tagLst>
</file>

<file path=ppt/tags/tag39.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f"/>
  <p:tag name="KSO_WM_UNIT_INDEX" val="1_2_1"/>
  <p:tag name="KSO_WM_UNIT_LAYERLEVEL" val="1_1_1"/>
  <p:tag name="KSO_WM_UNIT_VALUE" val="34"/>
  <p:tag name="KSO_WM_UNIT_HIGHLIGHT" val="0"/>
  <p:tag name="KSO_WM_UNIT_COMPATIBLE" val="0"/>
  <p:tag name="KSO_WM_UNIT_CLEAR" val="0"/>
  <p:tag name="KSO_WM_UNIT_PRESET_TEXT_INDEX" val="4"/>
  <p:tag name="KSO_WM_UNIT_PRESET_TEXT_LEN" val="57"/>
  <p:tag name="KSO_WM_DIAGRAM_GROUP_CODE" val="l1-1"/>
  <p:tag name="KSO_WM_UNIT_ID" val="diagram20169803_2*l_h_f*1_2_1"/>
  <p:tag name="KSO_WM_UNIT_TEXT_FILL_FORE_SCHEMECOLOR_INDEX" val="13"/>
  <p:tag name="KSO_WM_UNIT_TEXT_FILL_TYPE" val="1"/>
</p:tagLst>
</file>

<file path=ppt/tags/tag4.xml><?xml version="1.0" encoding="utf-8"?>
<p:tagLst xmlns:p="http://schemas.openxmlformats.org/presentationml/2006/main">
  <p:tag name="KSO_WM_SLIDE_MODEL_TYPE" val="cover"/>
</p:tagLst>
</file>

<file path=ppt/tags/tag40.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2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2*l_h_a*1_2_1"/>
  <p:tag name="KSO_WM_UNIT_FILL_FORE_SCHEMECOLOR_INDEX" val="5"/>
  <p:tag name="KSO_WM_UNIT_FILL_TYPE" val="1"/>
  <p:tag name="KSO_WM_UNIT_TEXT_FILL_FORE_SCHEMECOLOR_INDEX" val="14"/>
  <p:tag name="KSO_WM_UNIT_TEXT_FILL_TYPE" val="1"/>
</p:tagLst>
</file>

<file path=ppt/tags/tag41.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f"/>
  <p:tag name="KSO_WM_UNIT_INDEX" val="1_1_1"/>
  <p:tag name="KSO_WM_UNIT_LAYERLEVEL" val="1_1_1"/>
  <p:tag name="KSO_WM_UNIT_VALUE" val="34"/>
  <p:tag name="KSO_WM_UNIT_HIGHLIGHT" val="0"/>
  <p:tag name="KSO_WM_UNIT_COMPATIBLE" val="0"/>
  <p:tag name="KSO_WM_UNIT_CLEAR" val="0"/>
  <p:tag name="KSO_WM_UNIT_PRESET_TEXT_INDEX" val="4"/>
  <p:tag name="KSO_WM_UNIT_PRESET_TEXT_LEN" val="57"/>
  <p:tag name="KSO_WM_DIAGRAM_GROUP_CODE" val="l1-1"/>
  <p:tag name="KSO_WM_UNIT_ID" val="diagram20169803_2*l_h_f*1_1_1"/>
  <p:tag name="KSO_WM_UNIT_TEXT_FILL_FORE_SCHEMECOLOR_INDEX" val="13"/>
  <p:tag name="KSO_WM_UNIT_TEXT_FILL_TYPE" val="1"/>
</p:tagLst>
</file>

<file path=ppt/tags/tag42.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2*l_h_a*1_1_1"/>
  <p:tag name="KSO_WM_UNIT_FILL_FORE_SCHEMECOLOR_INDEX" val="6"/>
  <p:tag name="KSO_WM_UNIT_FILL_TYPE" val="1"/>
  <p:tag name="KSO_WM_UNIT_TEXT_FILL_FORE_SCHEMECOLOR_INDEX" val="14"/>
  <p:tag name="KSO_WM_UNIT_TEXT_FILL_TYPE" val="1"/>
</p:tagLst>
</file>

<file path=ppt/tags/tag43.xml><?xml version="1.0" encoding="utf-8"?>
<p:tagLst xmlns:p="http://schemas.openxmlformats.org/presentationml/2006/main">
  <p:tag name="KSO_WM_TEMPLATE_CATEGORY" val="diagram"/>
  <p:tag name="KSO_WM_TEMPLATE_INDEX" val="160389"/>
  <p:tag name="KSO_WM_UNIT_TYPE" val="l_i"/>
  <p:tag name="KSO_WM_UNIT_INDEX" val="1_1"/>
  <p:tag name="KSO_WM_UNIT_ID" val="diagram160389_3*l_i*1_1"/>
  <p:tag name="KSO_WM_UNIT_CLEAR" val="1"/>
  <p:tag name="KSO_WM_UNIT_LAYERLEVEL" val="1_1"/>
  <p:tag name="KSO_WM_BEAUTIFY_FLAG" val="#wm#"/>
  <p:tag name="KSO_WM_TAG_VERSION" val="1.0"/>
  <p:tag name="KSO_WM_DIAGRAM_GROUP_CODE" val="l1-1"/>
  <p:tag name="KSO_WM_UNIT_LINE_FORE_SCHEMECOLOR_INDEX" val="14"/>
  <p:tag name="KSO_WM_UNIT_LINE_FILL_TYPE" val="2"/>
  <p:tag name="KSO_WM_UNIT_TEXT_FILL_FORE_SCHEMECOLOR_INDEX" val="14"/>
  <p:tag name="KSO_WM_UNIT_TEXT_FILL_TYPE" val="1"/>
</p:tagLst>
</file>

<file path=ppt/tags/tag44.xml><?xml version="1.0" encoding="utf-8"?>
<p:tagLst xmlns:p="http://schemas.openxmlformats.org/presentationml/2006/main">
  <p:tag name="KSO_WM_TEMPLATE_CATEGORY" val="diagram"/>
  <p:tag name="KSO_WM_TEMPLATE_INDEX" val="160389"/>
  <p:tag name="KSO_WM_UNIT_TYPE" val="l_h_f"/>
  <p:tag name="KSO_WM_UNIT_INDEX" val="1_1_1"/>
  <p:tag name="KSO_WM_UNIT_ID" val="diagram160389_3*l_h_f*1_1_1"/>
  <p:tag name="KSO_WM_UNIT_CLEAR" val="1"/>
  <p:tag name="KSO_WM_UNIT_LAYERLEVEL" val="1_1_1"/>
  <p:tag name="KSO_WM_UNIT_VALUE" val="44"/>
  <p:tag name="KSO_WM_UNIT_HIGHLIGHT" val="0"/>
  <p:tag name="KSO_WM_UNIT_COMPATIBLE" val="0"/>
  <p:tag name="KSO_WM_BEAUTIFY_FLAG" val="#wm#"/>
  <p:tag name="KSO_WM_UNIT_PRESET_TEXT_INDEX" val="4"/>
  <p:tag name="KSO_WM_UNIT_PRESET_TEXT_LEN" val="12"/>
  <p:tag name="KSO_WM_TAG_VERSION" val="1.0"/>
  <p:tag name="KSO_WM_DIAGRAM_GROUP_CODE" val="l1-1"/>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Lst>
</file>

<file path=ppt/tags/tag45.xml><?xml version="1.0" encoding="utf-8"?>
<p:tagLst xmlns:p="http://schemas.openxmlformats.org/presentationml/2006/main">
  <p:tag name="KSO_WM_TEMPLATE_CATEGORY" val="diagram"/>
  <p:tag name="KSO_WM_TEMPLATE_INDEX" val="160389"/>
  <p:tag name="KSO_WM_UNIT_TYPE" val="l_i"/>
  <p:tag name="KSO_WM_UNIT_INDEX" val="1_2"/>
  <p:tag name="KSO_WM_UNIT_ID" val="diagram160389_3*l_i*1_2"/>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Lst>
</file>

<file path=ppt/tags/tag46.xml><?xml version="1.0" encoding="utf-8"?>
<p:tagLst xmlns:p="http://schemas.openxmlformats.org/presentationml/2006/main">
  <p:tag name="KSO_WM_TEMPLATE_CATEGORY" val="diagram"/>
  <p:tag name="KSO_WM_TEMPLATE_INDEX" val="160389"/>
  <p:tag name="KSO_WM_UNIT_TYPE" val="l_i"/>
  <p:tag name="KSO_WM_UNIT_INDEX" val="1_3"/>
  <p:tag name="KSO_WM_UNIT_ID" val="diagram160389_3*l_i*1_3"/>
  <p:tag name="KSO_WM_UNIT_CLEAR" val="1"/>
  <p:tag name="KSO_WM_UNIT_LAYERLEVEL" val="1_1"/>
  <p:tag name="KSO_WM_BEAUTIFY_FLAG" val="#wm#"/>
  <p:tag name="KSO_WM_TAG_VERSION" val="1.0"/>
  <p:tag name="KSO_WM_DIAGRAM_GROUP_CODE" val="l1-1"/>
  <p:tag name="KSO_WM_UNIT_LINE_FORE_SCHEMECOLOR_INDEX" val="14"/>
  <p:tag name="KSO_WM_UNIT_LINE_FILL_TYPE" val="2"/>
  <p:tag name="KSO_WM_UNIT_TEXT_FILL_FORE_SCHEMECOLOR_INDEX" val="14"/>
  <p:tag name="KSO_WM_UNIT_TEXT_FILL_TYPE" val="1"/>
</p:tagLst>
</file>

<file path=ppt/tags/tag47.xml><?xml version="1.0" encoding="utf-8"?>
<p:tagLst xmlns:p="http://schemas.openxmlformats.org/presentationml/2006/main">
  <p:tag name="KSO_WM_TEMPLATE_CATEGORY" val="diagram"/>
  <p:tag name="KSO_WM_TEMPLATE_INDEX" val="160389"/>
  <p:tag name="KSO_WM_UNIT_TYPE" val="l_h_f"/>
  <p:tag name="KSO_WM_UNIT_INDEX" val="1_2_1"/>
  <p:tag name="KSO_WM_UNIT_ID" val="diagram160389_3*l_h_f*1_2_1"/>
  <p:tag name="KSO_WM_UNIT_CLEAR" val="1"/>
  <p:tag name="KSO_WM_UNIT_LAYERLEVEL" val="1_1_1"/>
  <p:tag name="KSO_WM_UNIT_VALUE" val="44"/>
  <p:tag name="KSO_WM_UNIT_HIGHLIGHT" val="0"/>
  <p:tag name="KSO_WM_UNIT_COMPATIBLE" val="0"/>
  <p:tag name="KSO_WM_BEAUTIFY_FLAG" val="#wm#"/>
  <p:tag name="KSO_WM_UNIT_PRESET_TEXT_INDEX" val="4"/>
  <p:tag name="KSO_WM_UNIT_PRESET_TEXT_LEN" val="12"/>
  <p:tag name="KSO_WM_TAG_VERSION" val="1.0"/>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Lst>
</file>

<file path=ppt/tags/tag48.xml><?xml version="1.0" encoding="utf-8"?>
<p:tagLst xmlns:p="http://schemas.openxmlformats.org/presentationml/2006/main">
  <p:tag name="KSO_WM_TEMPLATE_CATEGORY" val="diagram"/>
  <p:tag name="KSO_WM_TEMPLATE_INDEX" val="160389"/>
  <p:tag name="KSO_WM_UNIT_TYPE" val="l_i"/>
  <p:tag name="KSO_WM_UNIT_INDEX" val="1_4"/>
  <p:tag name="KSO_WM_UNIT_ID" val="diagram160389_3*l_i*1_4"/>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14"/>
  <p:tag name="KSO_WM_UNIT_TEXT_FILL_TYPE" val="1"/>
</p:tagLst>
</file>

<file path=ppt/tags/tag49.xml><?xml version="1.0" encoding="utf-8"?>
<p:tagLst xmlns:p="http://schemas.openxmlformats.org/presentationml/2006/main">
  <p:tag name="KSO_WM_TEMPLATE_CATEGORY" val="diagram"/>
  <p:tag name="KSO_WM_TEMPLATE_INDEX" val="160389"/>
  <p:tag name="KSO_WM_UNIT_TYPE" val="l_i"/>
  <p:tag name="KSO_WM_UNIT_INDEX" val="1_5"/>
  <p:tag name="KSO_WM_UNIT_ID" val="diagram160389_3*l_i*1_5"/>
  <p:tag name="KSO_WM_UNIT_CLEAR" val="1"/>
  <p:tag name="KSO_WM_UNIT_LAYERLEVEL" val="1_1"/>
  <p:tag name="KSO_WM_BEAUTIFY_FLAG" val="#wm#"/>
  <p:tag name="KSO_WM_TAG_VERSION" val="1.0"/>
  <p:tag name="KSO_WM_DIAGRAM_GROUP_CODE" val="l1-1"/>
  <p:tag name="KSO_WM_UNIT_LINE_FORE_SCHEMECOLOR_INDEX" val="14"/>
  <p:tag name="KSO_WM_UNIT_LINE_FILL_TYPE" val="2"/>
  <p:tag name="KSO_WM_UNIT_TEXT_FILL_FORE_SCHEMECOLOR_INDEX" val="14"/>
  <p:tag name="KSO_WM_UNIT_TEXT_FILL_TYPE" val="1"/>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TEMPLATE_CATEGORY" val="diagram"/>
  <p:tag name="KSO_WM_TEMPLATE_INDEX" val="160389"/>
  <p:tag name="KSO_WM_UNIT_TYPE" val="l_h_f"/>
  <p:tag name="KSO_WM_UNIT_INDEX" val="1_3_1"/>
  <p:tag name="KSO_WM_UNIT_ID" val="diagram160389_3*l_h_f*1_3_1"/>
  <p:tag name="KSO_WM_UNIT_CLEAR" val="1"/>
  <p:tag name="KSO_WM_UNIT_LAYERLEVEL" val="1_1_1"/>
  <p:tag name="KSO_WM_UNIT_VALUE" val="44"/>
  <p:tag name="KSO_WM_UNIT_HIGHLIGHT" val="0"/>
  <p:tag name="KSO_WM_UNIT_COMPATIBLE" val="0"/>
  <p:tag name="KSO_WM_BEAUTIFY_FLAG" val="#wm#"/>
  <p:tag name="KSO_WM_UNIT_PRESET_TEXT_INDEX" val="4"/>
  <p:tag name="KSO_WM_UNIT_PRESET_TEXT_LEN" val="12"/>
  <p:tag name="KSO_WM_TAG_VERSION" val="1.0"/>
  <p:tag name="KSO_WM_DIAGRAM_GROUP_CODE" val="l1-1"/>
  <p:tag name="KSO_WM_UNIT_FILL_FORE_SCHEMECOLOR_INDEX" val="7"/>
  <p:tag name="KSO_WM_UNIT_FILL_TYPE" val="1"/>
  <p:tag name="KSO_WM_UNIT_LINE_FORE_SCHEMECOLOR_INDEX" val="14"/>
  <p:tag name="KSO_WM_UNIT_LINE_FILL_TYPE" val="2"/>
  <p:tag name="KSO_WM_UNIT_TEXT_FILL_FORE_SCHEMECOLOR_INDEX" val="14"/>
  <p:tag name="KSO_WM_UNIT_TEXT_FILL_TYPE" val="1"/>
</p:tagLst>
</file>

<file path=ppt/tags/tag51.xml><?xml version="1.0" encoding="utf-8"?>
<p:tagLst xmlns:p="http://schemas.openxmlformats.org/presentationml/2006/main">
  <p:tag name="KSO_WM_TEMPLATE_CATEGORY" val="diagram"/>
  <p:tag name="KSO_WM_TEMPLATE_INDEX" val="160389"/>
  <p:tag name="KSO_WM_UNIT_TYPE" val="l_i"/>
  <p:tag name="KSO_WM_UNIT_INDEX" val="1_6"/>
  <p:tag name="KSO_WM_UNIT_ID" val="diagram160389_3*l_i*1_6"/>
  <p:tag name="KSO_WM_UNIT_CLEAR" val="1"/>
  <p:tag name="KSO_WM_UNIT_LAYERLEVEL" val="1_1"/>
  <p:tag name="KSO_WM_BEAUTIFY_FLAG" val="#wm#"/>
  <p:tag name="KSO_WM_TAG_VERSION" val="1.0"/>
  <p:tag name="KSO_WM_DIAGRAM_GROUP_CODE" val="l1-1"/>
  <p:tag name="KSO_WM_UNIT_FILL_FORE_SCHEMECOLOR_INDEX" val="7"/>
  <p:tag name="KSO_WM_UNIT_FILL_TYPE" val="1"/>
  <p:tag name="KSO_WM_UNIT_TEXT_FILL_FORE_SCHEMECOLOR_INDEX" val="14"/>
  <p:tag name="KSO_WM_UNIT_TEXT_FILL_TYPE" val="1"/>
</p:tagLst>
</file>

<file path=ppt/tags/tag52.xml><?xml version="1.0" encoding="utf-8"?>
<p:tagLst xmlns:p="http://schemas.openxmlformats.org/presentationml/2006/main">
  <p:tag name="KSO_WM_TAG_VERSION" val="1.0"/>
  <p:tag name="KSO_WM_BEAUTIFY_FLAG" val="#wm#"/>
  <p:tag name="KSO_WM_TEMPLATE_CATEGORY" val="diagram"/>
  <p:tag name="KSO_WM_TEMPLATE_INDEX" val="20169737"/>
  <p:tag name="KSO_WM_UNIT_TYPE" val="l_h_i"/>
  <p:tag name="KSO_WM_UNIT_INDEX" val="1_1_1"/>
  <p:tag name="KSO_WM_UNIT_ID" val="diagram20169737_1*l_h_i*1_1_1"/>
  <p:tag name="KSO_WM_UNIT_LAYERLEVEL" val="1_1_1"/>
  <p:tag name="KSO_WM_DIAGRAM_GROUP_CODE" val="l1-1"/>
  <p:tag name="KSO_WM_UNIT_FILL_FORE_SCHEMECOLOR_INDEX" val="8"/>
  <p:tag name="KSO_WM_UNIT_FILL_TYPE" val="1"/>
  <p:tag name="KSO_WM_UNIT_TEXT_FILL_FORE_SCHEMECOLOR_INDEX" val="13"/>
  <p:tag name="KSO_WM_UNIT_TEXT_FILL_TYPE" val="1"/>
</p:tagLst>
</file>

<file path=ppt/tags/tag53.xml><?xml version="1.0" encoding="utf-8"?>
<p:tagLst xmlns:p="http://schemas.openxmlformats.org/presentationml/2006/main">
  <p:tag name="KSO_WM_TAG_VERSION" val="1.0"/>
  <p:tag name="KSO_WM_BEAUTIFY_FLAG" val="#wm#"/>
  <p:tag name="KSO_WM_TEMPLATE_CATEGORY" val="diagram"/>
  <p:tag name="KSO_WM_TEMPLATE_INDEX" val="20169737"/>
  <p:tag name="KSO_WM_UNIT_TYPE" val="l_h_i"/>
  <p:tag name="KSO_WM_UNIT_INDEX" val="1_1_2"/>
  <p:tag name="KSO_WM_UNIT_ID" val="diagram20169737_1*l_h_i*1_1_2"/>
  <p:tag name="KSO_WM_UNIT_LAYERLEVEL" val="1_1_1"/>
  <p:tag name="KSO_WM_DIAGRAM_GROUP_CODE" val="l1-1"/>
  <p:tag name="KSO_WM_UNIT_FILL_FORE_SCHEMECOLOR_INDEX" val="8"/>
  <p:tag name="KSO_WM_UNIT_FILL_TYPE" val="1"/>
  <p:tag name="KSO_WM_UNIT_TEXT_FILL_FORE_SCHEMECOLOR_INDEX" val="13"/>
  <p:tag name="KSO_WM_UNIT_TEXT_FILL_TYPE" val="1"/>
</p:tagLst>
</file>

<file path=ppt/tags/tag54.xml><?xml version="1.0" encoding="utf-8"?>
<p:tagLst xmlns:p="http://schemas.openxmlformats.org/presentationml/2006/main">
  <p:tag name="KSO_WM_TAG_VERSION" val="1.0"/>
  <p:tag name="KSO_WM_BEAUTIFY_FLAG" val="#wm#"/>
  <p:tag name="KSO_WM_TEMPLATE_CATEGORY" val="diagram"/>
  <p:tag name="KSO_WM_TEMPLATE_INDEX" val="20169737"/>
  <p:tag name="KSO_WM_UNIT_TYPE" val="l_h_i"/>
  <p:tag name="KSO_WM_UNIT_INDEX" val="1_1_3"/>
  <p:tag name="KSO_WM_UNIT_ID" val="diagram20169737_1*l_h_i*1_1_3"/>
  <p:tag name="KSO_WM_UNIT_LAYERLEVEL" val="1_1_1"/>
  <p:tag name="KSO_WM_DIAGRAM_GROUP_CODE" val="l1-1"/>
  <p:tag name="KSO_WM_UNIT_FILL_FORE_SCHEMECOLOR_INDEX" val="8"/>
  <p:tag name="KSO_WM_UNIT_FILL_TYPE" val="1"/>
  <p:tag name="KSO_WM_UNIT_TEXT_FILL_FORE_SCHEMECOLOR_INDEX" val="13"/>
  <p:tag name="KSO_WM_UNIT_TEXT_FILL_TYPE" val="1"/>
</p:tagLst>
</file>

<file path=ppt/tags/tag55.xml><?xml version="1.0" encoding="utf-8"?>
<p:tagLst xmlns:p="http://schemas.openxmlformats.org/presentationml/2006/main">
  <p:tag name="KSO_WM_TAG_VERSION" val="1.0"/>
  <p:tag name="KSO_WM_BEAUTIFY_FLAG" val="#wm#"/>
  <p:tag name="KSO_WM_TEMPLATE_CATEGORY" val="diagram"/>
  <p:tag name="KSO_WM_TEMPLATE_INDEX" val="20169737"/>
  <p:tag name="KSO_WM_UNIT_TYPE" val="l_h_i"/>
  <p:tag name="KSO_WM_UNIT_INDEX" val="1_1_4"/>
  <p:tag name="KSO_WM_UNIT_ID" val="diagram20169737_1*l_h_i*1_1_4"/>
  <p:tag name="KSO_WM_UNIT_LAYERLEVEL" val="1_1_1"/>
  <p:tag name="KSO_WM_DIAGRAM_GROUP_CODE" val="l1-1"/>
  <p:tag name="KSO_WM_UNIT_FILL_FORE_SCHEMECOLOR_INDEX" val="8"/>
  <p:tag name="KSO_WM_UNIT_FILL_TYPE" val="1"/>
  <p:tag name="KSO_WM_UNIT_TEXT_FILL_FORE_SCHEMECOLOR_INDEX" val="13"/>
  <p:tag name="KSO_WM_UNIT_TEXT_FILL_TYPE" val="1"/>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SLIDE_MODEL_TYPE" val="cover"/>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l1-1"/>
  <p:tag name="KSO_WM_UNIT_TYPE" val="l_h_i"/>
  <p:tag name="KSO_WM_UNIT_INDEX" val="1_1_2"/>
  <p:tag name="KSO_WM_UNIT_ID" val="diagram5_2*l_h_i*1_1_2"/>
  <p:tag name="KSO_WM_TEMPLATE_CATEGORY" val="diagram"/>
  <p:tag name="KSO_WM_TEMPLATE_INDEX" val="5"/>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l1-1"/>
  <p:tag name="KSO_WM_UNIT_TYPE" val="l_h_i"/>
  <p:tag name="KSO_WM_UNIT_INDEX" val="1_1_1"/>
  <p:tag name="KSO_WM_UNIT_ID" val="diagram5_2*l_h_i*1_1_1"/>
  <p:tag name="KSO_WM_TEMPLATE_CATEGORY" val="diagram"/>
  <p:tag name="KSO_WM_TEMPLATE_INDEX" val="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l1-1"/>
  <p:tag name="KSO_WM_UNIT_TYPE" val="l_h_i"/>
  <p:tag name="KSO_WM_UNIT_INDEX" val="1_2_2"/>
  <p:tag name="KSO_WM_UNIT_ID" val="diagram5_2*l_h_i*1_2_2"/>
  <p:tag name="KSO_WM_TEMPLATE_CATEGORY" val="diagram"/>
  <p:tag name="KSO_WM_TEMPLATE_INDEX" val="5"/>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l1-1"/>
  <p:tag name="KSO_WM_UNIT_TYPE" val="l_h_i"/>
  <p:tag name="KSO_WM_UNIT_INDEX" val="1_2_1"/>
  <p:tag name="KSO_WM_UNIT_ID" val="diagram5_2*l_h_i*1_2_1"/>
  <p:tag name="KSO_WM_TEMPLATE_CATEGORY" val="diagram"/>
  <p:tag name="KSO_WM_TEMPLATE_INDEX" val="5"/>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SLIDE_MODEL_TYPE" val="cover"/>
</p:tagLst>
</file>

<file path=ppt/tags/tag64.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7934_3*l_h_a*1_1_1"/>
  <p:tag name="KSO_WM_TEMPLATE_CATEGORY" val="diagram"/>
  <p:tag name="KSO_WM_TEMPLATE_INDEX" val="20227934"/>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65.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7934_3*l_h_a*1_2_1"/>
  <p:tag name="KSO_WM_TEMPLATE_CATEGORY" val="diagram"/>
  <p:tag name="KSO_WM_TEMPLATE_INDEX" val="20227934"/>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66.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7934_3*l_h_a*1_3_1"/>
  <p:tag name="KSO_WM_TEMPLATE_CATEGORY" val="diagram"/>
  <p:tag name="KSO_WM_TEMPLATE_INDEX" val="20227934"/>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54_3*l_h_i*1_1_2"/>
  <p:tag name="KSO_WM_TEMPLATE_CATEGORY" val="diagram"/>
  <p:tag name="KSO_WM_TEMPLATE_INDEX" val="20228054"/>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8054_3*l_h_i*1_3_2"/>
  <p:tag name="KSO_WM_TEMPLATE_CATEGORY" val="diagram"/>
  <p:tag name="KSO_WM_TEMPLATE_INDEX" val="2022805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054_3*l_h_i*1_2_2"/>
  <p:tag name="KSO_WM_TEMPLATE_CATEGORY" val="diagram"/>
  <p:tag name="KSO_WM_TEMPLATE_INDEX" val="20228054"/>
  <p:tag name="KSO_WM_UNIT_LAYERLEVEL" val="1_1_1"/>
  <p:tag name="KSO_WM_TAG_VERSION" val="1.0"/>
  <p:tag name="KSO_WM_BEAUTIFY_FLAG" val="#wm#"/>
  <p:tag name="KSO_WM_UNIT_TEXT_FILL_FORE_SCHEMECOLOR_INDEX" val="2"/>
  <p:tag name="KSO_WM_UNIT_TEXT_FILL_TYPE" val="1"/>
  <p:tag name="KSO_WM_UNIT_USESOURCEFORMAT_APPLY" val="1"/>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054_3*l_h_i*1_3_1"/>
  <p:tag name="KSO_WM_TEMPLATE_CATEGORY" val="diagram"/>
  <p:tag name="KSO_WM_TEMPLATE_INDEX" val="20228054"/>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54_3*l_h_i*1_1_1"/>
  <p:tag name="KSO_WM_TEMPLATE_CATEGORY" val="diagram"/>
  <p:tag name="KSO_WM_TEMPLATE_INDEX" val="20228054"/>
  <p:tag name="KSO_WM_UNIT_LAYERLEVEL" val="1_1_1"/>
  <p:tag name="KSO_WM_TAG_VERSION" val="1.0"/>
  <p:tag name="KSO_WM_BEAUTIFY_FLAG" val="#wm#"/>
  <p:tag name="KSO_WM_UNIT_LINE_FORE_SCHEMECOLOR_INDEX" val="9"/>
  <p:tag name="KSO_WM_UNIT_LINE_FILL_TYPE" val="2"/>
  <p:tag name="KSO_WM_UNIT_USESOURCEFORMAT_APPLY"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054_3*l_h_i*1_2_1"/>
  <p:tag name="KSO_WM_TEMPLATE_CATEGORY" val="diagram"/>
  <p:tag name="KSO_WM_TEMPLATE_INDEX" val="20228054"/>
  <p:tag name="KSO_WM_UNIT_LAYERLEVEL" val="1_1_1"/>
  <p:tag name="KSO_WM_TAG_VERSION" val="1.0"/>
  <p:tag name="KSO_WM_BEAUTIFY_FLAG" val="#wm#"/>
  <p:tag name="KSO_WM_UNIT_USESOURCEFORMAT_APPLY" val="1"/>
</p:tagLst>
</file>

<file path=ppt/tags/tag73.xml><?xml version="1.0" encoding="utf-8"?>
<p:tagLst xmlns:p="http://schemas.openxmlformats.org/presentationml/2006/main">
  <p:tag name="STRIPEENUMTEXTTINT" val="3"/>
</p:tagLst>
</file>

<file path=ppt/tags/tag74.xml><?xml version="1.0" encoding="utf-8"?>
<p:tagLst xmlns:p="http://schemas.openxmlformats.org/presentationml/2006/main">
  <p:tag name="KSO_WM_TAG_VERSION" val="1.0"/>
  <p:tag name="KSO_WM_TEMPLATE_CATEGORY" val="diagram"/>
  <p:tag name="KSO_WM_TEMPLATE_INDEX" val="20181259"/>
  <p:tag name="KSO_WM_UNIT_TYPE" val="l_h_i"/>
  <p:tag name="KSO_WM_UNIT_INDEX" val="1_2_1"/>
  <p:tag name="KSO_WM_UNIT_ID" val="diagram20181259_1*l_h_i*1_2_1"/>
  <p:tag name="KSO_WM_UNIT_LAYERLEVEL" val="1_1_1"/>
  <p:tag name="KSO_WM_BEAUTIFY_FLAG" val=""/>
  <p:tag name="KSO_WM_DIAGRAM_GROUP_CODE" val="l1-1"/>
  <p:tag name="KSO_WM_UNIT_LINE_FORE_SCHEMECOLOR_INDEX" val="6"/>
  <p:tag name="KSO_WM_UNIT_LINE_FILL_TYPE" val="2"/>
  <p:tag name="KSO_WM_UNIT_TEXT_FILL_FORE_SCHEMECOLOR_INDEX" val="13"/>
  <p:tag name="KSO_WM_UNIT_TEXT_FILL_TYPE" val="1"/>
</p:tagLst>
</file>

<file path=ppt/tags/tag75.xml><?xml version="1.0" encoding="utf-8"?>
<p:tagLst xmlns:p="http://schemas.openxmlformats.org/presentationml/2006/main">
  <p:tag name="KSO_WM_TAG_VERSION" val="1.0"/>
  <p:tag name="KSO_WM_TEMPLATE_CATEGORY" val="diagram"/>
  <p:tag name="KSO_WM_TEMPLATE_INDEX" val="20181259"/>
  <p:tag name="KSO_WM_UNIT_TYPE" val="l_h_i"/>
  <p:tag name="KSO_WM_UNIT_INDEX" val="1_2_2"/>
  <p:tag name="KSO_WM_UNIT_ID" val="diagram20181259_1*l_h_i*1_2_2"/>
  <p:tag name="KSO_WM_UNIT_LAYERLEVEL" val="1_1_1"/>
  <p:tag name="KSO_WM_BEAUTIFY_FLAG" val=""/>
  <p:tag name="KSO_WM_DIAGRAM_GROUP_CODE" val="l1-1"/>
  <p:tag name="KSO_WM_UNIT_LINE_FORE_SCHEMECOLOR_INDEX" val="5"/>
  <p:tag name="KSO_WM_UNIT_LINE_FILL_TYPE" val="2"/>
  <p:tag name="KSO_WM_UNIT_TEXT_FILL_FORE_SCHEMECOLOR_INDEX" val="13"/>
  <p:tag name="KSO_WM_UNIT_TEXT_FILL_TYPE" val="1"/>
</p:tagLst>
</file>

<file path=ppt/tags/tag76.xml><?xml version="1.0" encoding="utf-8"?>
<p:tagLst xmlns:p="http://schemas.openxmlformats.org/presentationml/2006/main">
  <p:tag name="KSO_WM_TAG_VERSION" val="1.0"/>
  <p:tag name="KSO_WM_TEMPLATE_CATEGORY" val="diagram"/>
  <p:tag name="KSO_WM_TEMPLATE_INDEX" val="20181259"/>
  <p:tag name="KSO_WM_UNIT_TYPE" val="l_h_i"/>
  <p:tag name="KSO_WM_UNIT_INDEX" val="1_1_2"/>
  <p:tag name="KSO_WM_UNIT_ID" val="diagram20181259_1*l_h_i*1_1_2"/>
  <p:tag name="KSO_WM_UNIT_LAYERLEVEL" val="1_1_1"/>
  <p:tag name="KSO_WM_BEAUTIFY_FLAG" val=""/>
  <p:tag name="KSO_WM_DIAGRAM_GROUP_CODE" val="l1-1"/>
  <p:tag name="KSO_WM_UNIT_LINE_FORE_SCHEMECOLOR_INDEX" val="5"/>
  <p:tag name="KSO_WM_UNIT_LINE_FILL_TYPE" val="2"/>
  <p:tag name="KSO_WM_UNIT_TEXT_FILL_FORE_SCHEMECOLOR_INDEX" val="13"/>
  <p:tag name="KSO_WM_UNIT_TEXT_FILL_TYPE" val="1"/>
</p:tagLst>
</file>

<file path=ppt/tags/tag77.xml><?xml version="1.0" encoding="utf-8"?>
<p:tagLst xmlns:p="http://schemas.openxmlformats.org/presentationml/2006/main">
  <p:tag name="KSO_WM_TAG_VERSION" val="1.0"/>
  <p:tag name="KSO_WM_TEMPLATE_CATEGORY" val="diagram"/>
  <p:tag name="KSO_WM_TEMPLATE_INDEX" val="20181259"/>
  <p:tag name="KSO_WM_UNIT_TYPE" val="l_h_i"/>
  <p:tag name="KSO_WM_UNIT_INDEX" val="1_3_2"/>
  <p:tag name="KSO_WM_UNIT_ID" val="diagram20181259_1*l_h_i*1_3_2"/>
  <p:tag name="KSO_WM_UNIT_LAYERLEVEL" val="1_1_1"/>
  <p:tag name="KSO_WM_BEAUTIFY_FLAG" val=""/>
  <p:tag name="KSO_WM_DIAGRAM_GROUP_CODE" val="l1-1"/>
  <p:tag name="KSO_WM_UNIT_LINE_FORE_SCHEMECOLOR_INDEX" val="5"/>
  <p:tag name="KSO_WM_UNIT_LINE_FILL_TYPE" val="2"/>
  <p:tag name="KSO_WM_UNIT_TEXT_FILL_FORE_SCHEMECOLOR_INDEX" val="13"/>
  <p:tag name="KSO_WM_UNIT_TEXT_FILL_TYPE" val="1"/>
</p:tagLst>
</file>

<file path=ppt/tags/tag78.xml><?xml version="1.0" encoding="utf-8"?>
<p:tagLst xmlns:p="http://schemas.openxmlformats.org/presentationml/2006/main">
  <p:tag name="KSO_WM_SLIDE_MODEL_TYPE" val="cover"/>
</p:tagLst>
</file>

<file path=ppt/tags/tag79.xml><?xml version="1.0" encoding="utf-8"?>
<p:tagLst xmlns:p="http://schemas.openxmlformats.org/presentationml/2006/main">
  <p:tag name="KSO_WM_TAG_VERSION" val="1.0"/>
  <p:tag name="KSO_WM_BEAUTIFY_FLAG" val="#wm#"/>
  <p:tag name="KSO_WM_TEMPLATE_CATEGORY" val="diagram"/>
  <p:tag name="KSO_WM_TEMPLATE_INDEX" val="160011"/>
  <p:tag name="KSO_WM_UNIT_TYPE" val="l_h_a"/>
  <p:tag name="KSO_WM_UNIT_INDEX" val="1_3_1"/>
  <p:tag name="KSO_WM_UNIT_ID" val="diagram160011_4*l_h_a*1_3_1"/>
  <p:tag name="KSO_WM_UNIT_CLEAR" val="1"/>
  <p:tag name="KSO_WM_UNIT_LAYERLEVEL" val="1_1_1"/>
  <p:tag name="KSO_WM_UNIT_VALUE" val="25"/>
  <p:tag name="KSO_WM_UNIT_HIGHLIGHT" val="0"/>
  <p:tag name="KSO_WM_UNIT_COMPATIBLE" val="0"/>
  <p:tag name="KSO_WM_UNIT_PRESET_TEXT_LEN" val="10"/>
  <p:tag name="KSO_WM_UNIT_PRESET_TEXT_INDEX" val="2"/>
  <p:tag name="KSO_WM_DIAGRAM_GROUP_CODE" val="l1-1"/>
  <p:tag name="KSO_WM_UNIT_LINE_FORE_SCHEMECOLOR_INDEX" val="6"/>
  <p:tag name="KSO_WM_UNIT_LINE_FILL_TYPE" val="2"/>
  <p:tag name="KSO_WM_UNIT_TEXT_FILL_FORE_SCHEMECOLOR_INDEX" val="13"/>
  <p:tag name="KSO_WM_UNIT_TEXT_FILL_TYPE" val="1"/>
</p:tagLst>
</file>

<file path=ppt/tags/tag8.xml><?xml version="1.0" encoding="utf-8"?>
<p:tagLst xmlns:p="http://schemas.openxmlformats.org/presentationml/2006/main">
  <p:tag name="KSO_WM_SLIDE_MODEL_TYPE" val="cover"/>
</p:tagLst>
</file>

<file path=ppt/tags/tag80.xml><?xml version="1.0" encoding="utf-8"?>
<p:tagLst xmlns:p="http://schemas.openxmlformats.org/presentationml/2006/main">
  <p:tag name="KSO_WM_TAG_VERSION" val="1.0"/>
  <p:tag name="KSO_WM_BEAUTIFY_FLAG" val="#wm#"/>
  <p:tag name="KSO_WM_TEMPLATE_CATEGORY" val="diagram"/>
  <p:tag name="KSO_WM_TEMPLATE_INDEX" val="160011"/>
  <p:tag name="KSO_WM_UNIT_TYPE" val="l_h_a"/>
  <p:tag name="KSO_WM_UNIT_INDEX" val="1_2_1"/>
  <p:tag name="KSO_WM_UNIT_ID" val="diagram160011_4*l_h_a*1_2_1"/>
  <p:tag name="KSO_WM_UNIT_CLEAR" val="1"/>
  <p:tag name="KSO_WM_UNIT_LAYERLEVEL" val="1_1_1"/>
  <p:tag name="KSO_WM_UNIT_VALUE" val="25"/>
  <p:tag name="KSO_WM_UNIT_HIGHLIGHT" val="0"/>
  <p:tag name="KSO_WM_UNIT_COMPATIBLE" val="0"/>
  <p:tag name="KSO_WM_UNIT_PRESET_TEXT_LEN" val="10"/>
  <p:tag name="KSO_WM_UNIT_PRESET_TEXT_INDEX" val="2"/>
  <p:tag name="KSO_WM_DIAGRAM_GROUP_CODE" val="l1-1"/>
  <p:tag name="KSO_WM_UNIT_LINE_FORE_SCHEMECOLOR_INDEX" val="6"/>
  <p:tag name="KSO_WM_UNIT_LINE_FILL_TYPE" val="2"/>
  <p:tag name="KSO_WM_UNIT_TEXT_FILL_FORE_SCHEMECOLOR_INDEX" val="13"/>
  <p:tag name="KSO_WM_UNIT_TEXT_FILL_TYPE" val="1"/>
</p:tagLst>
</file>

<file path=ppt/tags/tag81.xml><?xml version="1.0" encoding="utf-8"?>
<p:tagLst xmlns:p="http://schemas.openxmlformats.org/presentationml/2006/main">
  <p:tag name="KSO_WM_TAG_VERSION" val="1.0"/>
  <p:tag name="KSO_WM_BEAUTIFY_FLAG" val="#wm#"/>
  <p:tag name="KSO_WM_TEMPLATE_CATEGORY" val="diagram"/>
  <p:tag name="KSO_WM_TEMPLATE_INDEX" val="160011"/>
  <p:tag name="KSO_WM_UNIT_TYPE" val="l_h_a"/>
  <p:tag name="KSO_WM_UNIT_INDEX" val="1_1_1"/>
  <p:tag name="KSO_WM_UNIT_ID" val="diagram160011_4*l_h_a*1_1_1"/>
  <p:tag name="KSO_WM_UNIT_CLEAR" val="1"/>
  <p:tag name="KSO_WM_UNIT_LAYERLEVEL" val="1_1_1"/>
  <p:tag name="KSO_WM_UNIT_VALUE" val="20"/>
  <p:tag name="KSO_WM_UNIT_HIGHLIGHT" val="0"/>
  <p:tag name="KSO_WM_UNIT_COMPATIBLE" val="0"/>
  <p:tag name="KSO_WM_UNIT_PRESET_TEXT_LEN" val="10"/>
  <p:tag name="KSO_WM_UNIT_PRESET_TEXT_INDEX" val="2"/>
  <p:tag name="KSO_WM_DIAGRAM_GROUP_CODE" val="l1-1"/>
  <p:tag name="KSO_WM_UNIT_LINE_FORE_SCHEMECOLOR_INDEX" val="5"/>
  <p:tag name="KSO_WM_UNIT_LINE_FILL_TYPE" val="2"/>
  <p:tag name="KSO_WM_UNIT_TEXT_FILL_FORE_SCHEMECOLOR_INDEX" val="13"/>
  <p:tag name="KSO_WM_UNIT_TEXT_FILL_TYPE" val="1"/>
</p:tagLst>
</file>

<file path=ppt/tags/tag82.xml><?xml version="1.0" encoding="utf-8"?>
<p:tagLst xmlns:p="http://schemas.openxmlformats.org/presentationml/2006/main">
  <p:tag name="KSO_WM_TAG_VERSION" val="1.0"/>
  <p:tag name="KSO_WM_BEAUTIFY_FLAG" val="#wm#"/>
  <p:tag name="KSO_WM_TEMPLATE_CATEGORY" val="diagram"/>
  <p:tag name="KSO_WM_TEMPLATE_INDEX" val="160011"/>
  <p:tag name="KSO_WM_UNIT_TYPE" val="l_h_a"/>
  <p:tag name="KSO_WM_UNIT_INDEX" val="1_4_1"/>
  <p:tag name="KSO_WM_UNIT_ID" val="diagram160011_4*l_h_a*1_4_1"/>
  <p:tag name="KSO_WM_UNIT_CLEAR" val="1"/>
  <p:tag name="KSO_WM_UNIT_LAYERLEVEL" val="1_1_1"/>
  <p:tag name="KSO_WM_UNIT_VALUE" val="20"/>
  <p:tag name="KSO_WM_UNIT_HIGHLIGHT" val="0"/>
  <p:tag name="KSO_WM_UNIT_COMPATIBLE" val="0"/>
  <p:tag name="KSO_WM_UNIT_PRESET_TEXT_LEN" val="10"/>
  <p:tag name="KSO_WM_UNIT_PRESET_TEXT_INDEX" val="2"/>
  <p:tag name="KSO_WM_DIAGRAM_GROUP_CODE" val="l1-1"/>
  <p:tag name="KSO_WM_UNIT_LINE_FORE_SCHEMECOLOR_INDEX" val="5"/>
  <p:tag name="KSO_WM_UNIT_LINE_FILL_TYPE" val="2"/>
  <p:tag name="KSO_WM_UNIT_TEXT_FILL_FORE_SCHEMECOLOR_INDEX" val="13"/>
  <p:tag name="KSO_WM_UNIT_TEXT_FILL_TYPE" val="1"/>
</p:tagLst>
</file>

<file path=ppt/tags/tag83.xml><?xml version="1.0" encoding="utf-8"?>
<p:tagLst xmlns:p="http://schemas.openxmlformats.org/presentationml/2006/main">
  <p:tag name="PA" val="v3.0.1"/>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SLIDE_MODEL_TYPE" val="cover"/>
</p:tagLst>
</file>

<file path=ppt/tags/tag86.xml><?xml version="1.0" encoding="utf-8"?>
<p:tagLst xmlns:p="http://schemas.openxmlformats.org/presentationml/2006/main">
  <p:tag name="COMMONDATA" val="eyJjb3VudCI6NCwiaGRpZCI6ImNkNDAyZWJlODdmMDY5OTY3ZGM4NDVhMjVhOTAzZTgxIiwidXNlckNvdW50Ijox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crgbClr r="0" g="0" b="0">
        <a:alpha val="100000"/>
      </a:scrgbClr>
    </a:dk1>
    <a:lt1>
      <a:scrgbClr r="100000" g="100000" b="100000">
        <a:alpha val="100000"/>
      </a:scrgbClr>
    </a:lt1>
    <a:dk2>
      <a:scrgbClr r="6666" g="7450" b="12941">
        <a:alpha val="100000"/>
      </a:scrgbClr>
    </a:dk2>
    <a:lt2>
      <a:scrgbClr r="100000" g="100000" b="100000">
        <a:alpha val="100000"/>
      </a:scrgbClr>
    </a:lt2>
    <a:accent1>
      <a:scrgbClr r="43529" g="74117" b="91372">
        <a:alpha val="100000"/>
      </a:scrgbClr>
    </a:accent1>
    <a:accent2>
      <a:scrgbClr r="20392" g="80000" b="92549">
        <a:alpha val="100000"/>
      </a:scrgbClr>
    </a:accent2>
    <a:accent3>
      <a:scrgbClr r="0" g="84705" b="87843">
        <a:alpha val="100000"/>
      </a:scrgbClr>
    </a:accent3>
    <a:accent4>
      <a:scrgbClr r="0" g="88235" b="76862">
        <a:alpha val="100000"/>
      </a:scrgbClr>
    </a:accent4>
    <a:accent5>
      <a:scrgbClr r="32941" g="90196" b="61960">
        <a:alpha val="100000"/>
      </a:scrgbClr>
    </a:accent5>
    <a:accent6>
      <a:scrgbClr r="56862" g="90196" b="44313">
        <a:alpha val="100000"/>
      </a:scrgbClr>
    </a:accent6>
    <a:hlink>
      <a:scrgbClr r="39607" g="54509" b="83529">
        <a:alpha val="100000"/>
      </a:scrgbClr>
    </a:hlink>
    <a:folHlink>
      <a:scrgbClr r="62352" g="40392" b="63921">
        <a:alpha val="100000"/>
      </a:scrgbClr>
    </a:folHlink>
  </a:clrScheme>
</a:themeOverride>
</file>

<file path=docProps/app.xml><?xml version="1.0" encoding="utf-8"?>
<Properties xmlns="http://schemas.openxmlformats.org/officeDocument/2006/extended-properties" xmlns:vt="http://schemas.openxmlformats.org/officeDocument/2006/docPropsVTypes">
  <TotalTime>0</TotalTime>
  <Words>4136</Words>
  <Application>WPS 演示</Application>
  <PresentationFormat>Widescreen</PresentationFormat>
  <Paragraphs>229</Paragraphs>
  <Slides>25</Slides>
  <Notes>0</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25</vt:i4>
      </vt:variant>
    </vt:vector>
  </HeadingPairs>
  <TitlesOfParts>
    <vt:vector size="45" baseType="lpstr">
      <vt:lpstr>Arial</vt:lpstr>
      <vt:lpstr>宋体</vt:lpstr>
      <vt:lpstr>Wingdings</vt:lpstr>
      <vt:lpstr>微软雅黑</vt:lpstr>
      <vt:lpstr>汉仪旗黑</vt:lpstr>
      <vt:lpstr>Open Sans</vt:lpstr>
      <vt:lpstr>华文细黑</vt:lpstr>
      <vt:lpstr>微软雅黑</vt:lpstr>
      <vt:lpstr>黑体</vt:lpstr>
      <vt:lpstr>Calibri Light</vt:lpstr>
      <vt:lpstr>宋体</vt:lpstr>
      <vt:lpstr>Arial Unicode MS</vt:lpstr>
      <vt:lpstr>Helvetica Neue</vt:lpstr>
      <vt:lpstr>汉仪书宋二KW</vt:lpstr>
      <vt:lpstr>Calibri</vt:lpstr>
      <vt:lpstr>苹方-简</vt:lpstr>
      <vt:lpstr>黑体-简</vt:lpstr>
      <vt:lpstr>汉仪中黑KW</vt:lpstr>
      <vt:lpstr>Office 主题</vt:lpstr>
      <vt:lpstr>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apple</dc:creator>
  <cp:lastModifiedBy>фHenceж</cp:lastModifiedBy>
  <cp:revision>133</cp:revision>
  <dcterms:created xsi:type="dcterms:W3CDTF">2024-03-27T06:15:31Z</dcterms:created>
  <dcterms:modified xsi:type="dcterms:W3CDTF">2024-03-27T06:15:31Z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2052-6.5.2.8766</vt:lpwstr>
  </property>
  <property fmtid="{D5CDD505-2E9C-101B-9397-08002B2CF9AE}" pid="3" name="KSOTemplateUUID">
    <vt:lpwstr>v1.0_mb_jq4mCp+MncGd5UWrfQIfHg==</vt:lpwstr>
  </property>
  <property fmtid="{D5CDD505-2E9C-101B-9397-08002B2CF9AE}" pid="4" name="ICV">
    <vt:lpwstr>0B0CF206CDF5E5B2C4AC0366D64C7205_43</vt:lpwstr>
  </property>
</Properties>
</file>