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sldIdLst>
    <p:sldId id="256" r:id="rId4"/>
    <p:sldId id="257" r:id="rId5"/>
    <p:sldId id="258" r:id="rId6"/>
    <p:sldId id="277" r:id="rId7"/>
    <p:sldId id="259" r:id="rId8"/>
    <p:sldId id="268" r:id="rId9"/>
    <p:sldId id="278" r:id="rId10"/>
    <p:sldId id="279" r:id="rId11"/>
    <p:sldId id="280" r:id="rId12"/>
    <p:sldId id="282" r:id="rId13"/>
    <p:sldId id="260" r:id="rId14"/>
    <p:sldId id="283" r:id="rId15"/>
    <p:sldId id="284" r:id="rId16"/>
    <p:sldId id="285" r:id="rId17"/>
    <p:sldId id="286" r:id="rId18"/>
    <p:sldId id="287" r:id="rId19"/>
    <p:sldId id="288" r:id="rId20"/>
    <p:sldId id="290" r:id="rId21"/>
    <p:sldId id="292" r:id="rId22"/>
    <p:sldId id="293" r:id="rId23"/>
    <p:sldId id="294" r:id="rId24"/>
    <p:sldId id="291" r:id="rId25"/>
    <p:sldId id="262" r:id="rId26"/>
  </p:sldIdLst>
  <p:sldSz cx="12192000" cy="6858000"/>
  <p:notesSz cx="7103745" cy="10234295"/>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5C0"/>
    <a:srgbClr val="3C9FD3"/>
    <a:srgbClr val="56C0F9"/>
    <a:srgbClr val="2B4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5" autoAdjust="0"/>
    <p:restoredTop sz="94660"/>
  </p:normalViewPr>
  <p:slideViewPr>
    <p:cSldViewPr snapToGrid="0">
      <p:cViewPr varScale="1">
        <p:scale>
          <a:sx n="78" d="100"/>
          <a:sy n="78" d="100"/>
        </p:scale>
        <p:origin x="117"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25.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1D93980-832B-4EDE-82AB-8D5CDC32590A}" type="doc">
      <dgm:prSet loTypeId="list" loCatId="list" qsTypeId="urn:microsoft.com/office/officeart/2005/8/quickstyle/simple1" qsCatId="simple" csTypeId="urn:microsoft.com/office/officeart/2005/8/colors/colorful5" csCatId="colorful" phldr="1"/>
      <dgm:spPr/>
      <dgm:t>
        <a:bodyPr/>
        <a:lstStyle/>
        <a:p>
          <a:endParaRPr lang="en-GB"/>
        </a:p>
      </dgm:t>
    </dgm:pt>
    <dgm:pt modelId="{F4D3008B-EF76-4EB4-A88C-22D11D9236E4}">
      <dgm:prSet phldrT="[文本]" phldr="0" custT="1"/>
      <dgm:spPr/>
      <dgm:t>
        <a:bodyPr vert="horz" wrap="square"/>
        <a:p>
          <a:pPr>
            <a:lnSpc>
              <a:spcPct val="100000"/>
            </a:lnSpc>
            <a:spcBef>
              <a:spcPct val="0"/>
            </a:spcBef>
            <a:spcAft>
              <a:spcPct val="35000"/>
            </a:spcAft>
          </a:pPr>
          <a:r>
            <a:rPr lang="en-GB" sz="1800">
              <a:latin typeface="微软雅黑" charset="0"/>
              <a:ea typeface="微软雅黑" charset="0"/>
            </a:rPr>
            <a:t>1940~</a:t>
          </a:r>
          <a:r>
            <a:rPr sz="1800">
              <a:latin typeface="微软雅黑" charset="0"/>
              <a:ea typeface="微软雅黑" charset="0"/>
            </a:rPr>
            <a:t/>
          </a:r>
          <a:endParaRPr sz="1800">
            <a:latin typeface="微软雅黑" charset="0"/>
            <a:ea typeface="微软雅黑" charset="0"/>
          </a:endParaRPr>
        </a:p>
      </dgm:t>
    </dgm:pt>
    <dgm:pt modelId="{03B09915-F5B1-47CD-B83F-01F85D650C02}" cxnId="{52BCE448-3FF2-423D-94C0-9C3890AFAC32}" type="parTrans">
      <dgm:prSet/>
      <dgm:spPr/>
      <dgm:t>
        <a:bodyPr/>
        <a:lstStyle/>
        <a:p>
          <a:endParaRPr lang="en-GB"/>
        </a:p>
      </dgm:t>
    </dgm:pt>
    <dgm:pt modelId="{B61A6AF0-1225-4CBF-9324-A5B06531D029}" cxnId="{52BCE448-3FF2-423D-94C0-9C3890AFAC32}" type="sibTrans">
      <dgm:prSet/>
      <dgm:spPr/>
      <dgm:t>
        <a:bodyPr/>
        <a:lstStyle/>
        <a:p>
          <a:endParaRPr lang="en-GB"/>
        </a:p>
      </dgm:t>
    </dgm:pt>
    <dgm:pt modelId="{089748D8-F5EF-4C18-95F5-356EA5E4E749}">
      <dgm:prSet phldrT="[文本]" phldr="0" custT="1"/>
      <dgm:spPr/>
      <dgm:t>
        <a:bodyPr vert="horz" wrap="square"/>
        <a:p>
          <a:pPr>
            <a:lnSpc>
              <a:spcPct val="100000"/>
            </a:lnSpc>
            <a:spcBef>
              <a:spcPct val="0"/>
            </a:spcBef>
            <a:spcAft>
              <a:spcPct val="20000"/>
            </a:spcAft>
          </a:pPr>
          <a:r>
            <a:rPr lang="en-US" altLang="zh-CN" sz="1800">
              <a:latin typeface="微软雅黑" charset="0"/>
              <a:ea typeface="微软雅黑" charset="0"/>
              <a:cs typeface="微软雅黑" charset="0"/>
            </a:rPr>
            <a:t>1943</a:t>
          </a:r>
          <a:r>
            <a:rPr lang="zh-CN" altLang="en-US" sz="1800">
              <a:latin typeface="微软雅黑" charset="0"/>
              <a:ea typeface="微软雅黑" charset="0"/>
              <a:cs typeface="微软雅黑" charset="0"/>
            </a:rPr>
            <a:t>年</a:t>
          </a:r>
          <a:r>
            <a:rPr lang="en-US" altLang="zh-CN" sz="1800">
              <a:latin typeface="微软雅黑" charset="0"/>
              <a:ea typeface="微软雅黑" charset="0"/>
              <a:cs typeface="微软雅黑" charset="0"/>
            </a:rPr>
            <a:t>Warren McCulloch &amp; Walter Pitts</a:t>
          </a:r>
          <a:r>
            <a:rPr lang="zh-CN" altLang="en-US" sz="1800">
              <a:latin typeface="微软雅黑" charset="0"/>
              <a:ea typeface="微软雅黑" charset="0"/>
              <a:cs typeface="微软雅黑" charset="0"/>
            </a:rPr>
            <a:t>提出形式神经元模型</a:t>
          </a:r>
          <a:r>
            <a:rPr lang="en-GB" sz="1800">
              <a:latin typeface="微软雅黑" charset="0"/>
              <a:ea typeface="微软雅黑" charset="0"/>
              <a:cs typeface="微软雅黑" charset="0"/>
            </a:rPr>
            <a:t/>
          </a:r>
          <a:endParaRPr lang="en-GB" sz="1800">
            <a:latin typeface="微软雅黑" charset="0"/>
            <a:ea typeface="微软雅黑" charset="0"/>
            <a:cs typeface="微软雅黑" charset="0"/>
          </a:endParaRPr>
        </a:p>
      </dgm:t>
    </dgm:pt>
    <dgm:pt modelId="{C970E233-14AA-49A6-A93F-D6657D27B2B7}" cxnId="{99F2CA69-7A5C-42DA-B645-47313E2360C1}" type="parTrans">
      <dgm:prSet/>
      <dgm:spPr/>
      <dgm:t>
        <a:bodyPr/>
        <a:lstStyle/>
        <a:p>
          <a:endParaRPr lang="en-GB"/>
        </a:p>
      </dgm:t>
    </dgm:pt>
    <dgm:pt modelId="{BD08EF92-953F-41D8-907F-80400EA9B60A}" cxnId="{99F2CA69-7A5C-42DA-B645-47313E2360C1}" type="sibTrans">
      <dgm:prSet/>
      <dgm:spPr/>
      <dgm:t>
        <a:bodyPr/>
        <a:lstStyle/>
        <a:p>
          <a:endParaRPr lang="en-GB"/>
        </a:p>
      </dgm:t>
    </dgm:pt>
    <dgm:pt modelId="{90DB5D1E-7064-46AA-8B33-999710D616E2}">
      <dgm:prSet phldr="0" custT="1"/>
      <dgm:spPr/>
      <dgm:t>
        <a:bodyPr vert="horz" wrap="square"/>
        <a:p>
          <a:pPr>
            <a:lnSpc>
              <a:spcPct val="100000"/>
            </a:lnSpc>
            <a:spcBef>
              <a:spcPct val="0"/>
            </a:spcBef>
            <a:spcAft>
              <a:spcPct val="20000"/>
            </a:spcAft>
          </a:pPr>
          <a:r>
            <a:rPr lang="en-GB" sz="1800" dirty="0">
              <a:latin typeface="微软雅黑" charset="0"/>
              <a:ea typeface="微软雅黑" charset="0"/>
              <a:cs typeface="微软雅黑" charset="0"/>
            </a:rPr>
            <a:t>1958</a:t>
          </a:r>
          <a:r>
            <a:rPr lang="zh-CN" altLang="en-US" sz="1800" dirty="0">
              <a:latin typeface="微软雅黑" charset="0"/>
              <a:ea typeface="微软雅黑" charset="0"/>
              <a:cs typeface="微软雅黑" charset="0"/>
            </a:rPr>
            <a:t>年</a:t>
          </a:r>
          <a:r>
            <a:rPr lang="en-US" altLang="zh-CN" sz="1800" dirty="0" err="1">
              <a:latin typeface="微软雅黑" charset="0"/>
              <a:ea typeface="微软雅黑" charset="0"/>
              <a:cs typeface="微软雅黑" charset="0"/>
            </a:rPr>
            <a:t>Roseblatt</a:t>
          </a:r>
          <a:r>
            <a:rPr lang="zh-CN" altLang="en-US" sz="1800" dirty="0">
              <a:latin typeface="微软雅黑" charset="0"/>
              <a:ea typeface="微软雅黑" charset="0"/>
              <a:cs typeface="微软雅黑" charset="0"/>
            </a:rPr>
            <a:t>提出感知器</a:t>
          </a:r>
          <a:r>
            <a:rPr lang="en-GB" sz="1800" dirty="0">
              <a:latin typeface="微软雅黑" charset="0"/>
              <a:ea typeface="微软雅黑" charset="0"/>
              <a:cs typeface="微软雅黑" charset="0"/>
            </a:rPr>
            <a:t/>
          </a:r>
          <a:endParaRPr lang="en-GB" sz="1800" dirty="0">
            <a:latin typeface="微软雅黑" charset="0"/>
            <a:ea typeface="微软雅黑" charset="0"/>
            <a:cs typeface="微软雅黑" charset="0"/>
          </a:endParaRPr>
        </a:p>
      </dgm:t>
    </dgm:pt>
    <dgm:pt modelId="{3F49544A-B461-4957-9100-F80D5CBFDD96}" cxnId="{47410DE9-C436-4C4B-88BE-0D8155C1065E}" type="parTrans">
      <dgm:prSet/>
      <dgm:spPr/>
    </dgm:pt>
    <dgm:pt modelId="{B958A890-8212-4166-9D2A-1168D771FAFA}" cxnId="{47410DE9-C436-4C4B-88BE-0D8155C1065E}" type="sibTrans">
      <dgm:prSet/>
      <dgm:spPr/>
    </dgm:pt>
    <dgm:pt modelId="{2F6F5C63-7406-47A0-AD4E-9894BA4F6321}">
      <dgm:prSet phldr="0" custT="1"/>
      <dgm:spPr/>
      <dgm:t>
        <a:bodyPr vert="horz" wrap="square"/>
        <a:p>
          <a:pPr>
            <a:lnSpc>
              <a:spcPct val="100000"/>
            </a:lnSpc>
            <a:spcBef>
              <a:spcPct val="0"/>
            </a:spcBef>
            <a:spcAft>
              <a:spcPct val="20000"/>
            </a:spcAft>
          </a:pPr>
          <a:r>
            <a:rPr lang="en-GB" sz="1800">
              <a:latin typeface="微软雅黑" charset="0"/>
              <a:ea typeface="微软雅黑" charset="0"/>
              <a:cs typeface="微软雅黑" charset="0"/>
            </a:rPr>
            <a:t>1969</a:t>
          </a:r>
          <a:r>
            <a:rPr lang="zh-CN" altLang="en-US" sz="1800">
              <a:latin typeface="微软雅黑" charset="0"/>
              <a:ea typeface="微软雅黑" charset="0"/>
              <a:cs typeface="微软雅黑" charset="0"/>
            </a:rPr>
            <a:t>年</a:t>
          </a:r>
          <a:r>
            <a:rPr lang="en-US" altLang="zh-CN" sz="1800">
              <a:latin typeface="微软雅黑" charset="0"/>
              <a:ea typeface="微软雅黑" charset="0"/>
              <a:cs typeface="微软雅黑" charset="0"/>
            </a:rPr>
            <a:t>Minsky</a:t>
          </a:r>
          <a:r>
            <a:rPr lang="zh-CN" altLang="en-US" sz="1800">
              <a:latin typeface="微软雅黑" charset="0"/>
              <a:ea typeface="微软雅黑" charset="0"/>
              <a:cs typeface="微软雅黑" charset="0"/>
            </a:rPr>
            <a:t>指出感知器无法解决线性不可分问题</a:t>
          </a:r>
          <a:r>
            <a:rPr lang="en-GB" sz="1800">
              <a:latin typeface="微软雅黑" charset="0"/>
              <a:ea typeface="微软雅黑" charset="0"/>
              <a:cs typeface="微软雅黑" charset="0"/>
            </a:rPr>
            <a:t/>
          </a:r>
          <a:endParaRPr lang="en-GB" sz="1800">
            <a:latin typeface="微软雅黑" charset="0"/>
            <a:ea typeface="微软雅黑" charset="0"/>
            <a:cs typeface="微软雅黑" charset="0"/>
          </a:endParaRPr>
        </a:p>
      </dgm:t>
    </dgm:pt>
    <dgm:pt modelId="{CD4D2D10-8F15-4BA5-A002-2C4718ECF01A}" cxnId="{CFE7C05B-9F0D-4AA0-8CD2-9C5424DA1DAD}" type="parTrans">
      <dgm:prSet/>
      <dgm:spPr/>
    </dgm:pt>
    <dgm:pt modelId="{64BC9D25-D481-41BF-B21E-174A5EDF3DED}" cxnId="{CFE7C05B-9F0D-4AA0-8CD2-9C5424DA1DAD}" type="sibTrans">
      <dgm:prSet/>
      <dgm:spPr/>
    </dgm:pt>
    <dgm:pt modelId="{5E986A56-A03A-42CD-9D30-BA5B3BA6408E}">
      <dgm:prSet phldrT="[文本]" phldr="0" custT="1"/>
      <dgm:spPr/>
      <dgm:t>
        <a:bodyPr vert="horz" wrap="square"/>
        <a:p>
          <a:pPr>
            <a:lnSpc>
              <a:spcPct val="100000"/>
            </a:lnSpc>
            <a:spcBef>
              <a:spcPct val="0"/>
            </a:spcBef>
            <a:spcAft>
              <a:spcPct val="35000"/>
            </a:spcAft>
          </a:pPr>
          <a:r>
            <a:rPr lang="en-GB" sz="1800">
              <a:latin typeface="微软雅黑" charset="0"/>
              <a:ea typeface="微软雅黑" charset="0"/>
            </a:rPr>
            <a:t>1980~</a:t>
          </a:r>
          <a:r>
            <a:rPr sz="1800">
              <a:latin typeface="微软雅黑" charset="0"/>
              <a:ea typeface="微软雅黑" charset="0"/>
            </a:rPr>
            <a:t/>
          </a:r>
          <a:endParaRPr sz="1800">
            <a:latin typeface="微软雅黑" charset="0"/>
            <a:ea typeface="微软雅黑" charset="0"/>
          </a:endParaRPr>
        </a:p>
      </dgm:t>
    </dgm:pt>
    <dgm:pt modelId="{E59C9F0B-6020-4991-91F9-8B4FCB59BE22}" cxnId="{9AEC26CA-8C4C-4245-AE1A-2301554F1B40}" type="parTrans">
      <dgm:prSet/>
      <dgm:spPr/>
      <dgm:t>
        <a:bodyPr/>
        <a:lstStyle/>
        <a:p>
          <a:endParaRPr lang="en-GB"/>
        </a:p>
      </dgm:t>
    </dgm:pt>
    <dgm:pt modelId="{84C3B445-EF99-4EBB-9CCB-ECADDBCF867F}" cxnId="{9AEC26CA-8C4C-4245-AE1A-2301554F1B40}" type="sibTrans">
      <dgm:prSet/>
      <dgm:spPr/>
      <dgm:t>
        <a:bodyPr/>
        <a:lstStyle/>
        <a:p>
          <a:endParaRPr lang="en-GB"/>
        </a:p>
      </dgm:t>
    </dgm:pt>
    <dgm:pt modelId="{735B1F97-C8FE-414B-B6DB-0D6AFAA203EB}">
      <dgm:prSet phldrT="[文本]" phldr="0" custT="1"/>
      <dgm:spPr/>
      <dgm:t>
        <a:bodyPr vert="horz" wrap="square"/>
        <a:p>
          <a:pPr>
            <a:lnSpc>
              <a:spcPct val="100000"/>
            </a:lnSpc>
            <a:spcBef>
              <a:spcPct val="0"/>
            </a:spcBef>
            <a:spcAft>
              <a:spcPct val="20000"/>
            </a:spcAft>
          </a:pPr>
          <a:r>
            <a:rPr lang="en-GB" sz="1800">
              <a:latin typeface="微软雅黑" charset="0"/>
              <a:ea typeface="微软雅黑" charset="0"/>
              <a:cs typeface="微软雅黑" charset="0"/>
            </a:rPr>
            <a:t>1980</a:t>
          </a:r>
          <a:r>
            <a:rPr lang="zh-CN" altLang="en-US" sz="1800">
              <a:latin typeface="微软雅黑" charset="0"/>
              <a:ea typeface="微软雅黑" charset="0"/>
              <a:cs typeface="微软雅黑" charset="0"/>
            </a:rPr>
            <a:t>年</a:t>
          </a:r>
          <a:r>
            <a:rPr lang="en-US" altLang="zh-CN" sz="1800">
              <a:latin typeface="微软雅黑" charset="0"/>
              <a:ea typeface="微软雅黑" charset="0"/>
              <a:cs typeface="微软雅黑" charset="0"/>
            </a:rPr>
            <a:t>Kunihiko Fukushima</a:t>
          </a:r>
          <a:r>
            <a:rPr lang="zh-CN" altLang="en-US" sz="1800">
              <a:latin typeface="微软雅黑" charset="0"/>
              <a:ea typeface="微软雅黑" charset="0"/>
              <a:cs typeface="微软雅黑" charset="0"/>
            </a:rPr>
            <a:t>提出神经认知机</a:t>
          </a:r>
          <a:r>
            <a:rPr lang="en-GB" sz="1800">
              <a:latin typeface="微软雅黑" charset="0"/>
              <a:ea typeface="微软雅黑" charset="0"/>
              <a:cs typeface="微软雅黑" charset="0"/>
            </a:rPr>
            <a:t/>
          </a:r>
          <a:endParaRPr lang="en-GB" sz="1800">
            <a:latin typeface="微软雅黑" charset="0"/>
            <a:ea typeface="微软雅黑" charset="0"/>
            <a:cs typeface="微软雅黑" charset="0"/>
          </a:endParaRPr>
        </a:p>
      </dgm:t>
    </dgm:pt>
    <dgm:pt modelId="{40B5C1E3-A316-4FCE-B2EE-95EC8F26DC7D}" cxnId="{E7446D6F-5580-4D4B-BA18-EE1267E56684}" type="parTrans">
      <dgm:prSet/>
      <dgm:spPr/>
      <dgm:t>
        <a:bodyPr/>
        <a:lstStyle/>
        <a:p>
          <a:endParaRPr lang="en-GB"/>
        </a:p>
      </dgm:t>
    </dgm:pt>
    <dgm:pt modelId="{12F9B58F-844B-4FF0-8330-72DF9425547C}" cxnId="{E7446D6F-5580-4D4B-BA18-EE1267E56684}" type="sibTrans">
      <dgm:prSet/>
      <dgm:spPr/>
      <dgm:t>
        <a:bodyPr/>
        <a:lstStyle/>
        <a:p>
          <a:endParaRPr lang="en-GB"/>
        </a:p>
      </dgm:t>
    </dgm:pt>
    <dgm:pt modelId="{B2A6E2D6-A9C8-4660-AA73-5B313C80BFDA}">
      <dgm:prSet phldr="0" custT="1"/>
      <dgm:spPr/>
      <dgm:t>
        <a:bodyPr vert="horz" wrap="square"/>
        <a:p>
          <a:pPr>
            <a:lnSpc>
              <a:spcPct val="100000"/>
            </a:lnSpc>
            <a:spcBef>
              <a:spcPct val="0"/>
            </a:spcBef>
            <a:spcAft>
              <a:spcPct val="20000"/>
            </a:spcAft>
          </a:pPr>
          <a:r>
            <a:rPr lang="en-GB" sz="1800" dirty="0">
              <a:latin typeface="微软雅黑" charset="0"/>
              <a:ea typeface="微软雅黑" charset="0"/>
              <a:cs typeface="微软雅黑" charset="0"/>
            </a:rPr>
            <a:t>1986</a:t>
          </a:r>
          <a:r>
            <a:rPr lang="zh-CN" altLang="en-US" sz="1800" dirty="0">
              <a:latin typeface="微软雅黑" charset="0"/>
              <a:ea typeface="微软雅黑" charset="0"/>
              <a:cs typeface="微软雅黑" charset="0"/>
            </a:rPr>
            <a:t>年</a:t>
          </a:r>
          <a:r>
            <a:rPr lang="en-US" altLang="zh-CN" sz="1800" dirty="0" err="1">
              <a:latin typeface="微软雅黑" charset="0"/>
              <a:ea typeface="微软雅黑" charset="0"/>
              <a:cs typeface="微软雅黑" charset="0"/>
            </a:rPr>
            <a:t>Rumelhart</a:t>
          </a:r>
          <a:r>
            <a:rPr lang="zh-CN" altLang="en-US" sz="1800" dirty="0">
              <a:latin typeface="微软雅黑" charset="0"/>
              <a:ea typeface="微软雅黑" charset="0"/>
              <a:cs typeface="微软雅黑" charset="0"/>
            </a:rPr>
            <a:t>提出误差反向传播算法</a:t>
          </a:r>
          <a:r>
            <a:rPr lang="en-GB" sz="1800" dirty="0">
              <a:latin typeface="微软雅黑" charset="0"/>
              <a:ea typeface="微软雅黑" charset="0"/>
              <a:cs typeface="微软雅黑" charset="0"/>
            </a:rPr>
            <a:t/>
          </a:r>
          <a:endParaRPr lang="en-GB" sz="1800" dirty="0">
            <a:latin typeface="微软雅黑" charset="0"/>
            <a:ea typeface="微软雅黑" charset="0"/>
            <a:cs typeface="微软雅黑" charset="0"/>
          </a:endParaRPr>
        </a:p>
      </dgm:t>
    </dgm:pt>
    <dgm:pt modelId="{53AFA68B-546E-4D13-A9D5-F97BADB6BB47}" cxnId="{787A8B89-36A6-4C65-82F0-D1AEA5B91400}" type="parTrans">
      <dgm:prSet/>
      <dgm:spPr/>
    </dgm:pt>
    <dgm:pt modelId="{04383666-144E-4E25-8F8C-424057A563B1}" cxnId="{787A8B89-36A6-4C65-82F0-D1AEA5B91400}" type="sibTrans">
      <dgm:prSet/>
      <dgm:spPr/>
    </dgm:pt>
    <dgm:pt modelId="{445C2642-FF6F-4BED-BB57-F33008857A70}">
      <dgm:prSet phldr="0" custT="1"/>
      <dgm:spPr/>
      <dgm:t>
        <a:bodyPr vert="horz" wrap="square"/>
        <a:p>
          <a:pPr>
            <a:lnSpc>
              <a:spcPct val="100000"/>
            </a:lnSpc>
            <a:spcBef>
              <a:spcPct val="0"/>
            </a:spcBef>
            <a:spcAft>
              <a:spcPct val="20000"/>
            </a:spcAft>
          </a:pPr>
          <a:r>
            <a:rPr lang="en-GB" sz="1800" dirty="0">
              <a:latin typeface="微软雅黑" charset="0"/>
              <a:ea typeface="微软雅黑" charset="0"/>
              <a:cs typeface="微软雅黑" charset="0"/>
            </a:rPr>
            <a:t>1989</a:t>
          </a:r>
          <a:r>
            <a:rPr lang="zh-CN" altLang="en-US" sz="1800" dirty="0">
              <a:latin typeface="微软雅黑" charset="0"/>
              <a:ea typeface="微软雅黑" charset="0"/>
              <a:cs typeface="微软雅黑" charset="0"/>
            </a:rPr>
            <a:t>年</a:t>
          </a:r>
          <a:r>
            <a:rPr lang="en-GB" altLang="zh-CN" sz="1800" dirty="0">
              <a:latin typeface="微软雅黑" charset="0"/>
              <a:ea typeface="微软雅黑" charset="0"/>
              <a:cs typeface="微软雅黑" charset="0"/>
            </a:rPr>
            <a:t>LeCun</a:t>
          </a:r>
          <a:r>
            <a:rPr lang="zh-CN" altLang="en-US" sz="1800" dirty="0">
              <a:latin typeface="微软雅黑" charset="0"/>
              <a:ea typeface="微软雅黑" charset="0"/>
              <a:cs typeface="微软雅黑" charset="0"/>
            </a:rPr>
            <a:t>提出卷积神经网络</a:t>
          </a:r>
          <a:r>
            <a:rPr lang="en-GB" sz="1800" dirty="0">
              <a:latin typeface="微软雅黑" charset="0"/>
              <a:ea typeface="微软雅黑" charset="0"/>
              <a:cs typeface="微软雅黑" charset="0"/>
            </a:rPr>
            <a:t/>
          </a:r>
          <a:endParaRPr lang="en-GB" sz="1800" dirty="0">
            <a:latin typeface="微软雅黑" charset="0"/>
            <a:ea typeface="微软雅黑" charset="0"/>
            <a:cs typeface="微软雅黑" charset="0"/>
          </a:endParaRPr>
        </a:p>
      </dgm:t>
    </dgm:pt>
    <dgm:pt modelId="{1192F929-6E73-41C4-AFFF-F3549451EC7E}" cxnId="{07698F0A-7C68-4DA9-AC1E-324323E14D29}" type="parTrans">
      <dgm:prSet/>
      <dgm:spPr/>
    </dgm:pt>
    <dgm:pt modelId="{6261736D-2DC2-4120-AC0C-EF08DB997675}" cxnId="{07698F0A-7C68-4DA9-AC1E-324323E14D29}" type="sibTrans">
      <dgm:prSet/>
      <dgm:spPr/>
    </dgm:pt>
    <dgm:pt modelId="{E2171C30-1B00-4D49-A84C-0290B2424F82}">
      <dgm:prSet phldrT="[文本]" phldr="0" custT="1"/>
      <dgm:spPr/>
      <dgm:t>
        <a:bodyPr vert="horz" wrap="square"/>
        <a:p>
          <a:pPr>
            <a:lnSpc>
              <a:spcPct val="100000"/>
            </a:lnSpc>
            <a:spcBef>
              <a:spcPct val="0"/>
            </a:spcBef>
            <a:spcAft>
              <a:spcPct val="35000"/>
            </a:spcAft>
          </a:pPr>
          <a:r>
            <a:rPr lang="en-GB" sz="1800">
              <a:latin typeface="微软雅黑" charset="0"/>
              <a:ea typeface="微软雅黑" charset="0"/>
            </a:rPr>
            <a:t>2000~</a:t>
          </a:r>
          <a:r>
            <a:rPr sz="1800">
              <a:latin typeface="微软雅黑" charset="0"/>
              <a:ea typeface="微软雅黑" charset="0"/>
            </a:rPr>
            <a:t/>
          </a:r>
          <a:endParaRPr sz="1800">
            <a:latin typeface="微软雅黑" charset="0"/>
            <a:ea typeface="微软雅黑" charset="0"/>
          </a:endParaRPr>
        </a:p>
      </dgm:t>
    </dgm:pt>
    <dgm:pt modelId="{4331D70C-3B27-4016-B0C7-DD7FFC899B14}" cxnId="{E4D8ACF4-D3CF-4B40-9228-A1497578AC62}" type="parTrans">
      <dgm:prSet/>
      <dgm:spPr/>
      <dgm:t>
        <a:bodyPr/>
        <a:lstStyle/>
        <a:p>
          <a:endParaRPr lang="en-GB"/>
        </a:p>
      </dgm:t>
    </dgm:pt>
    <dgm:pt modelId="{424B986E-F527-439E-9184-ACAF42E4E6AF}" cxnId="{E4D8ACF4-D3CF-4B40-9228-A1497578AC62}" type="sibTrans">
      <dgm:prSet/>
      <dgm:spPr/>
      <dgm:t>
        <a:bodyPr/>
        <a:lstStyle/>
        <a:p>
          <a:endParaRPr lang="en-GB"/>
        </a:p>
      </dgm:t>
    </dgm:pt>
    <dgm:pt modelId="{BE1436C7-093E-474F-B799-3E836EFF556A}">
      <dgm:prSet phldrT="[文本]" phldr="0" custT="1"/>
      <dgm:spPr/>
      <dgm:t>
        <a:bodyPr vert="horz" wrap="square"/>
        <a:p>
          <a:pPr>
            <a:lnSpc>
              <a:spcPct val="100000"/>
            </a:lnSpc>
            <a:spcBef>
              <a:spcPct val="0"/>
            </a:spcBef>
            <a:spcAft>
              <a:spcPct val="20000"/>
            </a:spcAft>
          </a:pPr>
          <a:r>
            <a:rPr lang="en-GB" sz="1800">
              <a:latin typeface="微软雅黑" charset="0"/>
              <a:ea typeface="微软雅黑" charset="0"/>
              <a:cs typeface="微软雅黑" charset="0"/>
            </a:rPr>
            <a:t>2006</a:t>
          </a:r>
          <a:r>
            <a:rPr lang="zh-CN" altLang="en-US" sz="1800">
              <a:latin typeface="微软雅黑" charset="0"/>
              <a:ea typeface="微软雅黑" charset="0"/>
              <a:cs typeface="微软雅黑" charset="0"/>
            </a:rPr>
            <a:t>年</a:t>
          </a:r>
          <a:r>
            <a:rPr lang="en-US" altLang="zh-CN" sz="1800">
              <a:latin typeface="微软雅黑" charset="0"/>
              <a:ea typeface="微软雅黑" charset="0"/>
              <a:cs typeface="微软雅黑" charset="0"/>
            </a:rPr>
            <a:t>Hinton</a:t>
          </a:r>
          <a:r>
            <a:rPr lang="zh-CN" altLang="en-US" sz="1800">
              <a:latin typeface="微软雅黑" charset="0"/>
              <a:ea typeface="微软雅黑" charset="0"/>
              <a:cs typeface="微软雅黑" charset="0"/>
            </a:rPr>
            <a:t>和</a:t>
          </a:r>
          <a:r>
            <a:rPr lang="en-GB" altLang="zh-CN" sz="1800">
              <a:latin typeface="微软雅黑" charset="0"/>
              <a:ea typeface="微软雅黑" charset="0"/>
              <a:cs typeface="微软雅黑" charset="0"/>
            </a:rPr>
            <a:t>B</a:t>
          </a:r>
          <a:r>
            <a:rPr lang="en-US" altLang="zh-CN" sz="1800">
              <a:latin typeface="微软雅黑" charset="0"/>
              <a:ea typeface="微软雅黑" charset="0"/>
              <a:cs typeface="微软雅黑" charset="0"/>
            </a:rPr>
            <a:t>engio</a:t>
          </a:r>
          <a:r>
            <a:rPr lang="zh-CN" altLang="en-US" sz="1800">
              <a:latin typeface="微软雅黑" charset="0"/>
              <a:ea typeface="微软雅黑" charset="0"/>
              <a:cs typeface="微软雅黑" charset="0"/>
            </a:rPr>
            <a:t>提出将预训练和自编码器与深度神经网络结合方法</a:t>
          </a:r>
          <a:r>
            <a:rPr lang="en-GB" sz="1800">
              <a:latin typeface="微软雅黑" charset="0"/>
              <a:ea typeface="微软雅黑" charset="0"/>
              <a:cs typeface="微软雅黑" charset="0"/>
            </a:rPr>
            <a:t/>
          </a:r>
          <a:endParaRPr lang="en-GB" sz="1800">
            <a:latin typeface="微软雅黑" charset="0"/>
            <a:ea typeface="微软雅黑" charset="0"/>
            <a:cs typeface="微软雅黑" charset="0"/>
          </a:endParaRPr>
        </a:p>
      </dgm:t>
    </dgm:pt>
    <dgm:pt modelId="{E0E2A004-C8D4-4C26-A1F6-62D3B578C92C}" cxnId="{3C362AE9-0F15-42BF-85E6-FDE0DA5DDED5}" type="parTrans">
      <dgm:prSet/>
      <dgm:spPr/>
      <dgm:t>
        <a:bodyPr/>
        <a:lstStyle/>
        <a:p>
          <a:endParaRPr lang="en-GB"/>
        </a:p>
      </dgm:t>
    </dgm:pt>
    <dgm:pt modelId="{D2BA7CAE-B095-4A40-9C66-8EDC06D07984}" cxnId="{3C362AE9-0F15-42BF-85E6-FDE0DA5DDED5}" type="sibTrans">
      <dgm:prSet/>
      <dgm:spPr/>
      <dgm:t>
        <a:bodyPr/>
        <a:lstStyle/>
        <a:p>
          <a:endParaRPr lang="en-GB"/>
        </a:p>
      </dgm:t>
    </dgm:pt>
    <dgm:pt modelId="{74D38100-F6C9-42AD-908C-CEC6E3B6902F}">
      <dgm:prSet phldr="0" custT="1"/>
      <dgm:spPr/>
      <dgm:t>
        <a:bodyPr vert="horz" wrap="square"/>
        <a:p>
          <a:pPr>
            <a:lnSpc>
              <a:spcPct val="100000"/>
            </a:lnSpc>
            <a:spcBef>
              <a:spcPct val="0"/>
            </a:spcBef>
            <a:spcAft>
              <a:spcPct val="20000"/>
            </a:spcAft>
          </a:pPr>
          <a:r>
            <a:rPr lang="en-GB" sz="1800" dirty="0">
              <a:latin typeface="微软雅黑" charset="0"/>
              <a:ea typeface="微软雅黑" charset="0"/>
              <a:cs typeface="微软雅黑" charset="0"/>
            </a:rPr>
            <a:t>2011</a:t>
          </a:r>
          <a:r>
            <a:rPr lang="zh-CN" altLang="en-US" sz="1800" dirty="0">
              <a:latin typeface="微软雅黑" charset="0"/>
              <a:ea typeface="微软雅黑" charset="0"/>
              <a:cs typeface="微软雅黑" charset="0"/>
            </a:rPr>
            <a:t>年</a:t>
          </a:r>
          <a:r>
            <a:rPr lang="en-GB" altLang="zh-CN" sz="1800" dirty="0">
              <a:latin typeface="微软雅黑" charset="0"/>
              <a:ea typeface="微软雅黑" charset="0"/>
              <a:cs typeface="微软雅黑" charset="0"/>
            </a:rPr>
            <a:t>Frank </a:t>
          </a:r>
          <a:r>
            <a:rPr lang="en-GB" altLang="zh-CN" sz="1800" dirty="0" err="1">
              <a:latin typeface="微软雅黑" charset="0"/>
              <a:ea typeface="微软雅黑" charset="0"/>
              <a:cs typeface="微软雅黑" charset="0"/>
            </a:rPr>
            <a:t>Seide</a:t>
          </a:r>
          <a:r>
            <a:rPr lang="zh-CN" altLang="en-US" sz="1800" dirty="0">
              <a:latin typeface="微软雅黑" charset="0"/>
              <a:ea typeface="微软雅黑" charset="0"/>
              <a:cs typeface="微软雅黑" charset="0"/>
            </a:rPr>
            <a:t>等人在语音识别基准测试取压倒性优势</a:t>
          </a:r>
          <a:r>
            <a:rPr lang="en-GB" sz="1800" dirty="0">
              <a:latin typeface="微软雅黑" charset="0"/>
              <a:ea typeface="微软雅黑" charset="0"/>
              <a:cs typeface="微软雅黑" charset="0"/>
            </a:rPr>
            <a:t/>
          </a:r>
          <a:endParaRPr lang="en-GB" sz="1800" dirty="0">
            <a:latin typeface="微软雅黑" charset="0"/>
            <a:ea typeface="微软雅黑" charset="0"/>
            <a:cs typeface="微软雅黑" charset="0"/>
          </a:endParaRPr>
        </a:p>
      </dgm:t>
    </dgm:pt>
    <dgm:pt modelId="{80B6BF3A-9D4B-4E12-89B5-17679A64CD69}" cxnId="{E781E715-E310-4578-B5F3-A2A5EF0F2383}" type="parTrans">
      <dgm:prSet/>
      <dgm:spPr/>
    </dgm:pt>
    <dgm:pt modelId="{F6C1B716-A1C9-44F7-9CE3-3C29A642B1E6}" cxnId="{E781E715-E310-4578-B5F3-A2A5EF0F2383}" type="sibTrans">
      <dgm:prSet/>
      <dgm:spPr/>
    </dgm:pt>
    <dgm:pt modelId="{89DDDDE8-FE3E-48C8-9B60-FF9C9933FF3E}">
      <dgm:prSet phldr="0" custT="1"/>
      <dgm:spPr/>
      <dgm:t>
        <a:bodyPr vert="horz" wrap="square"/>
        <a:p>
          <a:pPr>
            <a:lnSpc>
              <a:spcPct val="100000"/>
            </a:lnSpc>
            <a:spcBef>
              <a:spcPct val="0"/>
            </a:spcBef>
            <a:spcAft>
              <a:spcPct val="20000"/>
            </a:spcAft>
          </a:pPr>
          <a:r>
            <a:rPr lang="en-GB" sz="1800" dirty="0">
              <a:latin typeface="微软雅黑" charset="0"/>
              <a:ea typeface="微软雅黑" charset="0"/>
              <a:cs typeface="微软雅黑" charset="0"/>
            </a:rPr>
            <a:t>2012</a:t>
          </a:r>
          <a:r>
            <a:rPr lang="zh-CN" altLang="en-US" sz="1800" dirty="0">
              <a:latin typeface="微软雅黑" charset="0"/>
              <a:ea typeface="微软雅黑" charset="0"/>
              <a:cs typeface="微软雅黑" charset="0"/>
            </a:rPr>
            <a:t>年</a:t>
          </a:r>
          <a:r>
            <a:rPr lang="en-US" altLang="zh-CN" sz="1800" dirty="0" err="1">
              <a:latin typeface="微软雅黑" charset="0"/>
              <a:ea typeface="微软雅黑" charset="0"/>
              <a:cs typeface="微软雅黑" charset="0"/>
            </a:rPr>
            <a:t>Krizhevsky</a:t>
          </a:r>
          <a:r>
            <a:rPr lang="zh-CN" altLang="en-US" sz="1800" dirty="0">
              <a:latin typeface="微软雅黑" charset="0"/>
              <a:ea typeface="微软雅黑" charset="0"/>
              <a:cs typeface="微软雅黑" charset="0"/>
            </a:rPr>
            <a:t>引入</a:t>
          </a:r>
          <a:r>
            <a:rPr lang="en-US" altLang="zh-CN" sz="1800" dirty="0" err="1">
              <a:latin typeface="微软雅黑" charset="0"/>
              <a:ea typeface="微软雅黑" charset="0"/>
              <a:cs typeface="微软雅黑" charset="0"/>
            </a:rPr>
            <a:t>ReLU</a:t>
          </a:r>
          <a:r>
            <a:rPr lang="zh-CN" altLang="en-US" sz="1800" dirty="0">
              <a:latin typeface="微软雅黑" charset="0"/>
              <a:ea typeface="微软雅黑" charset="0"/>
              <a:cs typeface="微软雅黑" charset="0"/>
            </a:rPr>
            <a:t>激活函数</a:t>
          </a:r>
          <a:r>
            <a:rPr lang="en-GB" sz="1800" dirty="0">
              <a:latin typeface="微软雅黑" charset="0"/>
              <a:ea typeface="微软雅黑" charset="0"/>
              <a:cs typeface="微软雅黑" charset="0"/>
            </a:rPr>
            <a:t/>
          </a:r>
          <a:endParaRPr lang="en-GB" sz="1800" dirty="0">
            <a:latin typeface="微软雅黑" charset="0"/>
            <a:ea typeface="微软雅黑" charset="0"/>
            <a:cs typeface="微软雅黑" charset="0"/>
          </a:endParaRPr>
        </a:p>
      </dgm:t>
    </dgm:pt>
    <dgm:pt modelId="{48B9B9A5-4CD9-41A8-A558-E5138E970BC5}" cxnId="{23C44E7E-9317-4C1A-9FC5-D1922DC4ECA8}" type="parTrans">
      <dgm:prSet/>
      <dgm:spPr/>
    </dgm:pt>
    <dgm:pt modelId="{11B64FA2-5598-4F96-814A-544CAEEEF821}" cxnId="{23C44E7E-9317-4C1A-9FC5-D1922DC4ECA8}" type="sibTrans">
      <dgm:prSet/>
      <dgm:spPr/>
    </dgm:pt>
    <dgm:pt modelId="{C9E9187E-ACE8-4C19-A6F7-B6DDD20EB20B}" type="pres">
      <dgm:prSet presAssocID="{21D93980-832B-4EDE-82AB-8D5CDC32590A}" presName="linear" presStyleCnt="0">
        <dgm:presLayoutVars>
          <dgm:animLvl val="lvl"/>
          <dgm:resizeHandles val="exact"/>
        </dgm:presLayoutVars>
      </dgm:prSet>
      <dgm:spPr/>
    </dgm:pt>
    <dgm:pt modelId="{B6F2CE27-8A7E-4BE6-ABDD-A79EB7A0B34C}" type="pres">
      <dgm:prSet presAssocID="{F4D3008B-EF76-4EB4-A88C-22D11D9236E4}" presName="parentText" presStyleLbl="node1" presStyleIdx="0" presStyleCnt="3">
        <dgm:presLayoutVars>
          <dgm:chMax val="0"/>
          <dgm:bulletEnabled val="1"/>
        </dgm:presLayoutVars>
      </dgm:prSet>
      <dgm:spPr/>
    </dgm:pt>
    <dgm:pt modelId="{55A1F485-F1D9-44F7-A6F1-49E606087DA7}" type="pres">
      <dgm:prSet presAssocID="{F4D3008B-EF76-4EB4-A88C-22D11D9236E4}" presName="childText" presStyleLbl="revTx" presStyleIdx="0" presStyleCnt="3">
        <dgm:presLayoutVars>
          <dgm:bulletEnabled val="1"/>
        </dgm:presLayoutVars>
      </dgm:prSet>
      <dgm:spPr/>
    </dgm:pt>
    <dgm:pt modelId="{69903942-EC97-4638-8F99-1ECF2C8F0529}" type="pres">
      <dgm:prSet presAssocID="{5E986A56-A03A-42CD-9D30-BA5B3BA6408E}" presName="parentText" presStyleLbl="node1" presStyleIdx="1" presStyleCnt="3">
        <dgm:presLayoutVars>
          <dgm:chMax val="0"/>
          <dgm:bulletEnabled val="1"/>
        </dgm:presLayoutVars>
      </dgm:prSet>
      <dgm:spPr/>
    </dgm:pt>
    <dgm:pt modelId="{3A30445E-2F3F-4368-8A5F-FD8754EA1467}" type="pres">
      <dgm:prSet presAssocID="{5E986A56-A03A-42CD-9D30-BA5B3BA6408E}" presName="childText" presStyleLbl="revTx" presStyleIdx="1" presStyleCnt="3">
        <dgm:presLayoutVars>
          <dgm:bulletEnabled val="1"/>
        </dgm:presLayoutVars>
      </dgm:prSet>
      <dgm:spPr/>
    </dgm:pt>
    <dgm:pt modelId="{791DA488-64D1-4BF4-BD4D-A0A87F9BF1DA}" type="pres">
      <dgm:prSet presAssocID="{E2171C30-1B00-4D49-A84C-0290B2424F82}" presName="parentText" presStyleLbl="node1" presStyleIdx="2" presStyleCnt="3">
        <dgm:presLayoutVars>
          <dgm:chMax val="0"/>
          <dgm:bulletEnabled val="1"/>
        </dgm:presLayoutVars>
      </dgm:prSet>
      <dgm:spPr/>
    </dgm:pt>
    <dgm:pt modelId="{E97118DE-75EA-4134-9608-74AFFF630FF5}" type="pres">
      <dgm:prSet presAssocID="{E2171C30-1B00-4D49-A84C-0290B2424F82}" presName="childText" presStyleLbl="revTx" presStyleIdx="2" presStyleCnt="3">
        <dgm:presLayoutVars>
          <dgm:bulletEnabled val="1"/>
        </dgm:presLayoutVars>
      </dgm:prSet>
      <dgm:spPr/>
    </dgm:pt>
  </dgm:ptLst>
  <dgm:cxnLst>
    <dgm:cxn modelId="{52BCE448-3FF2-423D-94C0-9C3890AFAC32}" srcId="{21D93980-832B-4EDE-82AB-8D5CDC32590A}" destId="{F4D3008B-EF76-4EB4-A88C-22D11D9236E4}" srcOrd="0" destOrd="0" parTransId="{03B09915-F5B1-47CD-B83F-01F85D650C02}" sibTransId="{B61A6AF0-1225-4CBF-9324-A5B06531D029}"/>
    <dgm:cxn modelId="{99F2CA69-7A5C-42DA-B645-47313E2360C1}" srcId="{F4D3008B-EF76-4EB4-A88C-22D11D9236E4}" destId="{089748D8-F5EF-4C18-95F5-356EA5E4E749}" srcOrd="0" destOrd="0" parTransId="{C970E233-14AA-49A6-A93F-D6657D27B2B7}" sibTransId="{BD08EF92-953F-41D8-907F-80400EA9B60A}"/>
    <dgm:cxn modelId="{47410DE9-C436-4C4B-88BE-0D8155C1065E}" srcId="{F4D3008B-EF76-4EB4-A88C-22D11D9236E4}" destId="{90DB5D1E-7064-46AA-8B33-999710D616E2}" srcOrd="1" destOrd="0" parTransId="{3F49544A-B461-4957-9100-F80D5CBFDD96}" sibTransId="{B958A890-8212-4166-9D2A-1168D771FAFA}"/>
    <dgm:cxn modelId="{CFE7C05B-9F0D-4AA0-8CD2-9C5424DA1DAD}" srcId="{F4D3008B-EF76-4EB4-A88C-22D11D9236E4}" destId="{2F6F5C63-7406-47A0-AD4E-9894BA4F6321}" srcOrd="2" destOrd="0" parTransId="{CD4D2D10-8F15-4BA5-A002-2C4718ECF01A}" sibTransId="{64BC9D25-D481-41BF-B21E-174A5EDF3DED}"/>
    <dgm:cxn modelId="{9AEC26CA-8C4C-4245-AE1A-2301554F1B40}" srcId="{21D93980-832B-4EDE-82AB-8D5CDC32590A}" destId="{5E986A56-A03A-42CD-9D30-BA5B3BA6408E}" srcOrd="1" destOrd="0" parTransId="{E59C9F0B-6020-4991-91F9-8B4FCB59BE22}" sibTransId="{84C3B445-EF99-4EBB-9CCB-ECADDBCF867F}"/>
    <dgm:cxn modelId="{E7446D6F-5580-4D4B-BA18-EE1267E56684}" srcId="{5E986A56-A03A-42CD-9D30-BA5B3BA6408E}" destId="{735B1F97-C8FE-414B-B6DB-0D6AFAA203EB}" srcOrd="0" destOrd="1" parTransId="{40B5C1E3-A316-4FCE-B2EE-95EC8F26DC7D}" sibTransId="{12F9B58F-844B-4FF0-8330-72DF9425547C}"/>
    <dgm:cxn modelId="{787A8B89-36A6-4C65-82F0-D1AEA5B91400}" srcId="{5E986A56-A03A-42CD-9D30-BA5B3BA6408E}" destId="{B2A6E2D6-A9C8-4660-AA73-5B313C80BFDA}" srcOrd="1" destOrd="1" parTransId="{53AFA68B-546E-4D13-A9D5-F97BADB6BB47}" sibTransId="{04383666-144E-4E25-8F8C-424057A563B1}"/>
    <dgm:cxn modelId="{07698F0A-7C68-4DA9-AC1E-324323E14D29}" srcId="{5E986A56-A03A-42CD-9D30-BA5B3BA6408E}" destId="{445C2642-FF6F-4BED-BB57-F33008857A70}" srcOrd="2" destOrd="1" parTransId="{1192F929-6E73-41C4-AFFF-F3549451EC7E}" sibTransId="{6261736D-2DC2-4120-AC0C-EF08DB997675}"/>
    <dgm:cxn modelId="{E4D8ACF4-D3CF-4B40-9228-A1497578AC62}" srcId="{21D93980-832B-4EDE-82AB-8D5CDC32590A}" destId="{E2171C30-1B00-4D49-A84C-0290B2424F82}" srcOrd="2" destOrd="0" parTransId="{4331D70C-3B27-4016-B0C7-DD7FFC899B14}" sibTransId="{424B986E-F527-439E-9184-ACAF42E4E6AF}"/>
    <dgm:cxn modelId="{3C362AE9-0F15-42BF-85E6-FDE0DA5DDED5}" srcId="{E2171C30-1B00-4D49-A84C-0290B2424F82}" destId="{BE1436C7-093E-474F-B799-3E836EFF556A}" srcOrd="0" destOrd="2" parTransId="{E0E2A004-C8D4-4C26-A1F6-62D3B578C92C}" sibTransId="{D2BA7CAE-B095-4A40-9C66-8EDC06D07984}"/>
    <dgm:cxn modelId="{E781E715-E310-4578-B5F3-A2A5EF0F2383}" srcId="{E2171C30-1B00-4D49-A84C-0290B2424F82}" destId="{74D38100-F6C9-42AD-908C-CEC6E3B6902F}" srcOrd="1" destOrd="2" parTransId="{80B6BF3A-9D4B-4E12-89B5-17679A64CD69}" sibTransId="{F6C1B716-A1C9-44F7-9CE3-3C29A642B1E6}"/>
    <dgm:cxn modelId="{23C44E7E-9317-4C1A-9FC5-D1922DC4ECA8}" srcId="{E2171C30-1B00-4D49-A84C-0290B2424F82}" destId="{89DDDDE8-FE3E-48C8-9B60-FF9C9933FF3E}" srcOrd="2" destOrd="2" parTransId="{48B9B9A5-4CD9-41A8-A558-E5138E970BC5}" sibTransId="{11B64FA2-5598-4F96-814A-544CAEEEF821}"/>
    <dgm:cxn modelId="{C3E94B96-0858-41BE-A800-1070DB952D3B}" type="presOf" srcId="{21D93980-832B-4EDE-82AB-8D5CDC32590A}" destId="{C9E9187E-ACE8-4C19-A6F7-B6DDD20EB20B}" srcOrd="0" destOrd="0" presId="urn:microsoft.com/office/officeart/2005/8/layout/vList2"/>
    <dgm:cxn modelId="{23EE4AD0-38D9-465B-BA29-15DD100B1E7F}" type="presParOf" srcId="{C9E9187E-ACE8-4C19-A6F7-B6DDD20EB20B}" destId="{B6F2CE27-8A7E-4BE6-ABDD-A79EB7A0B34C}" srcOrd="0" destOrd="0" presId="urn:microsoft.com/office/officeart/2005/8/layout/vList2"/>
    <dgm:cxn modelId="{C4667628-D9BA-445F-A9DA-72950B80E03C}" type="presOf" srcId="{F4D3008B-EF76-4EB4-A88C-22D11D9236E4}" destId="{B6F2CE27-8A7E-4BE6-ABDD-A79EB7A0B34C}" srcOrd="0" destOrd="0" presId="urn:microsoft.com/office/officeart/2005/8/layout/vList2"/>
    <dgm:cxn modelId="{A03D02B8-066F-4B64-B1A5-1F765CAF2E9E}" type="presParOf" srcId="{C9E9187E-ACE8-4C19-A6F7-B6DDD20EB20B}" destId="{55A1F485-F1D9-44F7-A6F1-49E606087DA7}" srcOrd="1" destOrd="0" presId="urn:microsoft.com/office/officeart/2005/8/layout/vList2"/>
    <dgm:cxn modelId="{3A6B85A9-AD0C-4D63-B22F-33BC7DE5E01B}" type="presOf" srcId="{089748D8-F5EF-4C18-95F5-356EA5E4E749}" destId="{55A1F485-F1D9-44F7-A6F1-49E606087DA7}" srcOrd="0" destOrd="0" presId="urn:microsoft.com/office/officeart/2005/8/layout/vList2"/>
    <dgm:cxn modelId="{2A6D8F62-BE06-4414-8CD3-95E46B6B828D}" type="presOf" srcId="{90DB5D1E-7064-46AA-8B33-999710D616E2}" destId="{55A1F485-F1D9-44F7-A6F1-49E606087DA7}" srcOrd="0" destOrd="1" presId="urn:microsoft.com/office/officeart/2005/8/layout/vList2"/>
    <dgm:cxn modelId="{99432423-4D80-400A-A6DF-EFAF3B8EC5BE}" type="presOf" srcId="{2F6F5C63-7406-47A0-AD4E-9894BA4F6321}" destId="{55A1F485-F1D9-44F7-A6F1-49E606087DA7}" srcOrd="0" destOrd="2" presId="urn:microsoft.com/office/officeart/2005/8/layout/vList2"/>
    <dgm:cxn modelId="{913F64ED-90C1-4CB4-AFE8-9A6343C1AD77}" type="presParOf" srcId="{C9E9187E-ACE8-4C19-A6F7-B6DDD20EB20B}" destId="{69903942-EC97-4638-8F99-1ECF2C8F0529}" srcOrd="2" destOrd="0" presId="urn:microsoft.com/office/officeart/2005/8/layout/vList2"/>
    <dgm:cxn modelId="{04A3ABE2-CF98-470E-86D7-3C6B7B68F394}" type="presOf" srcId="{5E986A56-A03A-42CD-9D30-BA5B3BA6408E}" destId="{69903942-EC97-4638-8F99-1ECF2C8F0529}" srcOrd="0" destOrd="0" presId="urn:microsoft.com/office/officeart/2005/8/layout/vList2"/>
    <dgm:cxn modelId="{6085BD60-442A-4CE2-B44D-1DDD8DF0F324}" type="presParOf" srcId="{C9E9187E-ACE8-4C19-A6F7-B6DDD20EB20B}" destId="{3A30445E-2F3F-4368-8A5F-FD8754EA1467}" srcOrd="3" destOrd="0" presId="urn:microsoft.com/office/officeart/2005/8/layout/vList2"/>
    <dgm:cxn modelId="{0B743D33-649E-4EBE-A9E6-D44D4130A434}" type="presOf" srcId="{735B1F97-C8FE-414B-B6DB-0D6AFAA203EB}" destId="{3A30445E-2F3F-4368-8A5F-FD8754EA1467}" srcOrd="0" destOrd="0" presId="urn:microsoft.com/office/officeart/2005/8/layout/vList2"/>
    <dgm:cxn modelId="{C0634E3E-B23A-4E60-8928-E321B5FDF444}" type="presOf" srcId="{B2A6E2D6-A9C8-4660-AA73-5B313C80BFDA}" destId="{3A30445E-2F3F-4368-8A5F-FD8754EA1467}" srcOrd="0" destOrd="1" presId="urn:microsoft.com/office/officeart/2005/8/layout/vList2"/>
    <dgm:cxn modelId="{B388124A-D4A3-4B30-851B-D257A41B3AD7}" type="presOf" srcId="{445C2642-FF6F-4BED-BB57-F33008857A70}" destId="{3A30445E-2F3F-4368-8A5F-FD8754EA1467}" srcOrd="0" destOrd="2" presId="urn:microsoft.com/office/officeart/2005/8/layout/vList2"/>
    <dgm:cxn modelId="{1F7D56BE-EC89-4ED5-84A0-A056FC848588}" type="presParOf" srcId="{C9E9187E-ACE8-4C19-A6F7-B6DDD20EB20B}" destId="{791DA488-64D1-4BF4-BD4D-A0A87F9BF1DA}" srcOrd="4" destOrd="0" presId="urn:microsoft.com/office/officeart/2005/8/layout/vList2"/>
    <dgm:cxn modelId="{5B7BAC6B-F265-46F5-8DC2-094C090BC470}" type="presOf" srcId="{E2171C30-1B00-4D49-A84C-0290B2424F82}" destId="{791DA488-64D1-4BF4-BD4D-A0A87F9BF1DA}" srcOrd="0" destOrd="0" presId="urn:microsoft.com/office/officeart/2005/8/layout/vList2"/>
    <dgm:cxn modelId="{F3822773-EB0C-40C5-AD92-D6DFEAA5FA2C}" type="presParOf" srcId="{C9E9187E-ACE8-4C19-A6F7-B6DDD20EB20B}" destId="{E97118DE-75EA-4134-9608-74AFFF630FF5}" srcOrd="5" destOrd="0" presId="urn:microsoft.com/office/officeart/2005/8/layout/vList2"/>
    <dgm:cxn modelId="{4213E485-BC61-4B1C-8732-3D118FA295AE}" type="presOf" srcId="{BE1436C7-093E-474F-B799-3E836EFF556A}" destId="{E97118DE-75EA-4134-9608-74AFFF630FF5}" srcOrd="0" destOrd="0" presId="urn:microsoft.com/office/officeart/2005/8/layout/vList2"/>
    <dgm:cxn modelId="{39F56137-6DB5-4ED9-BADA-E8EEB96B8F70}" type="presOf" srcId="{74D38100-F6C9-42AD-908C-CEC6E3B6902F}" destId="{E97118DE-75EA-4134-9608-74AFFF630FF5}" srcOrd="0" destOrd="1" presId="urn:microsoft.com/office/officeart/2005/8/layout/vList2"/>
    <dgm:cxn modelId="{474BA258-1F44-4855-B32E-859C2726589E}" type="presOf" srcId="{89DDDDE8-FE3E-48C8-9B60-FF9C9933FF3E}" destId="{E97118DE-75EA-4134-9608-74AFFF630FF5}" srcOrd="0" destOrd="2"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25175" cy="4290060"/>
        <a:chOff x="0" y="0"/>
        <a:chExt cx="10925175" cy="4290060"/>
      </a:xfrm>
    </dsp:grpSpPr>
    <dsp:sp modelId="{B6F2CE27-8A7E-4BE6-ABDD-A79EB7A0B34C}">
      <dsp:nvSpPr>
        <dsp:cNvPr id="3" name="圆角矩形 2"/>
        <dsp:cNvSpPr/>
      </dsp:nvSpPr>
      <dsp:spPr bwMode="white">
        <a:xfrm>
          <a:off x="0" y="0"/>
          <a:ext cx="10925175" cy="449224"/>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vert="horz" wrap="square" lIns="68580" tIns="68580" rIns="68580" bIns="685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GB" sz="1800">
              <a:latin typeface="微软雅黑" charset="0"/>
              <a:ea typeface="微软雅黑" charset="0"/>
            </a:rPr>
            <a:t>1940~</a:t>
          </a:r>
          <a:endParaRPr sz="1800">
            <a:latin typeface="微软雅黑" charset="0"/>
            <a:ea typeface="微软雅黑" charset="0"/>
          </a:endParaRPr>
        </a:p>
      </dsp:txBody>
      <dsp:txXfrm>
        <a:off x="0" y="0"/>
        <a:ext cx="10925175" cy="449224"/>
      </dsp:txXfrm>
    </dsp:sp>
    <dsp:sp modelId="{55A1F485-F1D9-44F7-A6F1-49E606087DA7}">
      <dsp:nvSpPr>
        <dsp:cNvPr id="4" name="矩形 3"/>
        <dsp:cNvSpPr/>
      </dsp:nvSpPr>
      <dsp:spPr bwMode="white">
        <a:xfrm>
          <a:off x="0" y="449224"/>
          <a:ext cx="10925175" cy="98079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346874"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en-US" altLang="zh-CN" sz="1800">
              <a:solidFill>
                <a:schemeClr val="tx1"/>
              </a:solidFill>
              <a:latin typeface="微软雅黑" charset="0"/>
              <a:ea typeface="微软雅黑" charset="0"/>
              <a:cs typeface="微软雅黑" charset="0"/>
            </a:rPr>
            <a:t>1943</a:t>
          </a:r>
          <a:r>
            <a:rPr lang="zh-CN" altLang="en-US" sz="1800">
              <a:solidFill>
                <a:schemeClr val="tx1"/>
              </a:solidFill>
              <a:latin typeface="微软雅黑" charset="0"/>
              <a:ea typeface="微软雅黑" charset="0"/>
              <a:cs typeface="微软雅黑" charset="0"/>
            </a:rPr>
            <a:t>年</a:t>
          </a:r>
          <a:r>
            <a:rPr lang="en-US" altLang="zh-CN" sz="1800">
              <a:solidFill>
                <a:schemeClr val="tx1"/>
              </a:solidFill>
              <a:latin typeface="微软雅黑" charset="0"/>
              <a:ea typeface="微软雅黑" charset="0"/>
              <a:cs typeface="微软雅黑" charset="0"/>
            </a:rPr>
            <a:t>Warren McCulloch &amp; Walter Pitts</a:t>
          </a:r>
          <a:r>
            <a:rPr lang="zh-CN" altLang="en-US" sz="1800">
              <a:solidFill>
                <a:schemeClr val="tx1"/>
              </a:solidFill>
              <a:latin typeface="微软雅黑" charset="0"/>
              <a:ea typeface="微软雅黑" charset="0"/>
              <a:cs typeface="微软雅黑" charset="0"/>
            </a:rPr>
            <a:t>提出形式神经元模型</a:t>
          </a:r>
          <a:endParaRPr lang="en-GB" sz="1800">
            <a:solidFill>
              <a:schemeClr val="tx1"/>
            </a:solidFill>
            <a:latin typeface="微软雅黑" charset="0"/>
            <a:ea typeface="微软雅黑" charset="0"/>
            <a:cs typeface="微软雅黑" charset="0"/>
          </a:endParaRPr>
        </a:p>
        <a:p>
          <a:pPr marL="171450" lvl="1" indent="-171450">
            <a:lnSpc>
              <a:spcPct val="100000"/>
            </a:lnSpc>
            <a:spcBef>
              <a:spcPct val="0"/>
            </a:spcBef>
            <a:spcAft>
              <a:spcPct val="20000"/>
            </a:spcAft>
            <a:buChar char="•"/>
          </a:pPr>
          <a:r>
            <a:rPr lang="en-GB" sz="1800" dirty="0">
              <a:solidFill>
                <a:schemeClr val="tx1"/>
              </a:solidFill>
              <a:latin typeface="微软雅黑" charset="0"/>
              <a:ea typeface="微软雅黑" charset="0"/>
              <a:cs typeface="微软雅黑" charset="0"/>
            </a:rPr>
            <a:t>1958</a:t>
          </a:r>
          <a:r>
            <a:rPr lang="zh-CN" altLang="en-US" sz="1800" dirty="0">
              <a:solidFill>
                <a:schemeClr val="tx1"/>
              </a:solidFill>
              <a:latin typeface="微软雅黑" charset="0"/>
              <a:ea typeface="微软雅黑" charset="0"/>
              <a:cs typeface="微软雅黑" charset="0"/>
            </a:rPr>
            <a:t>年</a:t>
          </a:r>
          <a:r>
            <a:rPr lang="en-US" altLang="zh-CN" sz="1800" dirty="0" err="1">
              <a:solidFill>
                <a:schemeClr val="tx1"/>
              </a:solidFill>
              <a:latin typeface="微软雅黑" charset="0"/>
              <a:ea typeface="微软雅黑" charset="0"/>
              <a:cs typeface="微软雅黑" charset="0"/>
            </a:rPr>
            <a:t>Roseblatt</a:t>
          </a:r>
          <a:r>
            <a:rPr lang="zh-CN" altLang="en-US" sz="1800" dirty="0">
              <a:solidFill>
                <a:schemeClr val="tx1"/>
              </a:solidFill>
              <a:latin typeface="微软雅黑" charset="0"/>
              <a:ea typeface="微软雅黑" charset="0"/>
              <a:cs typeface="微软雅黑" charset="0"/>
            </a:rPr>
            <a:t>提出感知器</a:t>
          </a:r>
          <a:endParaRPr lang="en-GB" sz="1800" dirty="0">
            <a:solidFill>
              <a:schemeClr val="tx1"/>
            </a:solidFill>
            <a:latin typeface="微软雅黑" charset="0"/>
            <a:ea typeface="微软雅黑" charset="0"/>
            <a:cs typeface="微软雅黑" charset="0"/>
          </a:endParaRPr>
        </a:p>
        <a:p>
          <a:pPr marL="171450" lvl="1" indent="-171450">
            <a:lnSpc>
              <a:spcPct val="100000"/>
            </a:lnSpc>
            <a:spcBef>
              <a:spcPct val="0"/>
            </a:spcBef>
            <a:spcAft>
              <a:spcPct val="20000"/>
            </a:spcAft>
            <a:buChar char="•"/>
          </a:pPr>
          <a:r>
            <a:rPr lang="en-GB" sz="1800">
              <a:solidFill>
                <a:schemeClr val="tx1"/>
              </a:solidFill>
              <a:latin typeface="微软雅黑" charset="0"/>
              <a:ea typeface="微软雅黑" charset="0"/>
              <a:cs typeface="微软雅黑" charset="0"/>
            </a:rPr>
            <a:t>1969</a:t>
          </a:r>
          <a:r>
            <a:rPr lang="zh-CN" altLang="en-US" sz="1800">
              <a:solidFill>
                <a:schemeClr val="tx1"/>
              </a:solidFill>
              <a:latin typeface="微软雅黑" charset="0"/>
              <a:ea typeface="微软雅黑" charset="0"/>
              <a:cs typeface="微软雅黑" charset="0"/>
            </a:rPr>
            <a:t>年</a:t>
          </a:r>
          <a:r>
            <a:rPr lang="en-US" altLang="zh-CN" sz="1800">
              <a:solidFill>
                <a:schemeClr val="tx1"/>
              </a:solidFill>
              <a:latin typeface="微软雅黑" charset="0"/>
              <a:ea typeface="微软雅黑" charset="0"/>
              <a:cs typeface="微软雅黑" charset="0"/>
            </a:rPr>
            <a:t>Minsky</a:t>
          </a:r>
          <a:r>
            <a:rPr lang="zh-CN" altLang="en-US" sz="1800">
              <a:solidFill>
                <a:schemeClr val="tx1"/>
              </a:solidFill>
              <a:latin typeface="微软雅黑" charset="0"/>
              <a:ea typeface="微软雅黑" charset="0"/>
              <a:cs typeface="微软雅黑" charset="0"/>
            </a:rPr>
            <a:t>指出感知器无法解决线性不可分问题</a:t>
          </a:r>
          <a:endParaRPr lang="en-GB" sz="1800">
            <a:solidFill>
              <a:schemeClr val="tx1"/>
            </a:solidFill>
            <a:latin typeface="微软雅黑" charset="0"/>
            <a:ea typeface="微软雅黑" charset="0"/>
            <a:cs typeface="微软雅黑" charset="0"/>
          </a:endParaRPr>
        </a:p>
      </dsp:txBody>
      <dsp:txXfrm>
        <a:off x="0" y="449224"/>
        <a:ext cx="10925175" cy="980796"/>
      </dsp:txXfrm>
    </dsp:sp>
    <dsp:sp modelId="{69903942-EC97-4638-8F99-1ECF2C8F0529}">
      <dsp:nvSpPr>
        <dsp:cNvPr id="5" name="圆角矩形 4"/>
        <dsp:cNvSpPr/>
      </dsp:nvSpPr>
      <dsp:spPr bwMode="white">
        <a:xfrm>
          <a:off x="0" y="1430020"/>
          <a:ext cx="10925175" cy="449224"/>
        </a:xfrm>
        <a:prstGeom prst="roundRect">
          <a:avLst/>
        </a:prstGeom>
      </dsp:spPr>
      <dsp:style>
        <a:lnRef idx="2">
          <a:schemeClr val="lt1"/>
        </a:lnRef>
        <a:fillRef idx="1">
          <a:schemeClr val="accent5">
            <a:hueOff val="-3690000"/>
            <a:satOff val="-5097"/>
            <a:lumOff val="-1960"/>
            <a:alpha val="100000"/>
          </a:schemeClr>
        </a:fillRef>
        <a:effectRef idx="0">
          <a:scrgbClr r="0" g="0" b="0"/>
        </a:effectRef>
        <a:fontRef idx="minor">
          <a:schemeClr val="lt1"/>
        </a:fontRef>
      </dsp:style>
      <dsp:txBody>
        <a:bodyPr vert="horz" wrap="square" lIns="68580" tIns="68580" rIns="68580" bIns="685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GB" sz="1800">
              <a:latin typeface="微软雅黑" charset="0"/>
              <a:ea typeface="微软雅黑" charset="0"/>
            </a:rPr>
            <a:t>1980~</a:t>
          </a:r>
          <a:endParaRPr sz="1800">
            <a:latin typeface="微软雅黑" charset="0"/>
            <a:ea typeface="微软雅黑" charset="0"/>
          </a:endParaRPr>
        </a:p>
      </dsp:txBody>
      <dsp:txXfrm>
        <a:off x="0" y="1430020"/>
        <a:ext cx="10925175" cy="449224"/>
      </dsp:txXfrm>
    </dsp:sp>
    <dsp:sp modelId="{3A30445E-2F3F-4368-8A5F-FD8754EA1467}">
      <dsp:nvSpPr>
        <dsp:cNvPr id="6" name="矩形 5"/>
        <dsp:cNvSpPr/>
      </dsp:nvSpPr>
      <dsp:spPr bwMode="white">
        <a:xfrm>
          <a:off x="0" y="1879244"/>
          <a:ext cx="10925175" cy="98079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346874"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en-GB" sz="1800">
              <a:solidFill>
                <a:schemeClr val="tx1"/>
              </a:solidFill>
              <a:latin typeface="微软雅黑" charset="0"/>
              <a:ea typeface="微软雅黑" charset="0"/>
              <a:cs typeface="微软雅黑" charset="0"/>
            </a:rPr>
            <a:t>1980</a:t>
          </a:r>
          <a:r>
            <a:rPr lang="zh-CN" altLang="en-US" sz="1800">
              <a:solidFill>
                <a:schemeClr val="tx1"/>
              </a:solidFill>
              <a:latin typeface="微软雅黑" charset="0"/>
              <a:ea typeface="微软雅黑" charset="0"/>
              <a:cs typeface="微软雅黑" charset="0"/>
            </a:rPr>
            <a:t>年</a:t>
          </a:r>
          <a:r>
            <a:rPr lang="en-US" altLang="zh-CN" sz="1800">
              <a:solidFill>
                <a:schemeClr val="tx1"/>
              </a:solidFill>
              <a:latin typeface="微软雅黑" charset="0"/>
              <a:ea typeface="微软雅黑" charset="0"/>
              <a:cs typeface="微软雅黑" charset="0"/>
            </a:rPr>
            <a:t>Kunihiko Fukushima</a:t>
          </a:r>
          <a:r>
            <a:rPr lang="zh-CN" altLang="en-US" sz="1800">
              <a:solidFill>
                <a:schemeClr val="tx1"/>
              </a:solidFill>
              <a:latin typeface="微软雅黑" charset="0"/>
              <a:ea typeface="微软雅黑" charset="0"/>
              <a:cs typeface="微软雅黑" charset="0"/>
            </a:rPr>
            <a:t>提出神经认知机</a:t>
          </a:r>
          <a:endParaRPr lang="en-GB" sz="1800">
            <a:solidFill>
              <a:schemeClr val="tx1"/>
            </a:solidFill>
            <a:latin typeface="微软雅黑" charset="0"/>
            <a:ea typeface="微软雅黑" charset="0"/>
            <a:cs typeface="微软雅黑" charset="0"/>
          </a:endParaRPr>
        </a:p>
        <a:p>
          <a:pPr marL="171450" lvl="1" indent="-171450">
            <a:lnSpc>
              <a:spcPct val="100000"/>
            </a:lnSpc>
            <a:spcBef>
              <a:spcPct val="0"/>
            </a:spcBef>
            <a:spcAft>
              <a:spcPct val="20000"/>
            </a:spcAft>
            <a:buChar char="•"/>
          </a:pPr>
          <a:r>
            <a:rPr lang="en-GB" sz="1800" dirty="0">
              <a:solidFill>
                <a:schemeClr val="tx1"/>
              </a:solidFill>
              <a:latin typeface="微软雅黑" charset="0"/>
              <a:ea typeface="微软雅黑" charset="0"/>
              <a:cs typeface="微软雅黑" charset="0"/>
            </a:rPr>
            <a:t>1986</a:t>
          </a:r>
          <a:r>
            <a:rPr lang="zh-CN" altLang="en-US" sz="1800" dirty="0">
              <a:solidFill>
                <a:schemeClr val="tx1"/>
              </a:solidFill>
              <a:latin typeface="微软雅黑" charset="0"/>
              <a:ea typeface="微软雅黑" charset="0"/>
              <a:cs typeface="微软雅黑" charset="0"/>
            </a:rPr>
            <a:t>年</a:t>
          </a:r>
          <a:r>
            <a:rPr lang="en-US" altLang="zh-CN" sz="1800" dirty="0" err="1">
              <a:solidFill>
                <a:schemeClr val="tx1"/>
              </a:solidFill>
              <a:latin typeface="微软雅黑" charset="0"/>
              <a:ea typeface="微软雅黑" charset="0"/>
              <a:cs typeface="微软雅黑" charset="0"/>
            </a:rPr>
            <a:t>Rumelhart</a:t>
          </a:r>
          <a:r>
            <a:rPr lang="zh-CN" altLang="en-US" sz="1800" dirty="0">
              <a:solidFill>
                <a:schemeClr val="tx1"/>
              </a:solidFill>
              <a:latin typeface="微软雅黑" charset="0"/>
              <a:ea typeface="微软雅黑" charset="0"/>
              <a:cs typeface="微软雅黑" charset="0"/>
            </a:rPr>
            <a:t>提出误差反向传播算法</a:t>
          </a:r>
          <a:endParaRPr lang="en-GB" sz="1800" dirty="0">
            <a:solidFill>
              <a:schemeClr val="tx1"/>
            </a:solidFill>
            <a:latin typeface="微软雅黑" charset="0"/>
            <a:ea typeface="微软雅黑" charset="0"/>
            <a:cs typeface="微软雅黑" charset="0"/>
          </a:endParaRPr>
        </a:p>
        <a:p>
          <a:pPr marL="171450" lvl="1" indent="-171450">
            <a:lnSpc>
              <a:spcPct val="100000"/>
            </a:lnSpc>
            <a:spcBef>
              <a:spcPct val="0"/>
            </a:spcBef>
            <a:spcAft>
              <a:spcPct val="20000"/>
            </a:spcAft>
            <a:buChar char="•"/>
          </a:pPr>
          <a:r>
            <a:rPr lang="en-GB" sz="1800" dirty="0">
              <a:solidFill>
                <a:schemeClr val="tx1"/>
              </a:solidFill>
              <a:latin typeface="微软雅黑" charset="0"/>
              <a:ea typeface="微软雅黑" charset="0"/>
              <a:cs typeface="微软雅黑" charset="0"/>
            </a:rPr>
            <a:t>1989</a:t>
          </a:r>
          <a:r>
            <a:rPr lang="zh-CN" altLang="en-US" sz="1800" dirty="0">
              <a:solidFill>
                <a:schemeClr val="tx1"/>
              </a:solidFill>
              <a:latin typeface="微软雅黑" charset="0"/>
              <a:ea typeface="微软雅黑" charset="0"/>
              <a:cs typeface="微软雅黑" charset="0"/>
            </a:rPr>
            <a:t>年</a:t>
          </a:r>
          <a:r>
            <a:rPr lang="en-GB" altLang="zh-CN" sz="1800" dirty="0">
              <a:solidFill>
                <a:schemeClr val="tx1"/>
              </a:solidFill>
              <a:latin typeface="微软雅黑" charset="0"/>
              <a:ea typeface="微软雅黑" charset="0"/>
              <a:cs typeface="微软雅黑" charset="0"/>
            </a:rPr>
            <a:t>LeCun</a:t>
          </a:r>
          <a:r>
            <a:rPr lang="zh-CN" altLang="en-US" sz="1800" dirty="0">
              <a:solidFill>
                <a:schemeClr val="tx1"/>
              </a:solidFill>
              <a:latin typeface="微软雅黑" charset="0"/>
              <a:ea typeface="微软雅黑" charset="0"/>
              <a:cs typeface="微软雅黑" charset="0"/>
            </a:rPr>
            <a:t>提出卷积神经网络</a:t>
          </a:r>
          <a:endParaRPr lang="en-GB" sz="1800" dirty="0">
            <a:solidFill>
              <a:schemeClr val="tx1"/>
            </a:solidFill>
            <a:latin typeface="微软雅黑" charset="0"/>
            <a:ea typeface="微软雅黑" charset="0"/>
            <a:cs typeface="微软雅黑" charset="0"/>
          </a:endParaRPr>
        </a:p>
      </dsp:txBody>
      <dsp:txXfrm>
        <a:off x="0" y="1879244"/>
        <a:ext cx="10925175" cy="980796"/>
      </dsp:txXfrm>
    </dsp:sp>
    <dsp:sp modelId="{791DA488-64D1-4BF4-BD4D-A0A87F9BF1DA}">
      <dsp:nvSpPr>
        <dsp:cNvPr id="7" name="圆角矩形 6"/>
        <dsp:cNvSpPr/>
      </dsp:nvSpPr>
      <dsp:spPr bwMode="white">
        <a:xfrm>
          <a:off x="0" y="2860040"/>
          <a:ext cx="10925175" cy="449224"/>
        </a:xfrm>
        <a:prstGeom prst="roundRect">
          <a:avLst/>
        </a:prstGeom>
      </dsp:spPr>
      <dsp:style>
        <a:lnRef idx="2">
          <a:schemeClr val="lt1"/>
        </a:lnRef>
        <a:fillRef idx="1">
          <a:schemeClr val="accent5">
            <a:hueOff val="-7380000"/>
            <a:satOff val="-10195"/>
            <a:lumOff val="-3921"/>
            <a:alpha val="100000"/>
          </a:schemeClr>
        </a:fillRef>
        <a:effectRef idx="0">
          <a:scrgbClr r="0" g="0" b="0"/>
        </a:effectRef>
        <a:fontRef idx="minor">
          <a:schemeClr val="lt1"/>
        </a:fontRef>
      </dsp:style>
      <dsp:txBody>
        <a:bodyPr vert="horz" wrap="square" lIns="68580" tIns="68580" rIns="68580" bIns="6858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GB" sz="1800">
              <a:latin typeface="微软雅黑" charset="0"/>
              <a:ea typeface="微软雅黑" charset="0"/>
            </a:rPr>
            <a:t>2000~</a:t>
          </a:r>
          <a:endParaRPr sz="1800">
            <a:latin typeface="微软雅黑" charset="0"/>
            <a:ea typeface="微软雅黑" charset="0"/>
          </a:endParaRPr>
        </a:p>
      </dsp:txBody>
      <dsp:txXfrm>
        <a:off x="0" y="2860040"/>
        <a:ext cx="10925175" cy="449224"/>
      </dsp:txXfrm>
    </dsp:sp>
    <dsp:sp modelId="{E97118DE-75EA-4134-9608-74AFFF630FF5}">
      <dsp:nvSpPr>
        <dsp:cNvPr id="8" name="矩形 7"/>
        <dsp:cNvSpPr/>
      </dsp:nvSpPr>
      <dsp:spPr bwMode="white">
        <a:xfrm>
          <a:off x="0" y="3309264"/>
          <a:ext cx="10925175" cy="98079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346874" tIns="22860" rIns="128016" bIns="2286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en-GB" sz="1800">
              <a:solidFill>
                <a:schemeClr val="tx1"/>
              </a:solidFill>
              <a:latin typeface="微软雅黑" charset="0"/>
              <a:ea typeface="微软雅黑" charset="0"/>
              <a:cs typeface="微软雅黑" charset="0"/>
            </a:rPr>
            <a:t>2006</a:t>
          </a:r>
          <a:r>
            <a:rPr lang="zh-CN" altLang="en-US" sz="1800">
              <a:solidFill>
                <a:schemeClr val="tx1"/>
              </a:solidFill>
              <a:latin typeface="微软雅黑" charset="0"/>
              <a:ea typeface="微软雅黑" charset="0"/>
              <a:cs typeface="微软雅黑" charset="0"/>
            </a:rPr>
            <a:t>年</a:t>
          </a:r>
          <a:r>
            <a:rPr lang="en-US" altLang="zh-CN" sz="1800">
              <a:solidFill>
                <a:schemeClr val="tx1"/>
              </a:solidFill>
              <a:latin typeface="微软雅黑" charset="0"/>
              <a:ea typeface="微软雅黑" charset="0"/>
              <a:cs typeface="微软雅黑" charset="0"/>
            </a:rPr>
            <a:t>Hinton</a:t>
          </a:r>
          <a:r>
            <a:rPr lang="zh-CN" altLang="en-US" sz="1800">
              <a:solidFill>
                <a:schemeClr val="tx1"/>
              </a:solidFill>
              <a:latin typeface="微软雅黑" charset="0"/>
              <a:ea typeface="微软雅黑" charset="0"/>
              <a:cs typeface="微软雅黑" charset="0"/>
            </a:rPr>
            <a:t>和</a:t>
          </a:r>
          <a:r>
            <a:rPr lang="en-GB" altLang="zh-CN" sz="1800">
              <a:solidFill>
                <a:schemeClr val="tx1"/>
              </a:solidFill>
              <a:latin typeface="微软雅黑" charset="0"/>
              <a:ea typeface="微软雅黑" charset="0"/>
              <a:cs typeface="微软雅黑" charset="0"/>
            </a:rPr>
            <a:t>B</a:t>
          </a:r>
          <a:r>
            <a:rPr lang="en-US" altLang="zh-CN" sz="1800">
              <a:solidFill>
                <a:schemeClr val="tx1"/>
              </a:solidFill>
              <a:latin typeface="微软雅黑" charset="0"/>
              <a:ea typeface="微软雅黑" charset="0"/>
              <a:cs typeface="微软雅黑" charset="0"/>
            </a:rPr>
            <a:t>engio</a:t>
          </a:r>
          <a:r>
            <a:rPr lang="zh-CN" altLang="en-US" sz="1800">
              <a:solidFill>
                <a:schemeClr val="tx1"/>
              </a:solidFill>
              <a:latin typeface="微软雅黑" charset="0"/>
              <a:ea typeface="微软雅黑" charset="0"/>
              <a:cs typeface="微软雅黑" charset="0"/>
            </a:rPr>
            <a:t>提出将预训练和自编码器与深度神经网络结合方法</a:t>
          </a:r>
          <a:endParaRPr lang="en-GB" sz="1800">
            <a:solidFill>
              <a:schemeClr val="tx1"/>
            </a:solidFill>
            <a:latin typeface="微软雅黑" charset="0"/>
            <a:ea typeface="微软雅黑" charset="0"/>
            <a:cs typeface="微软雅黑" charset="0"/>
          </a:endParaRPr>
        </a:p>
        <a:p>
          <a:pPr marL="171450" lvl="1" indent="-171450">
            <a:lnSpc>
              <a:spcPct val="100000"/>
            </a:lnSpc>
            <a:spcBef>
              <a:spcPct val="0"/>
            </a:spcBef>
            <a:spcAft>
              <a:spcPct val="20000"/>
            </a:spcAft>
            <a:buChar char="•"/>
          </a:pPr>
          <a:r>
            <a:rPr lang="en-GB" sz="1800" dirty="0">
              <a:solidFill>
                <a:schemeClr val="tx1"/>
              </a:solidFill>
              <a:latin typeface="微软雅黑" charset="0"/>
              <a:ea typeface="微软雅黑" charset="0"/>
              <a:cs typeface="微软雅黑" charset="0"/>
            </a:rPr>
            <a:t>2011</a:t>
          </a:r>
          <a:r>
            <a:rPr lang="zh-CN" altLang="en-US" sz="1800" dirty="0">
              <a:solidFill>
                <a:schemeClr val="tx1"/>
              </a:solidFill>
              <a:latin typeface="微软雅黑" charset="0"/>
              <a:ea typeface="微软雅黑" charset="0"/>
              <a:cs typeface="微软雅黑" charset="0"/>
            </a:rPr>
            <a:t>年</a:t>
          </a:r>
          <a:r>
            <a:rPr lang="en-GB" altLang="zh-CN" sz="1800" dirty="0">
              <a:solidFill>
                <a:schemeClr val="tx1"/>
              </a:solidFill>
              <a:latin typeface="微软雅黑" charset="0"/>
              <a:ea typeface="微软雅黑" charset="0"/>
              <a:cs typeface="微软雅黑" charset="0"/>
            </a:rPr>
            <a:t>Frank </a:t>
          </a:r>
          <a:r>
            <a:rPr lang="en-GB" altLang="zh-CN" sz="1800" dirty="0" err="1">
              <a:solidFill>
                <a:schemeClr val="tx1"/>
              </a:solidFill>
              <a:latin typeface="微软雅黑" charset="0"/>
              <a:ea typeface="微软雅黑" charset="0"/>
              <a:cs typeface="微软雅黑" charset="0"/>
            </a:rPr>
            <a:t>Seide</a:t>
          </a:r>
          <a:r>
            <a:rPr lang="zh-CN" altLang="en-US" sz="1800" dirty="0">
              <a:solidFill>
                <a:schemeClr val="tx1"/>
              </a:solidFill>
              <a:latin typeface="微软雅黑" charset="0"/>
              <a:ea typeface="微软雅黑" charset="0"/>
              <a:cs typeface="微软雅黑" charset="0"/>
            </a:rPr>
            <a:t>等人在语音识别基准测试取压倒性优势</a:t>
          </a:r>
          <a:endParaRPr lang="en-GB" sz="1800" dirty="0">
            <a:solidFill>
              <a:schemeClr val="tx1"/>
            </a:solidFill>
            <a:latin typeface="微软雅黑" charset="0"/>
            <a:ea typeface="微软雅黑" charset="0"/>
            <a:cs typeface="微软雅黑" charset="0"/>
          </a:endParaRPr>
        </a:p>
        <a:p>
          <a:pPr marL="171450" lvl="1" indent="-171450">
            <a:lnSpc>
              <a:spcPct val="100000"/>
            </a:lnSpc>
            <a:spcBef>
              <a:spcPct val="0"/>
            </a:spcBef>
            <a:spcAft>
              <a:spcPct val="20000"/>
            </a:spcAft>
            <a:buChar char="•"/>
          </a:pPr>
          <a:r>
            <a:rPr lang="en-GB" sz="1800" dirty="0">
              <a:solidFill>
                <a:schemeClr val="tx1"/>
              </a:solidFill>
              <a:latin typeface="微软雅黑" charset="0"/>
              <a:ea typeface="微软雅黑" charset="0"/>
              <a:cs typeface="微软雅黑" charset="0"/>
            </a:rPr>
            <a:t>2012</a:t>
          </a:r>
          <a:r>
            <a:rPr lang="zh-CN" altLang="en-US" sz="1800" dirty="0">
              <a:solidFill>
                <a:schemeClr val="tx1"/>
              </a:solidFill>
              <a:latin typeface="微软雅黑" charset="0"/>
              <a:ea typeface="微软雅黑" charset="0"/>
              <a:cs typeface="微软雅黑" charset="0"/>
            </a:rPr>
            <a:t>年</a:t>
          </a:r>
          <a:r>
            <a:rPr lang="en-US" altLang="zh-CN" sz="1800" dirty="0" err="1">
              <a:solidFill>
                <a:schemeClr val="tx1"/>
              </a:solidFill>
              <a:latin typeface="微软雅黑" charset="0"/>
              <a:ea typeface="微软雅黑" charset="0"/>
              <a:cs typeface="微软雅黑" charset="0"/>
            </a:rPr>
            <a:t>Krizhevsky</a:t>
          </a:r>
          <a:r>
            <a:rPr lang="zh-CN" altLang="en-US" sz="1800" dirty="0">
              <a:solidFill>
                <a:schemeClr val="tx1"/>
              </a:solidFill>
              <a:latin typeface="微软雅黑" charset="0"/>
              <a:ea typeface="微软雅黑" charset="0"/>
              <a:cs typeface="微软雅黑" charset="0"/>
            </a:rPr>
            <a:t>引入</a:t>
          </a:r>
          <a:r>
            <a:rPr lang="en-US" altLang="zh-CN" sz="1800" dirty="0" err="1">
              <a:solidFill>
                <a:schemeClr val="tx1"/>
              </a:solidFill>
              <a:latin typeface="微软雅黑" charset="0"/>
              <a:ea typeface="微软雅黑" charset="0"/>
              <a:cs typeface="微软雅黑" charset="0"/>
            </a:rPr>
            <a:t>ReLU</a:t>
          </a:r>
          <a:r>
            <a:rPr lang="zh-CN" altLang="en-US" sz="1800" dirty="0">
              <a:solidFill>
                <a:schemeClr val="tx1"/>
              </a:solidFill>
              <a:latin typeface="微软雅黑" charset="0"/>
              <a:ea typeface="微软雅黑" charset="0"/>
              <a:cs typeface="微软雅黑" charset="0"/>
            </a:rPr>
            <a:t>激活函数</a:t>
          </a:r>
          <a:endParaRPr lang="en-GB" sz="1800" dirty="0">
            <a:solidFill>
              <a:schemeClr val="tx1"/>
            </a:solidFill>
            <a:latin typeface="微软雅黑" charset="0"/>
            <a:ea typeface="微软雅黑" charset="0"/>
            <a:cs typeface="微软雅黑" charset="0"/>
          </a:endParaRPr>
        </a:p>
      </dsp:txBody>
      <dsp:txXfrm>
        <a:off x="0" y="3309264"/>
        <a:ext cx="10925175" cy="9807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fld>
            <a:endParaRPr lang="zh-CN" altLang="en-US"/>
          </a:p>
        </p:txBody>
      </p:sp>
    </p:spTree>
  </p:cSld>
  <p:clrMapOvr>
    <a:masterClrMapping/>
  </p:clrMapOvr>
  <p:transition spd="slow" advTm="15000">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7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7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rPr>
            </a:fld>
            <a:endPar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endParaRPr>
          </a:p>
        </p:txBody>
      </p:sp>
    </p:spTree>
  </p:cSld>
  <p:clrMapOvr>
    <a:masterClrMapping/>
  </p:clrMapOvr>
  <p:transition spd="slow" advTm="15000">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p:cSld name="内容页">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transition spd="slow" advTm="15000">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spd="slow" advTm="15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advTm="15000">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2.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svg"/><Relationship Id="rId12" Type="http://schemas.openxmlformats.org/officeDocument/2006/relationships/slideLayout" Target="../slideLayouts/slideLayout1.xml"/><Relationship Id="rId11" Type="http://schemas.openxmlformats.org/officeDocument/2006/relationships/tags" Target="../tags/tag4.xml"/><Relationship Id="rId10" Type="http://schemas.openxmlformats.org/officeDocument/2006/relationships/tags" Target="../tags/tag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6.png"/><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7.png"/><Relationship Id="rId2" Type="http://schemas.openxmlformats.org/officeDocument/2006/relationships/tags" Target="../tags/tag1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7.pn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17.png"/><Relationship Id="rId2" Type="http://schemas.openxmlformats.org/officeDocument/2006/relationships/tags" Target="../tags/tag2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8.png"/><Relationship Id="rId2" Type="http://schemas.openxmlformats.org/officeDocument/2006/relationships/image" Target="../media/image2.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hemeOverride" Target="../theme/themeOverride1.xml"/><Relationship Id="rId2" Type="http://schemas.openxmlformats.org/officeDocument/2006/relationships/image" Target="../media/image32.pn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4.xml"/><Relationship Id="rId6" Type="http://schemas.openxmlformats.org/officeDocument/2006/relationships/image" Target="../media/image34.png"/><Relationship Id="rId5" Type="http://schemas.openxmlformats.org/officeDocument/2006/relationships/tags" Target="../tags/tag23.xml"/><Relationship Id="rId4" Type="http://schemas.openxmlformats.org/officeDocument/2006/relationships/image" Target="../media/image33.png"/><Relationship Id="rId3" Type="http://schemas.openxmlformats.org/officeDocument/2006/relationships/tags" Target="../tags/tag22.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xml"/><Relationship Id="rId6" Type="http://schemas.openxmlformats.org/officeDocument/2006/relationships/tags" Target="../tags/tag1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0.png"/><Relationship Id="rId3" Type="http://schemas.openxmlformats.org/officeDocument/2006/relationships/tags" Target="../tags/tag13.xml"/><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pic>
        <p:nvPicPr>
          <p:cNvPr id="10" name="图片 9"/>
          <p:cNvPicPr>
            <a:picLocks noChangeAspect="1"/>
          </p:cNvPicPr>
          <p:nvPr/>
        </p:nvPicPr>
        <p:blipFill>
          <a:blip r:embed="rId3"/>
          <a:stretch>
            <a:fillRect/>
          </a:stretch>
        </p:blipFill>
        <p:spPr>
          <a:xfrm>
            <a:off x="6062980" y="452120"/>
            <a:ext cx="5067935" cy="5954395"/>
          </a:xfrm>
          <a:prstGeom prst="rect">
            <a:avLst/>
          </a:prstGeom>
        </p:spPr>
      </p:pic>
      <p:sp>
        <p:nvSpPr>
          <p:cNvPr id="11" name="文本框 10"/>
          <p:cNvSpPr txBox="1"/>
          <p:nvPr/>
        </p:nvSpPr>
        <p:spPr>
          <a:xfrm>
            <a:off x="77560" y="2848721"/>
            <a:ext cx="6503037" cy="769441"/>
          </a:xfrm>
          <a:prstGeom prst="rect">
            <a:avLst/>
          </a:prstGeom>
          <a:noFill/>
        </p:spPr>
        <p:txBody>
          <a:bodyPr wrap="square" rtlCol="0">
            <a:spAutoFit/>
          </a:bodyPr>
          <a:lstStyle/>
          <a:p>
            <a:pPr algn="ctr" defTabSz="1372235"/>
            <a:r>
              <a:rPr lang="zh-CN" altLang="en-US" sz="4400" dirty="0">
                <a:latin typeface="微软雅黑" panose="020B0503020204020204" charset="-122"/>
                <a:ea typeface="微软雅黑" panose="020B0503020204020204" charset="-122"/>
                <a:cs typeface="微软雅黑" panose="020B0503020204020204" charset="-122"/>
                <a:sym typeface="+mn-ea"/>
              </a:rPr>
              <a:t>第</a:t>
            </a:r>
            <a:r>
              <a:rPr lang="en-US" altLang="zh-CN" sz="4400" dirty="0">
                <a:latin typeface="微软雅黑" panose="020B0503020204020204" charset="-122"/>
                <a:ea typeface="微软雅黑" panose="020B0503020204020204" charset="-122"/>
                <a:cs typeface="微软雅黑" panose="020B0503020204020204" charset="-122"/>
                <a:sym typeface="+mn-ea"/>
              </a:rPr>
              <a:t>6</a:t>
            </a:r>
            <a:r>
              <a:rPr lang="zh-CN" altLang="en-US" sz="4400" dirty="0">
                <a:latin typeface="微软雅黑" panose="020B0503020204020204" charset="-122"/>
                <a:ea typeface="微软雅黑" panose="020B0503020204020204" charset="-122"/>
                <a:cs typeface="微软雅黑" panose="020B0503020204020204" charset="-122"/>
                <a:sym typeface="+mn-ea"/>
              </a:rPr>
              <a:t>章  神经网络</a:t>
            </a:r>
            <a:endParaRPr lang="zh-CN" altLang="en-US" sz="4400" dirty="0">
              <a:latin typeface="微软雅黑" panose="020B0503020204020204" charset="-122"/>
              <a:ea typeface="微软雅黑" panose="020B0503020204020204" charset="-122"/>
              <a:cs typeface="微软雅黑" panose="020B0503020204020204" charset="-122"/>
              <a:sym typeface="+mn-lt"/>
            </a:endParaRPr>
          </a:p>
        </p:txBody>
      </p:sp>
      <p:sp>
        <p:nvSpPr>
          <p:cNvPr id="21" name="PA_矩形 32"/>
          <p:cNvSpPr/>
          <p:nvPr>
            <p:custDataLst>
              <p:tags r:id="rId4"/>
            </p:custDataLst>
          </p:nvPr>
        </p:nvSpPr>
        <p:spPr>
          <a:xfrm>
            <a:off x="852805" y="4835525"/>
            <a:ext cx="1513840" cy="306705"/>
          </a:xfrm>
          <a:prstGeom prst="rect">
            <a:avLst/>
          </a:prstGeom>
          <a:ln>
            <a:noFill/>
          </a:ln>
        </p:spPr>
        <p:txBody>
          <a:bodyPr wrap="square">
            <a:spAutoFit/>
          </a:bodyPr>
          <a:lstStyle/>
          <a:p>
            <a:pPr algn="ctr"/>
            <a:r>
              <a:rPr lang="en-US" sz="1400" dirty="0">
                <a:solidFill>
                  <a:schemeClr val="bg1"/>
                </a:solidFill>
                <a:latin typeface="微软雅黑" panose="020B0503020204020204" charset="-122"/>
                <a:ea typeface="微软雅黑" panose="020B0503020204020204" charset="-122"/>
                <a:sym typeface="华文细黑" panose="02010600040101010101" pitchFamily="2" charset="-122"/>
              </a:rPr>
              <a:t>20XX-XX-XX</a:t>
            </a:r>
            <a:endParaRPr lang="en-US" sz="1400" dirty="0">
              <a:solidFill>
                <a:schemeClr val="bg1"/>
              </a:solidFill>
              <a:latin typeface="微软雅黑" panose="020B0503020204020204" charset="-122"/>
              <a:ea typeface="微软雅黑" panose="020B0503020204020204" charset="-122"/>
              <a:sym typeface="华文细黑" panose="02010600040101010101" pitchFamily="2" charset="-122"/>
            </a:endParaRPr>
          </a:p>
        </p:txBody>
      </p:sp>
      <p:pic>
        <p:nvPicPr>
          <p:cNvPr id="5" name="图片 4"/>
          <p:cNvPicPr>
            <a:picLocks noChangeAspect="1"/>
          </p:cNvPicPr>
          <p:nvPr/>
        </p:nvPicPr>
        <p:blipFill>
          <a:blip r:embed="rId5"/>
          <a:stretch>
            <a:fillRect/>
          </a:stretch>
        </p:blipFill>
        <p:spPr>
          <a:xfrm>
            <a:off x="1743075" y="290195"/>
            <a:ext cx="1214755" cy="615950"/>
          </a:xfrm>
          <a:prstGeom prst="rect">
            <a:avLst/>
          </a:prstGeom>
        </p:spPr>
      </p:pic>
      <p:pic>
        <p:nvPicPr>
          <p:cNvPr id="2" name="图片 1"/>
          <p:cNvPicPr>
            <a:picLocks noChangeAspect="1"/>
          </p:cNvPicPr>
          <p:nvPr/>
        </p:nvPicPr>
        <p:blipFill>
          <a:blip r:embed="rId6"/>
          <a:stretch>
            <a:fillRect/>
          </a:stretch>
        </p:blipFill>
        <p:spPr>
          <a:xfrm>
            <a:off x="2957830" y="258445"/>
            <a:ext cx="2266950" cy="647700"/>
          </a:xfrm>
          <a:prstGeom prst="rect">
            <a:avLst/>
          </a:prstGeom>
        </p:spPr>
      </p:pic>
      <p:pic>
        <p:nvPicPr>
          <p:cNvPr id="3" name="图片 2"/>
          <p:cNvPicPr>
            <a:picLocks noChangeAspect="1"/>
          </p:cNvPicPr>
          <p:nvPr/>
        </p:nvPicPr>
        <p:blipFill>
          <a:blip r:embed="rId7"/>
          <a:stretch>
            <a:fillRect/>
          </a:stretch>
        </p:blipFill>
        <p:spPr>
          <a:xfrm>
            <a:off x="280670" y="290195"/>
            <a:ext cx="572135" cy="590550"/>
          </a:xfrm>
          <a:prstGeom prst="rect">
            <a:avLst/>
          </a:prstGeom>
        </p:spPr>
      </p:pic>
      <p:pic>
        <p:nvPicPr>
          <p:cNvPr id="4" name="图片 3"/>
          <p:cNvPicPr>
            <a:picLocks noChangeAspect="1"/>
          </p:cNvPicPr>
          <p:nvPr>
            <p:custDataLst>
              <p:tags r:id="rId8"/>
            </p:custDataLst>
          </p:nvPr>
        </p:nvPicPr>
        <p:blipFill>
          <a:blip r:embed="rId9"/>
          <a:stretch>
            <a:fillRect/>
          </a:stretch>
        </p:blipFill>
        <p:spPr>
          <a:xfrm>
            <a:off x="852805" y="346075"/>
            <a:ext cx="915035" cy="464820"/>
          </a:xfrm>
          <a:prstGeom prst="rect">
            <a:avLst/>
          </a:prstGeom>
        </p:spPr>
      </p:pic>
      <p:sp>
        <p:nvSpPr>
          <p:cNvPr id="17" name="PA_矩形 28"/>
          <p:cNvSpPr/>
          <p:nvPr>
            <p:custDataLst>
              <p:tags r:id="rId10"/>
            </p:custDataLst>
          </p:nvPr>
        </p:nvSpPr>
        <p:spPr>
          <a:xfrm>
            <a:off x="852805" y="3618230"/>
            <a:ext cx="4548505" cy="460375"/>
          </a:xfrm>
          <a:prstGeom prst="rect">
            <a:avLst/>
          </a:prstGeom>
          <a:ln>
            <a:noFill/>
          </a:ln>
        </p:spPr>
        <p:txBody>
          <a:bodyPr wrap="square">
            <a:spAutoFit/>
          </a:bodyPr>
          <a:p>
            <a:pPr algn="ctr"/>
            <a:r>
              <a:rPr lang="en-US" altLang="pt-BR" sz="2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Neur al </a:t>
            </a:r>
            <a:r>
              <a:rPr lang="en-US" altLang="pt-BR" sz="2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Network</a:t>
            </a:r>
            <a:endParaRPr lang="en-US" altLang="pt-BR" sz="2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Tree>
    <p:custDataLst>
      <p:tags r:id="rId1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custDataLst>
              <p:tags r:id="rId1"/>
            </p:custDataLst>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神经网络原理</a:t>
            </a:r>
            <a:endParaRPr lang="zh-CN" altLang="en-US"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121410"/>
            <a:ext cx="5474970" cy="5154930"/>
          </a:xfrm>
        </p:spPr>
        <p:txBody>
          <a:bodyPr/>
          <a:lstStyle/>
          <a:p>
            <a:pPr marL="0" indent="0">
              <a:lnSpc>
                <a:spcPct val="150000"/>
              </a:lnSpc>
              <a:buNone/>
            </a:pPr>
            <a:r>
              <a:rPr lang="zh-CN" altLang="en-US" sz="2000" b="1" dirty="0">
                <a:latin typeface="微软雅黑" charset="0"/>
                <a:ea typeface="微软雅黑" charset="0"/>
                <a:cs typeface="微软雅黑" charset="0"/>
              </a:rPr>
              <a:t>神经网络的训练</a:t>
            </a:r>
            <a:endParaRPr lang="en-US" altLang="zh-CN" sz="2000" b="1" dirty="0">
              <a:latin typeface="微软雅黑" charset="0"/>
              <a:ea typeface="微软雅黑" charset="0"/>
              <a:cs typeface="微软雅黑" charset="0"/>
            </a:endParaRPr>
          </a:p>
          <a:p>
            <a:pPr>
              <a:lnSpc>
                <a:spcPct val="150000"/>
              </a:lnSpc>
            </a:pPr>
            <a:r>
              <a:rPr lang="en-US" altLang="zh-CN" sz="1800" dirty="0" err="1">
                <a:latin typeface="微软雅黑" charset="0"/>
                <a:ea typeface="微软雅黑" charset="0"/>
                <a:cs typeface="微软雅黑" charset="0"/>
              </a:rPr>
              <a:t>Eg</a:t>
            </a:r>
            <a:r>
              <a:rPr lang="zh-CN" altLang="en-US" sz="1800" dirty="0" err="1">
                <a:latin typeface="微软雅黑" charset="0"/>
                <a:ea typeface="微软雅黑" charset="0"/>
                <a:cs typeface="微软雅黑" charset="0"/>
              </a:rPr>
              <a:t>：</a:t>
            </a:r>
            <a:r>
              <a:rPr lang="zh-CN" altLang="en-US" sz="1800" dirty="0">
                <a:latin typeface="微软雅黑" charset="0"/>
                <a:ea typeface="微软雅黑" charset="0"/>
                <a:cs typeface="微软雅黑" charset="0"/>
              </a:rPr>
              <a:t>假如你站在某座山的山峰上，必须在完全天黑前下山回家，但周围并没有已经开发过的道路。你需要自由移动，找出最快的下山路径。</a:t>
            </a:r>
            <a:endParaRPr lang="en-US" altLang="zh-CN" sz="1800" dirty="0">
              <a:latin typeface="微软雅黑" charset="0"/>
              <a:ea typeface="微软雅黑" charset="0"/>
              <a:cs typeface="微软雅黑" charset="0"/>
            </a:endParaRPr>
          </a:p>
          <a:p>
            <a:pPr>
              <a:lnSpc>
                <a:spcPct val="150000"/>
              </a:lnSpc>
            </a:pPr>
            <a:r>
              <a:rPr lang="zh-CN" altLang="en-US" sz="1800" dirty="0">
                <a:latin typeface="微软雅黑" charset="0"/>
                <a:ea typeface="微软雅黑" charset="0"/>
                <a:cs typeface="微软雅黑" charset="0"/>
              </a:rPr>
              <a:t>山谷</a:t>
            </a:r>
            <a:r>
              <a:rPr lang="en-US" altLang="zh-CN" sz="1800" dirty="0">
                <a:latin typeface="微软雅黑" charset="0"/>
                <a:ea typeface="微软雅黑" charset="0"/>
                <a:cs typeface="微软雅黑" charset="0"/>
              </a:rPr>
              <a:t>Vs</a:t>
            </a:r>
            <a:r>
              <a:rPr lang="zh-CN" altLang="en-US" sz="1800" dirty="0">
                <a:latin typeface="微软雅黑" charset="0"/>
                <a:ea typeface="微软雅黑" charset="0"/>
                <a:cs typeface="微软雅黑" charset="0"/>
              </a:rPr>
              <a:t>山脊</a:t>
            </a:r>
            <a:endParaRPr lang="en-US" altLang="zh-CN" sz="1800" dirty="0">
              <a:latin typeface="微软雅黑" charset="0"/>
              <a:ea typeface="微软雅黑" charset="0"/>
              <a:cs typeface="微软雅黑" charset="0"/>
            </a:endParaRPr>
          </a:p>
          <a:p>
            <a:pPr>
              <a:lnSpc>
                <a:spcPct val="150000"/>
              </a:lnSpc>
            </a:pPr>
            <a:r>
              <a:rPr lang="zh-CN" altLang="en-US" sz="1800" dirty="0">
                <a:latin typeface="微软雅黑" charset="0"/>
                <a:ea typeface="微软雅黑" charset="0"/>
                <a:cs typeface="微软雅黑" charset="0"/>
              </a:rPr>
              <a:t>当你下山时，为尽快抵达山脚，就要寻找周围的“山谷”，如果是晴朗的日间，你当然可以在山峰上举目眺望，哪里是山谷、哪里是山脊尽收眼底。</a:t>
            </a:r>
            <a:endParaRPr lang="en-US" altLang="zh-CN" sz="1800" dirty="0">
              <a:latin typeface="微软雅黑" charset="0"/>
              <a:ea typeface="微软雅黑" charset="0"/>
              <a:cs typeface="微软雅黑" charset="0"/>
            </a:endParaRPr>
          </a:p>
          <a:p>
            <a:pPr>
              <a:lnSpc>
                <a:spcPct val="150000"/>
              </a:lnSpc>
            </a:pPr>
            <a:r>
              <a:rPr lang="zh-CN" altLang="en-US" sz="1800" dirty="0">
                <a:latin typeface="微软雅黑" charset="0"/>
                <a:ea typeface="微软雅黑" charset="0"/>
                <a:cs typeface="微软雅黑" charset="0"/>
              </a:rPr>
              <a:t>神经网络的训练正是这样一个“下山”过程。</a:t>
            </a:r>
            <a:endParaRPr lang="en-US" altLang="zh-CN" sz="1800" dirty="0">
              <a:latin typeface="微软雅黑" charset="0"/>
              <a:ea typeface="微软雅黑" charset="0"/>
              <a:cs typeface="微软雅黑" charset="0"/>
            </a:endParaRPr>
          </a:p>
          <a:p>
            <a:pPr>
              <a:lnSpc>
                <a:spcPct val="150000"/>
              </a:lnSpc>
            </a:pPr>
            <a:r>
              <a:rPr lang="zh-CN" altLang="en-US" sz="1800" dirty="0">
                <a:latin typeface="微软雅黑" charset="0"/>
                <a:ea typeface="微软雅黑" charset="0"/>
                <a:cs typeface="微软雅黑" charset="0"/>
              </a:rPr>
              <a:t>每一个神经网络模型都要经过这样的梯度优化过程。</a:t>
            </a:r>
            <a:endParaRPr lang="en-US" altLang="zh-CN" sz="1800" dirty="0">
              <a:latin typeface="微软雅黑" charset="0"/>
              <a:ea typeface="微软雅黑" charset="0"/>
              <a:cs typeface="微软雅黑"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3135" y="2293620"/>
            <a:ext cx="5650865" cy="2809875"/>
          </a:xfrm>
          <a:prstGeom prst="rect">
            <a:avLst/>
          </a:prstGeom>
          <a:noFill/>
        </p:spPr>
      </p:pic>
    </p:spTree>
  </p:cSld>
  <p:clrMapOvr>
    <a:masterClrMapping/>
  </p:clrMapOvr>
  <p:transition spd="slow" advTm="15000">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grpSp>
        <p:nvGrpSpPr>
          <p:cNvPr id="3" name="组合 2"/>
          <p:cNvGrpSpPr/>
          <p:nvPr/>
        </p:nvGrpSpPr>
        <p:grpSpPr>
          <a:xfrm>
            <a:off x="630555" y="2475865"/>
            <a:ext cx="4887595" cy="1477645"/>
            <a:chOff x="993" y="3574"/>
            <a:chExt cx="7697" cy="2327"/>
          </a:xfrm>
        </p:grpSpPr>
        <p:sp>
          <p:nvSpPr>
            <p:cNvPr id="11" name="文本框 10"/>
            <p:cNvSpPr txBox="1"/>
            <p:nvPr/>
          </p:nvSpPr>
          <p:spPr>
            <a:xfrm>
              <a:off x="993" y="3574"/>
              <a:ext cx="7697" cy="1423"/>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03 </a:t>
              </a:r>
              <a:r>
                <a:rPr lang="zh-CN" altLang="en-US" sz="4400" dirty="0">
                  <a:latin typeface="微软雅黑" panose="020B0503020204020204" charset="-122"/>
                  <a:ea typeface="微软雅黑" panose="020B0503020204020204" charset="-122"/>
                  <a:cs typeface="微软雅黑" panose="020B0503020204020204" charset="-122"/>
                  <a:sym typeface="+mn-ea"/>
                </a:rPr>
                <a:t>卷积神经网络</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2"/>
              </p:custDataLst>
            </p:nvPr>
          </p:nvSpPr>
          <p:spPr>
            <a:xfrm>
              <a:off x="993" y="5416"/>
              <a:ext cx="7163" cy="485"/>
            </a:xfrm>
            <a:prstGeom prst="rect">
              <a:avLst/>
            </a:prstGeom>
            <a:ln>
              <a:noFill/>
            </a:ln>
          </p:spPr>
          <p:txBody>
            <a:bodyPr wrap="square">
              <a:spAutoFit/>
            </a:bodyPr>
            <a:lstStyle/>
            <a:p>
              <a:pPr algn="l"/>
              <a:endParaRPr lang="pt-BR"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grpSp>
      <p:pic>
        <p:nvPicPr>
          <p:cNvPr id="4" name="图片 3"/>
          <p:cNvPicPr>
            <a:picLocks noChangeAspect="1"/>
          </p:cNvPicPr>
          <p:nvPr/>
        </p:nvPicPr>
        <p:blipFill>
          <a:blip r:embed="rId3"/>
          <a:stretch>
            <a:fillRect/>
          </a:stretch>
        </p:blipFill>
        <p:spPr>
          <a:xfrm>
            <a:off x="5179060" y="1895475"/>
            <a:ext cx="6267450" cy="3067050"/>
          </a:xfrm>
          <a:prstGeom prst="rect">
            <a:avLst/>
          </a:prstGeom>
        </p:spPr>
      </p:pic>
      <p:sp>
        <p:nvSpPr>
          <p:cNvPr id="6" name="PA_矩形 28"/>
          <p:cNvSpPr/>
          <p:nvPr>
            <p:custDataLst>
              <p:tags r:id="rId4"/>
            </p:custDataLst>
          </p:nvPr>
        </p:nvSpPr>
        <p:spPr>
          <a:xfrm>
            <a:off x="1530350" y="3338830"/>
            <a:ext cx="3087370" cy="306705"/>
          </a:xfrm>
          <a:prstGeom prst="rect">
            <a:avLst/>
          </a:prstGeom>
          <a:ln>
            <a:noFill/>
          </a:ln>
        </p:spPr>
        <p:txBody>
          <a:bodyPr wrap="square">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Convolutional Neural Network</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卷积神经网络</a:t>
            </a:r>
            <a:endParaRPr lang="zh-CN" altLang="en-US"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121410"/>
            <a:ext cx="6266815" cy="5310505"/>
          </a:xfrm>
        </p:spPr>
        <p:txBody>
          <a:bodyPr/>
          <a:lstStyle/>
          <a:p>
            <a:pPr>
              <a:lnSpc>
                <a:spcPct val="130000"/>
              </a:lnSpc>
            </a:pPr>
            <a:r>
              <a:rPr lang="zh-CN" altLang="en-US" sz="1800" dirty="0">
                <a:latin typeface="微软雅黑" charset="0"/>
                <a:ea typeface="微软雅黑" charset="0"/>
                <a:cs typeface="微软雅黑" charset="0"/>
              </a:rPr>
              <a:t>一张彩色图片的每个像素</a:t>
            </a:r>
            <a:r>
              <a:rPr lang="en-US" altLang="zh-CN" sz="1800" dirty="0">
                <a:latin typeface="微软雅黑" charset="0"/>
                <a:ea typeface="微软雅黑" charset="0"/>
                <a:cs typeface="微软雅黑" charset="0"/>
              </a:rPr>
              <a:t>Pixel</a:t>
            </a:r>
            <a:r>
              <a:rPr lang="zh-CN" altLang="en-US" sz="1800" dirty="0">
                <a:latin typeface="微软雅黑" charset="0"/>
                <a:ea typeface="微软雅黑" charset="0"/>
                <a:cs typeface="微软雅黑" charset="0"/>
              </a:rPr>
              <a:t>可以由</a:t>
            </a:r>
            <a:r>
              <a:rPr lang="en-US" altLang="zh-CN" sz="1800" dirty="0">
                <a:latin typeface="微软雅黑" charset="0"/>
                <a:ea typeface="微软雅黑" charset="0"/>
                <a:cs typeface="微软雅黑" charset="0"/>
              </a:rPr>
              <a:t>R G B </a:t>
            </a:r>
            <a:r>
              <a:rPr lang="zh-CN" altLang="en-US" sz="1800" dirty="0">
                <a:latin typeface="微软雅黑" charset="0"/>
                <a:ea typeface="微软雅黑" charset="0"/>
                <a:cs typeface="微软雅黑" charset="0"/>
              </a:rPr>
              <a:t>三个颜色通道组成，所以这三个 通道就代表了 </a:t>
            </a:r>
            <a:r>
              <a:rPr lang="en-US" altLang="zh-CN" sz="1800" dirty="0">
                <a:latin typeface="微软雅黑" charset="0"/>
                <a:ea typeface="微软雅黑" charset="0"/>
                <a:cs typeface="微软雅黑" charset="0"/>
              </a:rPr>
              <a:t>R G B </a:t>
            </a:r>
            <a:r>
              <a:rPr lang="zh-CN" altLang="en-US" sz="1800" dirty="0">
                <a:latin typeface="微软雅黑" charset="0"/>
                <a:ea typeface="微软雅黑" charset="0"/>
                <a:cs typeface="微软雅黑" charset="0"/>
              </a:rPr>
              <a:t>三种颜色。</a:t>
            </a:r>
            <a:endParaRPr lang="en-US" altLang="zh-CN" sz="1800" dirty="0">
              <a:latin typeface="微软雅黑" charset="0"/>
              <a:ea typeface="微软雅黑" charset="0"/>
              <a:cs typeface="微软雅黑" charset="0"/>
            </a:endParaRPr>
          </a:p>
          <a:p>
            <a:pPr>
              <a:lnSpc>
                <a:spcPct val="130000"/>
              </a:lnSpc>
            </a:pPr>
            <a:r>
              <a:rPr lang="zh-CN" altLang="zh-CN" sz="1800" dirty="0">
                <a:latin typeface="微软雅黑" charset="0"/>
                <a:ea typeface="微软雅黑" charset="0"/>
                <a:cs typeface="微软雅黑" charset="0"/>
              </a:rPr>
              <a:t>卷积神经网络（</a:t>
            </a:r>
            <a:r>
              <a:rPr lang="en-US" altLang="zh-CN" sz="1800" dirty="0">
                <a:latin typeface="微软雅黑" charset="0"/>
                <a:ea typeface="微软雅黑" charset="0"/>
                <a:cs typeface="微软雅黑" charset="0"/>
              </a:rPr>
              <a:t>Convolutional neural network, CNN</a:t>
            </a:r>
            <a:r>
              <a:rPr lang="zh-CN" altLang="zh-CN" sz="1800" dirty="0">
                <a:latin typeface="微软雅黑" charset="0"/>
                <a:ea typeface="微软雅黑" charset="0"/>
                <a:cs typeface="微软雅黑" charset="0"/>
              </a:rPr>
              <a:t>）主要用于图像识别，其特点是预设了输入数据是图片格式，并通过这个预设简化需要训练的参数。</a:t>
            </a:r>
            <a:endParaRPr lang="en-US" altLang="zh-CN" sz="1800" dirty="0">
              <a:latin typeface="微软雅黑" charset="0"/>
              <a:ea typeface="微软雅黑" charset="0"/>
              <a:cs typeface="微软雅黑" charset="0"/>
            </a:endParaRPr>
          </a:p>
          <a:p>
            <a:pPr>
              <a:lnSpc>
                <a:spcPct val="130000"/>
              </a:lnSpc>
            </a:pPr>
            <a:r>
              <a:rPr lang="zh-CN" altLang="en-US" sz="1800" dirty="0">
                <a:latin typeface="微软雅黑" charset="0"/>
                <a:ea typeface="微软雅黑" charset="0"/>
                <a:cs typeface="微软雅黑" charset="0"/>
              </a:rPr>
              <a:t>如果要输入一个传统的卷积神经网络模型，我们需要把这一个三维的 </a:t>
            </a:r>
            <a:r>
              <a:rPr lang="en-US" altLang="zh-CN" sz="1800" dirty="0">
                <a:latin typeface="微软雅黑" charset="0"/>
                <a:ea typeface="微软雅黑" charset="0"/>
                <a:cs typeface="微软雅黑" charset="0"/>
              </a:rPr>
              <a:t>Tensor</a:t>
            </a:r>
            <a:r>
              <a:rPr lang="zh-CN" altLang="en-US" sz="1800" dirty="0">
                <a:latin typeface="微软雅黑" charset="0"/>
                <a:ea typeface="微软雅黑" charset="0"/>
                <a:cs typeface="微软雅黑" charset="0"/>
              </a:rPr>
              <a:t>拼接成一个向量。一个三维的 </a:t>
            </a:r>
            <a:r>
              <a:rPr lang="en-US" altLang="zh-CN" sz="1800" dirty="0">
                <a:latin typeface="微软雅黑" charset="0"/>
                <a:ea typeface="微软雅黑" charset="0"/>
                <a:cs typeface="微软雅黑" charset="0"/>
              </a:rPr>
              <a:t>Tensor </a:t>
            </a:r>
            <a:r>
              <a:rPr lang="zh-CN" altLang="en-US" sz="1800" dirty="0">
                <a:latin typeface="微软雅黑" charset="0"/>
                <a:ea typeface="微软雅黑" charset="0"/>
                <a:cs typeface="微软雅黑" charset="0"/>
              </a:rPr>
              <a:t>里面有多少数字呢？</a:t>
            </a:r>
            <a:endParaRPr lang="en-US" altLang="zh-CN" sz="1800" dirty="0">
              <a:latin typeface="微软雅黑" charset="0"/>
              <a:ea typeface="微软雅黑" charset="0"/>
              <a:cs typeface="微软雅黑" charset="0"/>
            </a:endParaRPr>
          </a:p>
          <a:p>
            <a:pPr>
              <a:lnSpc>
                <a:spcPct val="130000"/>
              </a:lnSpc>
            </a:pPr>
            <a:r>
              <a:rPr lang="zh-CN" altLang="en-US" sz="1800" dirty="0">
                <a:latin typeface="微软雅黑" charset="0"/>
                <a:ea typeface="微软雅黑" charset="0"/>
                <a:cs typeface="微软雅黑" charset="0"/>
              </a:rPr>
              <a:t>传统神经网络分析思路</a:t>
            </a:r>
            <a:r>
              <a:rPr lang="en-US" altLang="zh-CN" sz="1800" dirty="0">
                <a:latin typeface="微软雅黑" charset="0"/>
                <a:ea typeface="微软雅黑" charset="0"/>
                <a:cs typeface="微软雅黑" charset="0"/>
              </a:rPr>
              <a:t>:</a:t>
            </a:r>
            <a:endParaRPr lang="en-US" altLang="zh-CN" sz="1800" dirty="0">
              <a:latin typeface="微软雅黑" charset="0"/>
              <a:ea typeface="微软雅黑" charset="0"/>
              <a:cs typeface="微软雅黑" charset="0"/>
            </a:endParaRPr>
          </a:p>
          <a:p>
            <a:pPr lvl="1">
              <a:lnSpc>
                <a:spcPct val="130000"/>
              </a:lnSpc>
            </a:pPr>
            <a:r>
              <a:rPr lang="zh-CN" altLang="zh-CN" sz="1800" dirty="0">
                <a:latin typeface="微软雅黑" charset="0"/>
                <a:ea typeface="微软雅黑" charset="0"/>
                <a:cs typeface="微软雅黑" charset="0"/>
              </a:rPr>
              <a:t>参数过多</a:t>
            </a:r>
            <a:endParaRPr lang="en-US" altLang="zh-CN" sz="1800" dirty="0">
              <a:latin typeface="微软雅黑" charset="0"/>
              <a:ea typeface="微软雅黑" charset="0"/>
              <a:cs typeface="微软雅黑" charset="0"/>
            </a:endParaRPr>
          </a:p>
          <a:p>
            <a:pPr lvl="1">
              <a:lnSpc>
                <a:spcPct val="130000"/>
              </a:lnSpc>
            </a:pPr>
            <a:r>
              <a:rPr lang="zh-CN" altLang="en-US" sz="1800" dirty="0">
                <a:latin typeface="微软雅黑" charset="0"/>
                <a:ea typeface="微软雅黑" charset="0"/>
                <a:cs typeface="微软雅黑" charset="0"/>
              </a:rPr>
              <a:t>过拟合的风险</a:t>
            </a:r>
            <a:endParaRPr lang="en-US" altLang="zh-CN" sz="1800" dirty="0">
              <a:latin typeface="微软雅黑" charset="0"/>
              <a:ea typeface="微软雅黑" charset="0"/>
              <a:cs typeface="微软雅黑" charset="0"/>
            </a:endParaRPr>
          </a:p>
          <a:p>
            <a:pPr lvl="1">
              <a:lnSpc>
                <a:spcPct val="130000"/>
              </a:lnSpc>
            </a:pPr>
            <a:r>
              <a:rPr lang="zh-CN" altLang="en-US" sz="1800" dirty="0">
                <a:latin typeface="微软雅黑" charset="0"/>
                <a:ea typeface="微软雅黑" charset="0"/>
                <a:cs typeface="微软雅黑" charset="0"/>
              </a:rPr>
              <a:t>计算复杂度过大</a:t>
            </a:r>
            <a:endParaRPr lang="en-US" altLang="zh-CN" sz="1800" dirty="0">
              <a:latin typeface="微软雅黑" charset="0"/>
              <a:ea typeface="微软雅黑" charset="0"/>
              <a:cs typeface="微软雅黑" charset="0"/>
            </a:endParaRPr>
          </a:p>
          <a:p>
            <a:pPr lvl="1">
              <a:lnSpc>
                <a:spcPct val="130000"/>
              </a:lnSpc>
            </a:pPr>
            <a:endParaRPr lang="zh-CN" altLang="en-US" sz="1800" dirty="0">
              <a:latin typeface="微软雅黑" charset="0"/>
              <a:ea typeface="微软雅黑" charset="0"/>
              <a:cs typeface="微软雅黑" charset="0"/>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14565" y="381635"/>
            <a:ext cx="4295140" cy="3102610"/>
          </a:xfrm>
          <a:prstGeom prst="rect">
            <a:avLst/>
          </a:prstGeom>
          <a:noFill/>
        </p:spPr>
      </p:pic>
      <p:pic>
        <p:nvPicPr>
          <p:cNvPr id="7" name="图片 6" descr="Diagram&#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565" y="4059555"/>
            <a:ext cx="4338320" cy="2533650"/>
          </a:xfrm>
          <a:prstGeom prst="rect">
            <a:avLst/>
          </a:prstGeom>
          <a:noFill/>
        </p:spPr>
      </p:pic>
    </p:spTree>
  </p:cSld>
  <p:clrMapOvr>
    <a:masterClrMapping/>
  </p:clrMapOvr>
  <p:transition spd="slow" advTm="15000">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卷积神经网络</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484630"/>
            <a:ext cx="5121275" cy="4331970"/>
          </a:xfrm>
        </p:spPr>
        <p:txBody>
          <a:bodyPr/>
          <a:lstStyle/>
          <a:p>
            <a:pPr marL="0" indent="0">
              <a:lnSpc>
                <a:spcPct val="160000"/>
              </a:lnSpc>
              <a:buNone/>
            </a:pPr>
            <a:r>
              <a:rPr lang="zh-CN" altLang="en-US" sz="2000" b="1" dirty="0">
                <a:latin typeface="微软雅黑" charset="0"/>
                <a:ea typeface="微软雅黑" charset="0"/>
                <a:cs typeface="微软雅黑" charset="0"/>
              </a:rPr>
              <a:t>感受野</a:t>
            </a:r>
            <a:endParaRPr lang="zh-CN" altLang="en-US"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对图像分类来说，假如想知道图</a:t>
            </a:r>
            <a:r>
              <a:rPr lang="en-US" altLang="zh-CN" sz="1800" dirty="0">
                <a:latin typeface="微软雅黑" charset="0"/>
                <a:ea typeface="微软雅黑" charset="0"/>
                <a:cs typeface="微软雅黑" charset="0"/>
              </a:rPr>
              <a:t>6. 9</a:t>
            </a:r>
            <a:r>
              <a:rPr lang="zh-CN" altLang="en-US" sz="1800" dirty="0">
                <a:latin typeface="微软雅黑" charset="0"/>
                <a:ea typeface="微软雅黑" charset="0"/>
                <a:cs typeface="微软雅黑" charset="0"/>
              </a:rPr>
              <a:t>中有一只鸟，我们该怎么做呢？</a:t>
            </a:r>
            <a:endParaRPr lang="en-US" altLang="zh-CN" sz="1800" dirty="0">
              <a:latin typeface="微软雅黑" charset="0"/>
              <a:ea typeface="微软雅黑" charset="0"/>
              <a:cs typeface="微软雅黑" charset="0"/>
            </a:endParaRPr>
          </a:p>
          <a:p>
            <a:pPr lvl="1">
              <a:lnSpc>
                <a:spcPct val="160000"/>
              </a:lnSpc>
            </a:pPr>
            <a:r>
              <a:rPr lang="zh-CN" altLang="en-US" sz="1800" dirty="0">
                <a:latin typeface="微软雅黑" charset="0"/>
                <a:ea typeface="微软雅黑" charset="0"/>
                <a:cs typeface="微软雅黑" charset="0"/>
              </a:rPr>
              <a:t>寻找事物的特别重要的模式（</a:t>
            </a:r>
            <a:r>
              <a:rPr lang="en-US" altLang="zh-CN" sz="1800" dirty="0">
                <a:latin typeface="微软雅黑" charset="0"/>
                <a:ea typeface="微软雅黑" charset="0"/>
                <a:cs typeface="微软雅黑" charset="0"/>
              </a:rPr>
              <a:t>Pattern</a:t>
            </a:r>
            <a:r>
              <a:rPr lang="zh-CN" altLang="en-US" sz="1800" dirty="0">
                <a:latin typeface="微软雅黑" charset="0"/>
                <a:ea typeface="微软雅黑" charset="0"/>
                <a:cs typeface="微软雅黑" charset="0"/>
              </a:rPr>
              <a:t>）</a:t>
            </a:r>
            <a:endParaRPr lang="en-US" altLang="zh-CN"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如我们现在用神经元去判断有没有某种模式出现，也许无需每个神经元都去观察完整的图片。</a:t>
            </a:r>
            <a:endParaRPr lang="en-US" altLang="zh-CN" sz="1800" dirty="0">
              <a:latin typeface="微软雅黑" charset="0"/>
              <a:ea typeface="微软雅黑" charset="0"/>
              <a:cs typeface="微软雅黑" charset="0"/>
            </a:endParaRPr>
          </a:p>
          <a:p>
            <a:pPr lvl="1">
              <a:lnSpc>
                <a:spcPct val="160000"/>
              </a:lnSpc>
            </a:pPr>
            <a:r>
              <a:rPr lang="zh-CN" altLang="en-US" sz="1800" dirty="0">
                <a:latin typeface="微软雅黑" charset="0"/>
                <a:ea typeface="微软雅黑" charset="0"/>
                <a:cs typeface="微软雅黑" charset="0"/>
              </a:rPr>
              <a:t>在</a:t>
            </a:r>
            <a:r>
              <a:rPr lang="en-US" altLang="zh-CN" sz="1800" dirty="0">
                <a:latin typeface="微软雅黑" charset="0"/>
                <a:ea typeface="微软雅黑" charset="0"/>
                <a:cs typeface="微软雅黑" charset="0"/>
              </a:rPr>
              <a:t>CNN </a:t>
            </a:r>
            <a:r>
              <a:rPr lang="zh-CN" altLang="en-US" sz="1800" dirty="0">
                <a:latin typeface="微软雅黑" charset="0"/>
                <a:ea typeface="微软雅黑" charset="0"/>
                <a:cs typeface="微软雅黑" charset="0"/>
              </a:rPr>
              <a:t>中，我们会设定一个区域叫“感受野”（</a:t>
            </a:r>
            <a:r>
              <a:rPr lang="en-US" altLang="zh-CN" sz="1800" dirty="0">
                <a:latin typeface="微软雅黑" charset="0"/>
                <a:ea typeface="微软雅黑" charset="0"/>
                <a:cs typeface="微软雅黑" charset="0"/>
              </a:rPr>
              <a:t>Receptive Field</a:t>
            </a:r>
            <a:r>
              <a:rPr lang="zh-CN" altLang="en-US" sz="1800" dirty="0">
                <a:latin typeface="微软雅黑" charset="0"/>
                <a:ea typeface="微软雅黑" charset="0"/>
                <a:cs typeface="微软雅黑" charset="0"/>
              </a:rPr>
              <a:t>）。所谓的感受野是神经网络中神经元“看到的”输入区域。</a:t>
            </a:r>
            <a:endParaRPr lang="en-US" altLang="zh-CN" sz="1800" dirty="0">
              <a:latin typeface="微软雅黑" charset="0"/>
              <a:ea typeface="微软雅黑" charset="0"/>
              <a:cs typeface="微软雅黑" charset="0"/>
            </a:endParaRPr>
          </a:p>
        </p:txBody>
      </p:sp>
      <p:pic>
        <p:nvPicPr>
          <p:cNvPr id="8" name="图片 7" descr="Graphical user interface&#10;&#10;Description automatically generated with low confidence"/>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0955" y="425450"/>
            <a:ext cx="5394325" cy="2482215"/>
          </a:xfrm>
          <a:prstGeom prst="rect">
            <a:avLst/>
          </a:prstGeom>
          <a:noFill/>
        </p:spPr>
      </p:pic>
      <p:pic>
        <p:nvPicPr>
          <p:cNvPr id="9" name="图片 8" descr="Graphical user interface&#10;&#10;Description automatically generated with medium confidenc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265" y="3429000"/>
            <a:ext cx="4853305" cy="3134360"/>
          </a:xfrm>
          <a:prstGeom prst="rect">
            <a:avLst/>
          </a:prstGeom>
          <a:noFill/>
        </p:spPr>
      </p:pic>
    </p:spTree>
  </p:cSld>
  <p:clrMapOvr>
    <a:masterClrMapping/>
  </p:clrMapOvr>
  <p:transition spd="slow" advTm="15000">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卷积神经网络</a:t>
            </a:r>
            <a:endParaRPr lang="zh-CN" altLang="en-US"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485900"/>
            <a:ext cx="5319395" cy="4444365"/>
          </a:xfrm>
        </p:spPr>
        <p:txBody>
          <a:bodyPr/>
          <a:lstStyle/>
          <a:p>
            <a:pPr>
              <a:lnSpc>
                <a:spcPct val="160000"/>
              </a:lnSpc>
            </a:pPr>
            <a:r>
              <a:rPr lang="zh-CN" altLang="en-US" sz="1800" dirty="0">
                <a:latin typeface="微软雅黑" charset="0"/>
                <a:ea typeface="微软雅黑" charset="0"/>
                <a:cs typeface="微软雅黑" charset="0"/>
              </a:rPr>
              <a:t>蓝色神经元，定义其关注范围就是红色框内感受野</a:t>
            </a:r>
            <a:r>
              <a:rPr lang="en-US" altLang="zh-CN" sz="1800" dirty="0">
                <a:latin typeface="微软雅黑" charset="0"/>
                <a:ea typeface="微软雅黑" charset="0"/>
                <a:cs typeface="微软雅黑" charset="0"/>
              </a:rPr>
              <a:t>——</a:t>
            </a:r>
            <a:r>
              <a:rPr lang="zh-CN" altLang="en-US" sz="1800" dirty="0">
                <a:latin typeface="微软雅黑" charset="0"/>
                <a:ea typeface="微软雅黑" charset="0"/>
                <a:cs typeface="微软雅黑" charset="0"/>
              </a:rPr>
              <a:t>里面有 </a:t>
            </a:r>
            <a:r>
              <a:rPr lang="en-US" altLang="zh-CN" sz="1800" dirty="0">
                <a:latin typeface="微软雅黑" charset="0"/>
                <a:ea typeface="微软雅黑" charset="0"/>
                <a:cs typeface="微软雅黑" charset="0"/>
              </a:rPr>
              <a:t>3×3×3 </a:t>
            </a:r>
            <a:r>
              <a:rPr lang="zh-CN" altLang="en-US" sz="1800" dirty="0">
                <a:latin typeface="微软雅黑" charset="0"/>
                <a:ea typeface="微软雅黑" charset="0"/>
                <a:cs typeface="微软雅黑" charset="0"/>
              </a:rPr>
              <a:t>个数值的立方体，感受野的前</a:t>
            </a:r>
            <a:r>
              <a:rPr lang="en-US" altLang="zh-CN" sz="1800" dirty="0">
                <a:latin typeface="微软雅黑" charset="0"/>
                <a:ea typeface="微软雅黑" charset="0"/>
                <a:cs typeface="微软雅黑" charset="0"/>
              </a:rPr>
              <a:t>2</a:t>
            </a:r>
            <a:r>
              <a:rPr lang="zh-CN" altLang="en-US" sz="1800" dirty="0">
                <a:latin typeface="微软雅黑" charset="0"/>
                <a:ea typeface="微软雅黑" charset="0"/>
                <a:cs typeface="微软雅黑" charset="0"/>
              </a:rPr>
              <a:t>维向量</a:t>
            </a:r>
            <a:r>
              <a:rPr lang="en-US" altLang="zh-CN" sz="1800" dirty="0">
                <a:latin typeface="微软雅黑" charset="0"/>
                <a:ea typeface="微软雅黑" charset="0"/>
                <a:cs typeface="微软雅黑" charset="0"/>
              </a:rPr>
              <a:t>3×3</a:t>
            </a:r>
            <a:r>
              <a:rPr lang="zh-CN" altLang="en-US" sz="1800" dirty="0">
                <a:latin typeface="微软雅黑" charset="0"/>
                <a:ea typeface="微软雅黑" charset="0"/>
                <a:cs typeface="微软雅黑" charset="0"/>
              </a:rPr>
              <a:t>称为卷积核大小（</a:t>
            </a:r>
            <a:r>
              <a:rPr lang="en-US" altLang="zh-CN" sz="1800" dirty="0" err="1">
                <a:latin typeface="微软雅黑" charset="0"/>
                <a:ea typeface="微软雅黑" charset="0"/>
                <a:cs typeface="微软雅黑" charset="0"/>
              </a:rPr>
              <a:t>kernal</a:t>
            </a:r>
            <a:r>
              <a:rPr lang="en-US" altLang="zh-CN" sz="1800" dirty="0">
                <a:latin typeface="微软雅黑" charset="0"/>
                <a:ea typeface="微软雅黑" charset="0"/>
                <a:cs typeface="微软雅黑" charset="0"/>
              </a:rPr>
              <a:t> size</a:t>
            </a:r>
            <a:r>
              <a:rPr lang="zh-CN" altLang="en-US" sz="1800" dirty="0">
                <a:latin typeface="微软雅黑" charset="0"/>
                <a:ea typeface="微软雅黑" charset="0"/>
                <a:cs typeface="微软雅黑" charset="0"/>
              </a:rPr>
              <a:t>）。</a:t>
            </a:r>
            <a:endParaRPr lang="en-US" altLang="zh-CN"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这个神经元要做的事情就是把这 </a:t>
            </a:r>
            <a:r>
              <a:rPr lang="en-US" altLang="zh-CN" sz="1800" dirty="0">
                <a:latin typeface="微软雅黑" charset="0"/>
                <a:ea typeface="微软雅黑" charset="0"/>
                <a:cs typeface="微软雅黑" charset="0"/>
              </a:rPr>
              <a:t>3×3×3 </a:t>
            </a:r>
            <a:r>
              <a:rPr lang="zh-CN" altLang="en-US" sz="1800" dirty="0">
                <a:latin typeface="微软雅黑" charset="0"/>
                <a:ea typeface="微软雅黑" charset="0"/>
                <a:cs typeface="微软雅黑" charset="0"/>
              </a:rPr>
              <a:t>的数值拉直变成一个长度是 </a:t>
            </a:r>
            <a:r>
              <a:rPr lang="en-US" altLang="zh-CN" sz="1800" dirty="0">
                <a:latin typeface="微软雅黑" charset="0"/>
                <a:ea typeface="微软雅黑" charset="0"/>
                <a:cs typeface="微软雅黑" charset="0"/>
              </a:rPr>
              <a:t>3×3×3 </a:t>
            </a:r>
            <a:r>
              <a:rPr lang="zh-CN" altLang="en-US" sz="1800" dirty="0">
                <a:latin typeface="微软雅黑" charset="0"/>
                <a:ea typeface="微软雅黑" charset="0"/>
                <a:cs typeface="微软雅黑" charset="0"/>
              </a:rPr>
              <a:t>也就是 </a:t>
            </a:r>
            <a:r>
              <a:rPr lang="en-US" altLang="zh-CN" sz="1800" dirty="0">
                <a:latin typeface="微软雅黑" charset="0"/>
                <a:ea typeface="微软雅黑" charset="0"/>
                <a:cs typeface="微软雅黑" charset="0"/>
              </a:rPr>
              <a:t>27 </a:t>
            </a:r>
            <a:r>
              <a:rPr lang="zh-CN" altLang="en-US" sz="1800" dirty="0">
                <a:latin typeface="微软雅黑" charset="0"/>
                <a:ea typeface="微软雅黑" charset="0"/>
                <a:cs typeface="微软雅黑" charset="0"/>
              </a:rPr>
              <a:t>维的向量，再把这 </a:t>
            </a:r>
            <a:r>
              <a:rPr lang="en-US" altLang="zh-CN" sz="1800" dirty="0">
                <a:latin typeface="微软雅黑" charset="0"/>
                <a:ea typeface="微软雅黑" charset="0"/>
                <a:cs typeface="微软雅黑" charset="0"/>
              </a:rPr>
              <a:t>27 </a:t>
            </a:r>
            <a:r>
              <a:rPr lang="zh-CN" altLang="en-US" sz="1800" dirty="0">
                <a:latin typeface="微软雅黑" charset="0"/>
                <a:ea typeface="微软雅黑" charset="0"/>
                <a:cs typeface="微软雅黑" charset="0"/>
              </a:rPr>
              <a:t>维的向量作为神经元输入</a:t>
            </a:r>
            <a:endParaRPr lang="en-US" altLang="zh-CN"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在</a:t>
            </a:r>
            <a:r>
              <a:rPr lang="en-US" altLang="zh-CN" sz="1800" dirty="0">
                <a:latin typeface="微软雅黑" charset="0"/>
                <a:ea typeface="微软雅黑" charset="0"/>
                <a:cs typeface="微软雅黑" charset="0"/>
              </a:rPr>
              <a:t>CNN</a:t>
            </a:r>
            <a:r>
              <a:rPr lang="zh-CN" altLang="en-US" sz="1800" dirty="0">
                <a:latin typeface="微软雅黑" charset="0"/>
                <a:ea typeface="微软雅黑" charset="0"/>
                <a:cs typeface="微软雅黑" charset="0"/>
              </a:rPr>
              <a:t>中，越深层的神经元所看到的输入区域往往越大。</a:t>
            </a:r>
            <a:endParaRPr lang="zh-CN" altLang="en-US" sz="1800" dirty="0">
              <a:latin typeface="微软雅黑" charset="0"/>
              <a:ea typeface="微软雅黑" charset="0"/>
              <a:cs typeface="微软雅黑" charset="0"/>
            </a:endParaRPr>
          </a:p>
        </p:txBody>
      </p:sp>
      <p:pic>
        <p:nvPicPr>
          <p:cNvPr id="5" name="图片 4" descr="A picture containing text, electronics&#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38875" y="441960"/>
            <a:ext cx="5319395" cy="3371215"/>
          </a:xfrm>
          <a:prstGeom prst="rect">
            <a:avLst/>
          </a:prstGeom>
          <a:noFill/>
        </p:spPr>
      </p:pic>
      <p:pic>
        <p:nvPicPr>
          <p:cNvPr id="6" name="图片 5"/>
          <p:cNvPicPr>
            <a:picLocks noChangeAspect="1"/>
          </p:cNvPicPr>
          <p:nvPr/>
        </p:nvPicPr>
        <p:blipFill>
          <a:blip r:embed="rId2"/>
          <a:stretch>
            <a:fillRect/>
          </a:stretch>
        </p:blipFill>
        <p:spPr>
          <a:xfrm>
            <a:off x="7450113" y="4051741"/>
            <a:ext cx="3208099" cy="2435418"/>
          </a:xfrm>
          <a:prstGeom prst="rect">
            <a:avLst/>
          </a:prstGeom>
        </p:spPr>
      </p:pic>
    </p:spTree>
  </p:cSld>
  <p:clrMapOvr>
    <a:masterClrMapping/>
  </p:clrMapOvr>
  <p:transition spd="slow" advTm="15000">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卷积神经网络</a:t>
            </a:r>
            <a:endParaRPr lang="zh-CN" altLang="en-US"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121410"/>
            <a:ext cx="5474335" cy="5310505"/>
          </a:xfrm>
        </p:spPr>
        <p:txBody>
          <a:bodyPr/>
          <a:lstStyle/>
          <a:p>
            <a:pPr marL="0" indent="0" algn="l">
              <a:lnSpc>
                <a:spcPct val="130000"/>
              </a:lnSpc>
              <a:buClrTx/>
              <a:buSzTx/>
              <a:buNone/>
            </a:pPr>
            <a:r>
              <a:rPr lang="zh-CN" altLang="en-US" sz="2000" b="1" dirty="0">
                <a:latin typeface="微软雅黑" charset="0"/>
                <a:ea typeface="微软雅黑" charset="0"/>
                <a:cs typeface="微软雅黑" charset="0"/>
                <a:sym typeface="微软雅黑" panose="020B0503020204020204" charset="-122"/>
              </a:rPr>
              <a:t>共享参数</a:t>
            </a:r>
            <a:endParaRPr lang="zh-CN" altLang="en-US" sz="2200" b="1" dirty="0">
              <a:latin typeface="微软雅黑" charset="0"/>
              <a:ea typeface="微软雅黑" charset="0"/>
              <a:cs typeface="微软雅黑" charset="0"/>
              <a:sym typeface="微软雅黑" panose="020B0503020204020204" charset="-122"/>
            </a:endParaRPr>
          </a:p>
          <a:p>
            <a:pPr>
              <a:lnSpc>
                <a:spcPct val="130000"/>
              </a:lnSpc>
            </a:pPr>
            <a:r>
              <a:rPr lang="zh-CN" altLang="en-US" sz="1800" dirty="0">
                <a:latin typeface="微软雅黑" charset="0"/>
                <a:ea typeface="微软雅黑" charset="0"/>
                <a:cs typeface="微软雅黑" charset="0"/>
              </a:rPr>
              <a:t>同样的模式可能会出现在图片的不同区域中，左上角的鸟嘴它一定会落在某个“感受野”里。</a:t>
            </a:r>
            <a:endParaRPr lang="en-US" altLang="zh-CN" sz="1800" dirty="0">
              <a:latin typeface="微软雅黑" charset="0"/>
              <a:ea typeface="微软雅黑" charset="0"/>
              <a:cs typeface="微软雅黑" charset="0"/>
            </a:endParaRPr>
          </a:p>
          <a:p>
            <a:pPr>
              <a:lnSpc>
                <a:spcPct val="130000"/>
              </a:lnSpc>
            </a:pPr>
            <a:r>
              <a:rPr lang="zh-CN" altLang="en-US" sz="1800" dirty="0">
                <a:latin typeface="微软雅黑" charset="0"/>
                <a:ea typeface="微软雅黑" charset="0"/>
                <a:cs typeface="微软雅黑" charset="0"/>
              </a:rPr>
              <a:t>设计的 “感受野” 是覆盖整张图片的</a:t>
            </a:r>
            <a:endParaRPr lang="en-US" altLang="zh-CN" sz="1800" dirty="0">
              <a:latin typeface="微软雅黑" charset="0"/>
              <a:ea typeface="微软雅黑" charset="0"/>
              <a:cs typeface="微软雅黑" charset="0"/>
            </a:endParaRPr>
          </a:p>
          <a:p>
            <a:pPr>
              <a:lnSpc>
                <a:spcPct val="130000"/>
              </a:lnSpc>
            </a:pPr>
            <a:r>
              <a:rPr lang="zh-CN" altLang="en-US" sz="1800" dirty="0">
                <a:latin typeface="微软雅黑" charset="0"/>
                <a:ea typeface="微软雅黑" charset="0"/>
                <a:cs typeface="微软雅黑" charset="0"/>
              </a:rPr>
              <a:t>检测出鸟嘴的神经元所完成的任务是相同的，只是它们检测的区域不完全一致。这种重复会增加参数的数量，一定程度上可能增加模型过拟合的风险。</a:t>
            </a:r>
            <a:endParaRPr lang="en-US" altLang="zh-CN" sz="1800" dirty="0">
              <a:latin typeface="微软雅黑" charset="0"/>
              <a:ea typeface="微软雅黑" charset="0"/>
              <a:cs typeface="微软雅黑" charset="0"/>
            </a:endParaRPr>
          </a:p>
          <a:p>
            <a:pPr>
              <a:lnSpc>
                <a:spcPct val="130000"/>
              </a:lnSpc>
            </a:pPr>
            <a:r>
              <a:rPr lang="zh-CN" altLang="en-US" sz="1800" dirty="0">
                <a:latin typeface="微软雅黑" charset="0"/>
                <a:ea typeface="微软雅黑" charset="0"/>
                <a:cs typeface="微软雅黑" charset="0"/>
              </a:rPr>
              <a:t>我们需要引入共享参数。上下方两个蓝色神经元的第一个权重都为 ，第二个 权重为 。以此类推，上方神经元与下方的 “感受野” 是不同的，但参数完全一致。这些参数也称为滤波器 （</a:t>
            </a:r>
            <a:r>
              <a:rPr lang="en-US" altLang="zh-CN" sz="1800" dirty="0">
                <a:latin typeface="微软雅黑" charset="0"/>
                <a:ea typeface="微软雅黑" charset="0"/>
                <a:cs typeface="微软雅黑" charset="0"/>
              </a:rPr>
              <a:t>Filter</a:t>
            </a:r>
            <a:r>
              <a:rPr lang="zh-CN" altLang="en-US" sz="1800" dirty="0">
                <a:latin typeface="微软雅黑" charset="0"/>
                <a:ea typeface="微软雅黑" charset="0"/>
                <a:cs typeface="微软雅黑" charset="0"/>
              </a:rPr>
              <a:t>），滤波器也称为卷积核。</a:t>
            </a:r>
            <a:endParaRPr lang="zh-CN" altLang="en-US" sz="1800" dirty="0">
              <a:latin typeface="微软雅黑" charset="0"/>
              <a:ea typeface="微软雅黑" charset="0"/>
              <a:cs typeface="微软雅黑" charset="0"/>
            </a:endParaRPr>
          </a:p>
        </p:txBody>
      </p:sp>
      <p:pic>
        <p:nvPicPr>
          <p:cNvPr id="5" name="图片 4" descr="Diagram&#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37350" y="842010"/>
            <a:ext cx="4641850" cy="2441575"/>
          </a:xfrm>
          <a:prstGeom prst="rect">
            <a:avLst/>
          </a:prstGeom>
          <a:noFill/>
        </p:spPr>
      </p:pic>
      <p:pic>
        <p:nvPicPr>
          <p:cNvPr id="14" name="图片 13"/>
          <p:cNvPicPr>
            <a:picLocks noChangeAspect="1"/>
          </p:cNvPicPr>
          <p:nvPr/>
        </p:nvPicPr>
        <p:blipFill>
          <a:blip r:embed="rId2"/>
          <a:stretch>
            <a:fillRect/>
          </a:stretch>
        </p:blipFill>
        <p:spPr>
          <a:xfrm>
            <a:off x="6572250" y="3919855"/>
            <a:ext cx="4972050" cy="1861185"/>
          </a:xfrm>
          <a:prstGeom prst="rect">
            <a:avLst/>
          </a:prstGeom>
        </p:spPr>
      </p:pic>
    </p:spTree>
  </p:cSld>
  <p:clrMapOvr>
    <a:masterClrMapping/>
  </p:clrMapOvr>
  <p:transition spd="slow" advTm="15000">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卷积神经网络</a:t>
            </a:r>
            <a:endParaRPr lang="zh-CN" altLang="en-US"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989330"/>
            <a:ext cx="11297285" cy="5761355"/>
          </a:xfrm>
        </p:spPr>
        <p:txBody>
          <a:bodyPr/>
          <a:lstStyle/>
          <a:p>
            <a:pPr marL="0" indent="0" algn="l">
              <a:lnSpc>
                <a:spcPct val="100000"/>
              </a:lnSpc>
              <a:buClrTx/>
              <a:buSzTx/>
              <a:buNone/>
            </a:pPr>
            <a:r>
              <a:rPr lang="zh-CN" altLang="en-US" sz="2000" b="1" dirty="0">
                <a:sym typeface="微软雅黑" panose="020B0503020204020204" charset="-122"/>
              </a:rPr>
              <a:t>池化</a:t>
            </a:r>
            <a:endParaRPr lang="zh-CN" altLang="en-US" sz="2200" dirty="0">
              <a:sym typeface="微软雅黑" panose="020B0503020204020204" charset="-122"/>
            </a:endParaRPr>
          </a:p>
          <a:p>
            <a:pPr>
              <a:lnSpc>
                <a:spcPct val="110000"/>
              </a:lnSpc>
            </a:pPr>
            <a:r>
              <a:rPr lang="zh-CN" altLang="en-US" sz="1800" dirty="0">
                <a:latin typeface="微软雅黑" charset="0"/>
                <a:ea typeface="微软雅黑" charset="0"/>
                <a:cs typeface="微软雅黑" charset="0"/>
              </a:rPr>
              <a:t>对图像进行卷积操作，意在突出图像的特征，回避原始图片给神经网络带来的巨大计算量。但是，仅仅依靠卷积操作并不能充分削减输入数据的体量</a:t>
            </a:r>
            <a:endParaRPr lang="en-US" altLang="zh-CN" sz="1800" dirty="0">
              <a:latin typeface="微软雅黑" charset="0"/>
              <a:ea typeface="微软雅黑" charset="0"/>
              <a:cs typeface="微软雅黑" charset="0"/>
            </a:endParaRPr>
          </a:p>
          <a:p>
            <a:pPr lvl="1">
              <a:lnSpc>
                <a:spcPct val="110000"/>
              </a:lnSpc>
            </a:pPr>
            <a:r>
              <a:rPr lang="zh-CN" altLang="en-US" sz="1800" dirty="0">
                <a:latin typeface="微软雅黑" charset="0"/>
                <a:ea typeface="微软雅黑" charset="0"/>
                <a:cs typeface="微软雅黑" charset="0"/>
              </a:rPr>
              <a:t>对于一个长、高各</a:t>
            </a:r>
            <a:r>
              <a:rPr lang="en-US" altLang="zh-CN" sz="1800" dirty="0">
                <a:latin typeface="微软雅黑" charset="0"/>
                <a:ea typeface="微软雅黑" charset="0"/>
                <a:cs typeface="微软雅黑" charset="0"/>
              </a:rPr>
              <a:t>300</a:t>
            </a:r>
            <a:r>
              <a:rPr lang="zh-CN" altLang="en-US" sz="1800" dirty="0">
                <a:latin typeface="微软雅黑" charset="0"/>
                <a:ea typeface="微软雅黑" charset="0"/>
                <a:cs typeface="微软雅黑" charset="0"/>
              </a:rPr>
              <a:t>个像素点的图片，经过</a:t>
            </a:r>
            <a:r>
              <a:rPr lang="en-US" altLang="zh-CN" sz="1800" dirty="0">
                <a:latin typeface="微软雅黑" charset="0"/>
                <a:ea typeface="微软雅黑" charset="0"/>
                <a:cs typeface="微软雅黑" charset="0"/>
              </a:rPr>
              <a:t>100</a:t>
            </a:r>
            <a:r>
              <a:rPr lang="zh-CN" altLang="en-US" sz="1800" dirty="0">
                <a:latin typeface="微软雅黑" charset="0"/>
                <a:ea typeface="微软雅黑" charset="0"/>
                <a:cs typeface="微软雅黑" charset="0"/>
              </a:rPr>
              <a:t>个</a:t>
            </a:r>
            <a:r>
              <a:rPr lang="en-US" altLang="zh-CN" sz="1800" dirty="0">
                <a:latin typeface="微软雅黑" charset="0"/>
                <a:ea typeface="微软雅黑" charset="0"/>
                <a:cs typeface="微软雅黑" charset="0"/>
              </a:rPr>
              <a:t>3*3</a:t>
            </a:r>
            <a:r>
              <a:rPr lang="zh-CN" altLang="en-US" sz="1800" dirty="0">
                <a:latin typeface="微软雅黑" charset="0"/>
                <a:ea typeface="微软雅黑" charset="0"/>
                <a:cs typeface="微软雅黑" charset="0"/>
              </a:rPr>
              <a:t>大小的卷积核进行卷积操作后，得到的特征矩阵仍将包含</a:t>
            </a:r>
            <a:r>
              <a:rPr lang="en-US" altLang="zh-CN" sz="1800" dirty="0">
                <a:latin typeface="微软雅黑" charset="0"/>
                <a:ea typeface="微软雅黑" charset="0"/>
                <a:cs typeface="微软雅黑" charset="0"/>
              </a:rPr>
              <a:t>(300-3+1)*(300-3+1)=88804</a:t>
            </a:r>
            <a:r>
              <a:rPr lang="zh-CN" altLang="en-US" sz="1800" dirty="0">
                <a:latin typeface="微软雅黑" charset="0"/>
                <a:ea typeface="微软雅黑" charset="0"/>
                <a:cs typeface="微软雅黑" charset="0"/>
              </a:rPr>
              <a:t>个元素。</a:t>
            </a:r>
            <a:endParaRPr lang="en-US" altLang="zh-CN" sz="1800" dirty="0">
              <a:latin typeface="微软雅黑" charset="0"/>
              <a:ea typeface="微软雅黑" charset="0"/>
              <a:cs typeface="微软雅黑" charset="0"/>
            </a:endParaRPr>
          </a:p>
          <a:p>
            <a:pPr>
              <a:lnSpc>
                <a:spcPct val="110000"/>
              </a:lnSpc>
            </a:pPr>
            <a:r>
              <a:rPr lang="zh-CN" altLang="en-US" sz="1800" dirty="0">
                <a:latin typeface="微软雅黑" charset="0"/>
                <a:ea typeface="微软雅黑" charset="0"/>
                <a:cs typeface="微软雅黑" charset="0"/>
              </a:rPr>
              <a:t>池化（</a:t>
            </a:r>
            <a:r>
              <a:rPr lang="en-US" altLang="zh-CN" sz="1800" dirty="0">
                <a:latin typeface="微软雅黑" charset="0"/>
                <a:ea typeface="微软雅黑" charset="0"/>
                <a:cs typeface="微软雅黑" charset="0"/>
              </a:rPr>
              <a:t>Pooling</a:t>
            </a:r>
            <a:r>
              <a:rPr lang="zh-CN" altLang="en-US" sz="1800" dirty="0">
                <a:latin typeface="微软雅黑" charset="0"/>
                <a:ea typeface="微软雅黑" charset="0"/>
                <a:cs typeface="微软雅黑" charset="0"/>
              </a:rPr>
              <a:t>）是</a:t>
            </a:r>
            <a:r>
              <a:rPr lang="en-US" altLang="zh-CN" sz="1800" dirty="0">
                <a:latin typeface="微软雅黑" charset="0"/>
                <a:ea typeface="微软雅黑" charset="0"/>
                <a:cs typeface="微软雅黑" charset="0"/>
              </a:rPr>
              <a:t>CNN</a:t>
            </a:r>
            <a:r>
              <a:rPr lang="zh-CN" altLang="en-US" sz="1800" dirty="0">
                <a:latin typeface="微软雅黑" charset="0"/>
                <a:ea typeface="微软雅黑" charset="0"/>
                <a:cs typeface="微软雅黑" charset="0"/>
              </a:rPr>
              <a:t>中的一种操作，目的是进一步“浓缩”卷积操作得到的特征，并扩展感受野的范围。</a:t>
            </a:r>
            <a:endParaRPr lang="en-US" altLang="zh-CN" sz="1800" dirty="0">
              <a:latin typeface="微软雅黑" charset="0"/>
              <a:ea typeface="微软雅黑" charset="0"/>
              <a:cs typeface="微软雅黑" charset="0"/>
            </a:endParaRPr>
          </a:p>
          <a:p>
            <a:pPr lvl="1">
              <a:lnSpc>
                <a:spcPct val="110000"/>
              </a:lnSpc>
            </a:pPr>
            <a:r>
              <a:rPr lang="zh-CN" altLang="en-US" sz="1800" dirty="0">
                <a:latin typeface="微软雅黑" charset="0"/>
                <a:ea typeface="微软雅黑" charset="0"/>
                <a:cs typeface="微软雅黑" charset="0"/>
              </a:rPr>
              <a:t>当我们把一张比较大的图片做子采样（</a:t>
            </a:r>
            <a:r>
              <a:rPr lang="en-US" altLang="zh-CN" sz="1800" dirty="0">
                <a:latin typeface="微软雅黑" charset="0"/>
                <a:ea typeface="微软雅黑" charset="0"/>
                <a:cs typeface="微软雅黑" charset="0"/>
              </a:rPr>
              <a:t>Subsampling</a:t>
            </a:r>
            <a:r>
              <a:rPr lang="zh-CN" altLang="en-US" sz="1800" dirty="0">
                <a:latin typeface="微软雅黑" charset="0"/>
                <a:ea typeface="微软雅黑" charset="0"/>
                <a:cs typeface="微软雅黑" charset="0"/>
              </a:rPr>
              <a:t>），如把图像凡是偶数的列和奇数行去除，图片变成为原来的</a:t>
            </a:r>
            <a:r>
              <a:rPr lang="en-US" altLang="zh-CN" sz="1800" dirty="0">
                <a:latin typeface="微软雅黑" charset="0"/>
                <a:ea typeface="微软雅黑" charset="0"/>
                <a:cs typeface="微软雅黑" charset="0"/>
              </a:rPr>
              <a:t>1/4</a:t>
            </a:r>
            <a:r>
              <a:rPr lang="zh-CN" altLang="en-US" sz="1800" dirty="0">
                <a:latin typeface="微软雅黑" charset="0"/>
                <a:ea typeface="微软雅黑" charset="0"/>
                <a:cs typeface="微软雅黑" charset="0"/>
              </a:rPr>
              <a:t>，但不影响图片整体信息。</a:t>
            </a:r>
            <a:endParaRPr lang="en-US" altLang="zh-CN" sz="1800" dirty="0">
              <a:latin typeface="微软雅黑" charset="0"/>
              <a:ea typeface="微软雅黑" charset="0"/>
              <a:cs typeface="微软雅黑" charset="0"/>
            </a:endParaRPr>
          </a:p>
          <a:p>
            <a:pPr lvl="1">
              <a:lnSpc>
                <a:spcPct val="110000"/>
              </a:lnSpc>
            </a:pPr>
            <a:r>
              <a:rPr lang="zh-CN" altLang="en-US" sz="1800" dirty="0">
                <a:latin typeface="微软雅黑" charset="0"/>
                <a:ea typeface="微软雅黑" charset="0"/>
                <a:cs typeface="微软雅黑" charset="0"/>
              </a:rPr>
              <a:t>左边是一只鸟，右图小的图片看起来还是一只鸟，它们就经过了池化的过程。池化本身没有参数，它不是一个层，它里面没有权重，就是一个固定的运算。</a:t>
            </a:r>
            <a:endParaRPr lang="en-US" altLang="zh-CN" sz="1800" dirty="0">
              <a:latin typeface="微软雅黑" charset="0"/>
              <a:ea typeface="微软雅黑" charset="0"/>
              <a:cs typeface="微软雅黑" charset="0"/>
            </a:endParaRPr>
          </a:p>
          <a:p>
            <a:pPr>
              <a:lnSpc>
                <a:spcPct val="110000"/>
              </a:lnSpc>
            </a:pPr>
            <a:r>
              <a:rPr lang="zh-CN" altLang="en-US" sz="1800" dirty="0">
                <a:latin typeface="微软雅黑" charset="0"/>
                <a:ea typeface="微软雅黑" charset="0"/>
                <a:cs typeface="微软雅黑" charset="0"/>
              </a:rPr>
              <a:t>最大池化：</a:t>
            </a:r>
            <a:r>
              <a:rPr lang="en-US" altLang="zh-CN" sz="1800" dirty="0">
                <a:latin typeface="微软雅黑" charset="0"/>
                <a:ea typeface="微软雅黑" charset="0"/>
                <a:cs typeface="微软雅黑" charset="0"/>
              </a:rPr>
              <a:t>2×2 </a:t>
            </a:r>
            <a:r>
              <a:rPr lang="zh-CN" altLang="en-US" sz="1800" dirty="0">
                <a:latin typeface="微软雅黑" charset="0"/>
                <a:ea typeface="微软雅黑" charset="0"/>
                <a:cs typeface="微软雅黑" charset="0"/>
              </a:rPr>
              <a:t>个一组，每组选一个代表，在最大池化中，要选的代表是其中的最大值。</a:t>
            </a:r>
            <a:endParaRPr lang="zh-CN" altLang="en-US" sz="1800" dirty="0">
              <a:latin typeface="微软雅黑" charset="0"/>
              <a:ea typeface="微软雅黑" charset="0"/>
              <a:cs typeface="微软雅黑" charset="0"/>
            </a:endParaRPr>
          </a:p>
        </p:txBody>
      </p:sp>
      <p:pic>
        <p:nvPicPr>
          <p:cNvPr id="6" name="图片 5" descr="A blue bird on a branch&#10;&#10;Description automatically generated with medium confidence"/>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6610" y="5018405"/>
            <a:ext cx="3552190" cy="1563370"/>
          </a:xfrm>
          <a:prstGeom prst="rect">
            <a:avLst/>
          </a:prstGeom>
          <a:noFill/>
        </p:spPr>
      </p:pic>
      <p:pic>
        <p:nvPicPr>
          <p:cNvPr id="7" name="图片 6"/>
          <p:cNvPicPr>
            <a:picLocks noChangeAspect="1"/>
          </p:cNvPicPr>
          <p:nvPr/>
        </p:nvPicPr>
        <p:blipFill>
          <a:blip r:embed="rId2"/>
          <a:stretch>
            <a:fillRect/>
          </a:stretch>
        </p:blipFill>
        <p:spPr>
          <a:xfrm>
            <a:off x="6394450" y="5324475"/>
            <a:ext cx="5200015" cy="1123315"/>
          </a:xfrm>
          <a:prstGeom prst="rect">
            <a:avLst/>
          </a:prstGeom>
        </p:spPr>
      </p:pic>
    </p:spTree>
  </p:cSld>
  <p:clrMapOvr>
    <a:masterClrMapping/>
  </p:clrMapOvr>
  <p:transition spd="slow" advTm="15000">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卷积神经网络</a:t>
            </a:r>
            <a:endParaRPr lang="zh-CN" altLang="en-US"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2153285"/>
            <a:ext cx="5154930" cy="2552065"/>
          </a:xfrm>
        </p:spPr>
        <p:txBody>
          <a:bodyPr/>
          <a:lstStyle/>
          <a:p>
            <a:pPr marL="0" indent="0">
              <a:lnSpc>
                <a:spcPct val="140000"/>
              </a:lnSpc>
              <a:buNone/>
            </a:pPr>
            <a:r>
              <a:rPr lang="zh-CN" altLang="en-US" sz="2000" b="1" dirty="0">
                <a:latin typeface="微软雅黑" charset="0"/>
                <a:ea typeface="微软雅黑" charset="0"/>
                <a:cs typeface="微软雅黑" charset="0"/>
                <a:sym typeface="微软雅黑" panose="020B0503020204020204" charset="-122"/>
              </a:rPr>
              <a:t>拉平和SoftM</a:t>
            </a:r>
            <a:r>
              <a:rPr lang="en-US" altLang="zh-CN" sz="2000" b="1" dirty="0">
                <a:latin typeface="微软雅黑" charset="0"/>
                <a:ea typeface="微软雅黑" charset="0"/>
                <a:cs typeface="微软雅黑" charset="0"/>
                <a:sym typeface="微软雅黑" panose="020B0503020204020204" charset="-122"/>
              </a:rPr>
              <a:t>ax</a:t>
            </a:r>
            <a:endParaRPr lang="en-US" altLang="zh-CN" sz="2000" b="1" spc="600" dirty="0">
              <a:solidFill>
                <a:schemeClr val="tx1">
                  <a:lumMod val="75000"/>
                  <a:lumOff val="25000"/>
                </a:schemeClr>
              </a:solidFill>
              <a:latin typeface="微软雅黑" charset="0"/>
              <a:ea typeface="微软雅黑" charset="0"/>
              <a:cs typeface="微软雅黑" charset="0"/>
              <a:sym typeface="微软雅黑" panose="020B0503020204020204" charset="-122"/>
            </a:endParaRPr>
          </a:p>
          <a:p>
            <a:pPr>
              <a:lnSpc>
                <a:spcPct val="140000"/>
              </a:lnSpc>
            </a:pPr>
            <a:r>
              <a:rPr lang="zh-CN" altLang="en-US" sz="1800" dirty="0">
                <a:latin typeface="微软雅黑" charset="0"/>
                <a:ea typeface="微软雅黑" charset="0"/>
                <a:cs typeface="微软雅黑" charset="0"/>
              </a:rPr>
              <a:t>所谓拉平就是本来排成矩阵的样子的东西拉直，把所有的数值拉直变成一个长向量，再把该向量输入全连接层，我们可能还要经过</a:t>
            </a:r>
            <a:r>
              <a:rPr lang="en-US" altLang="zh-CN" sz="1800" dirty="0">
                <a:latin typeface="微软雅黑" charset="0"/>
                <a:ea typeface="微软雅黑" charset="0"/>
                <a:cs typeface="微软雅黑" charset="0"/>
              </a:rPr>
              <a:t>SoftMax</a:t>
            </a:r>
            <a:r>
              <a:rPr lang="zh-CN" altLang="en-US" sz="1800" dirty="0">
                <a:latin typeface="微软雅黑" charset="0"/>
                <a:ea typeface="微软雅黑" charset="0"/>
                <a:cs typeface="微软雅黑" charset="0"/>
              </a:rPr>
              <a:t>，才能得到图像分类的结果。</a:t>
            </a:r>
            <a:endParaRPr lang="zh-CN" altLang="en-US" sz="1800" dirty="0">
              <a:latin typeface="微软雅黑" charset="0"/>
              <a:ea typeface="微软雅黑" charset="0"/>
              <a:cs typeface="微软雅黑" charset="0"/>
            </a:endParaRPr>
          </a:p>
        </p:txBody>
      </p:sp>
      <p:pic>
        <p:nvPicPr>
          <p:cNvPr id="5" name="图片 4" descr="Graphical user interface, application, websit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97370" y="1216025"/>
            <a:ext cx="4642485" cy="4734560"/>
          </a:xfrm>
          <a:prstGeom prst="rect">
            <a:avLst/>
          </a:prstGeom>
          <a:noFill/>
        </p:spPr>
      </p:pic>
    </p:spTree>
  </p:cSld>
  <p:clrMapOvr>
    <a:masterClrMapping/>
  </p:clrMapOvr>
  <p:transition spd="slow" advTm="15000">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卷积神经网络</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922020"/>
            <a:ext cx="5815965" cy="5801360"/>
          </a:xfrm>
        </p:spPr>
        <p:txBody>
          <a:bodyPr/>
          <a:lstStyle/>
          <a:p>
            <a:pPr marL="0" indent="0">
              <a:lnSpc>
                <a:spcPct val="120000"/>
              </a:lnSpc>
              <a:buNone/>
            </a:pPr>
            <a:r>
              <a:rPr lang="zh-CN" altLang="en-US" sz="2000" b="1" dirty="0">
                <a:latin typeface="微软雅黑" charset="0"/>
                <a:ea typeface="微软雅黑" charset="0"/>
                <a:cs typeface="微软雅黑" charset="0"/>
              </a:rPr>
              <a:t>应用场景 </a:t>
            </a:r>
            <a:endParaRPr lang="zh-CN" altLang="en-US" sz="2000" b="1" dirty="0">
              <a:latin typeface="微软雅黑" charset="0"/>
              <a:ea typeface="微软雅黑" charset="0"/>
              <a:cs typeface="微软雅黑" charset="0"/>
            </a:endParaRPr>
          </a:p>
          <a:p>
            <a:pPr>
              <a:lnSpc>
                <a:spcPct val="120000"/>
              </a:lnSpc>
            </a:pPr>
            <a:r>
              <a:rPr lang="en-US" altLang="zh-CN" sz="1800" dirty="0">
                <a:latin typeface="微软雅黑" charset="0"/>
                <a:ea typeface="微软雅黑" charset="0"/>
                <a:cs typeface="微软雅黑" charset="0"/>
              </a:rPr>
              <a:t>CNN</a:t>
            </a:r>
            <a:r>
              <a:rPr lang="zh-CN" altLang="en-US" sz="1800" dirty="0">
                <a:latin typeface="微软雅黑" charset="0"/>
                <a:ea typeface="微软雅黑" charset="0"/>
                <a:cs typeface="微软雅黑" charset="0"/>
              </a:rPr>
              <a:t>在社会科学领域的应用越来越多。有学者利用</a:t>
            </a:r>
            <a:r>
              <a:rPr lang="en-US" altLang="zh-CN" sz="1800" dirty="0">
                <a:latin typeface="微软雅黑" charset="0"/>
                <a:ea typeface="微软雅黑" charset="0"/>
                <a:cs typeface="微软雅黑" charset="0"/>
              </a:rPr>
              <a:t>CNN</a:t>
            </a:r>
            <a:r>
              <a:rPr lang="zh-CN" altLang="en-US" sz="1800" dirty="0">
                <a:latin typeface="微软雅黑" charset="0"/>
                <a:ea typeface="微软雅黑" charset="0"/>
                <a:cs typeface="微软雅黑" charset="0"/>
              </a:rPr>
              <a:t>来识别区分自然灾害发生时社交媒体的关键信息</a:t>
            </a:r>
            <a:endParaRPr lang="en-US" altLang="zh-CN" sz="1800" dirty="0">
              <a:latin typeface="微软雅黑" charset="0"/>
              <a:ea typeface="微软雅黑" charset="0"/>
              <a:cs typeface="微软雅黑" charset="0"/>
            </a:endParaRPr>
          </a:p>
          <a:p>
            <a:pPr>
              <a:lnSpc>
                <a:spcPct val="120000"/>
              </a:lnSpc>
            </a:pPr>
            <a:r>
              <a:rPr lang="en-US" altLang="zh-CN" sz="1800" dirty="0">
                <a:latin typeface="微软雅黑" charset="0"/>
                <a:ea typeface="微软雅黑" charset="0"/>
                <a:cs typeface="微软雅黑" charset="0"/>
              </a:rPr>
              <a:t>Engstrom</a:t>
            </a:r>
            <a:r>
              <a:rPr lang="zh-CN" altLang="en-US" sz="1800" dirty="0">
                <a:latin typeface="微软雅黑" charset="0"/>
                <a:ea typeface="微软雅黑" charset="0"/>
                <a:cs typeface="微软雅黑" charset="0"/>
              </a:rPr>
              <a:t>等利用</a:t>
            </a:r>
            <a:r>
              <a:rPr lang="en-US" altLang="zh-CN" sz="1800" dirty="0">
                <a:latin typeface="微软雅黑" charset="0"/>
                <a:ea typeface="微软雅黑" charset="0"/>
                <a:cs typeface="微软雅黑" charset="0"/>
              </a:rPr>
              <a:t>HSRI</a:t>
            </a:r>
            <a:r>
              <a:rPr lang="zh-CN" altLang="en-US" sz="1800" dirty="0">
                <a:latin typeface="微软雅黑" charset="0"/>
                <a:ea typeface="微软雅黑" charset="0"/>
                <a:cs typeface="微软雅黑" charset="0"/>
              </a:rPr>
              <a:t>（高空间分辨率图像）的对象和纹理特征用来估计和预测社会福利水平 ，研究的区域覆盖了斯里兰卡的 </a:t>
            </a:r>
            <a:r>
              <a:rPr lang="en-US" altLang="zh-CN" sz="1800" dirty="0">
                <a:latin typeface="微软雅黑" charset="0"/>
                <a:ea typeface="微软雅黑" charset="0"/>
                <a:cs typeface="微软雅黑" charset="0"/>
              </a:rPr>
              <a:t>3,500 </a:t>
            </a:r>
            <a:r>
              <a:rPr lang="zh-CN" altLang="en-US" sz="1800" dirty="0">
                <a:latin typeface="微软雅黑" charset="0"/>
                <a:ea typeface="微软雅黑" charset="0"/>
                <a:cs typeface="微软雅黑" charset="0"/>
              </a:rPr>
              <a:t>平方公里的</a:t>
            </a:r>
            <a:r>
              <a:rPr lang="en-US" altLang="zh-CN" sz="1800" dirty="0">
                <a:latin typeface="微软雅黑" charset="0"/>
                <a:ea typeface="微软雅黑" charset="0"/>
                <a:cs typeface="微软雅黑" charset="0"/>
              </a:rPr>
              <a:t>1,291 </a:t>
            </a:r>
            <a:r>
              <a:rPr lang="zh-CN" altLang="en-US" sz="1800" dirty="0">
                <a:latin typeface="微软雅黑" charset="0"/>
                <a:ea typeface="微软雅黑" charset="0"/>
                <a:cs typeface="微软雅黑" charset="0"/>
              </a:rPr>
              <a:t>个村庄。对于每个村庄，提取的对象特征包括汽车数量、建筑物的数量和大小、农田类型（种植园或稻田）、屋顶类型、道路范围和道路材料以及纹理测量。为此，作者使用 </a:t>
            </a:r>
            <a:r>
              <a:rPr lang="en-US" altLang="zh-CN" sz="1800" dirty="0">
                <a:latin typeface="微软雅黑" charset="0"/>
                <a:ea typeface="微软雅黑" charset="0"/>
                <a:cs typeface="微软雅黑" charset="0"/>
              </a:rPr>
              <a:t>CNN</a:t>
            </a:r>
            <a:r>
              <a:rPr lang="zh-CN" altLang="en-US" sz="1800" dirty="0">
                <a:latin typeface="微软雅黑" charset="0"/>
                <a:ea typeface="微软雅黑" charset="0"/>
                <a:cs typeface="微软雅黑" charset="0"/>
              </a:rPr>
              <a:t>来识别卫星图片中建筑物、车辆及道路等固定资产，提取对象和纹理特征以用作贫困预测模型中的解释变量，以此评估这些地区的福利程度。</a:t>
            </a:r>
            <a:endParaRPr lang="en-US" altLang="zh-CN" sz="1800" dirty="0">
              <a:latin typeface="微软雅黑" charset="0"/>
              <a:ea typeface="微软雅黑" charset="0"/>
              <a:cs typeface="微软雅黑" charset="0"/>
            </a:endParaRPr>
          </a:p>
          <a:p>
            <a:pPr>
              <a:lnSpc>
                <a:spcPct val="120000"/>
              </a:lnSpc>
            </a:pPr>
            <a:r>
              <a:rPr lang="en-US" altLang="zh-CN" sz="1400" i="1" dirty="0">
                <a:latin typeface="Georgia Italic" panose="02040502050405090303" charset="0"/>
                <a:ea typeface="微软雅黑" charset="0"/>
                <a:cs typeface="Georgia Italic" panose="02040502050405090303" charset="0"/>
              </a:rPr>
              <a:t>Engstrom, Ryan &amp; Hersh, </a:t>
            </a:r>
            <a:r>
              <a:rPr lang="en-US" altLang="zh-CN" sz="1400" i="1" dirty="0" err="1">
                <a:latin typeface="Georgia Italic" panose="02040502050405090303" charset="0"/>
                <a:ea typeface="微软雅黑" charset="0"/>
                <a:cs typeface="Georgia Italic" panose="02040502050405090303" charset="0"/>
              </a:rPr>
              <a:t>Joanthan</a:t>
            </a:r>
            <a:r>
              <a:rPr lang="en-US" altLang="zh-CN" sz="1400" i="1" dirty="0">
                <a:latin typeface="Georgia Italic" panose="02040502050405090303" charset="0"/>
                <a:ea typeface="微软雅黑" charset="0"/>
                <a:cs typeface="Georgia Italic" panose="02040502050405090303" charset="0"/>
              </a:rPr>
              <a:t> &amp; Newhouse, David. (2017). Poverty from Space: Using High-Resolution Satellite Imagery for Estimating Economic Well-Being. 10.1596/1813-9450-8284.</a:t>
            </a:r>
            <a:r>
              <a:rPr lang="en-US" altLang="zh-CN" sz="1800" dirty="0">
                <a:latin typeface="微软雅黑" charset="0"/>
                <a:ea typeface="微软雅黑" charset="0"/>
                <a:cs typeface="微软雅黑" charset="0"/>
              </a:rPr>
              <a:t> </a:t>
            </a:r>
            <a:endParaRPr lang="zh-CN" altLang="en-US" sz="1800" dirty="0">
              <a:latin typeface="微软雅黑" charset="0"/>
              <a:ea typeface="微软雅黑" charset="0"/>
              <a:cs typeface="微软雅黑" charset="0"/>
            </a:endParaRPr>
          </a:p>
        </p:txBody>
      </p:sp>
      <p:pic>
        <p:nvPicPr>
          <p:cNvPr id="5" name="图片 4"/>
          <p:cNvPicPr>
            <a:picLocks noChangeAspect="1"/>
          </p:cNvPicPr>
          <p:nvPr/>
        </p:nvPicPr>
        <p:blipFill>
          <a:blip r:embed="rId1"/>
          <a:stretch>
            <a:fillRect/>
          </a:stretch>
        </p:blipFill>
        <p:spPr>
          <a:xfrm>
            <a:off x="6394450" y="2202180"/>
            <a:ext cx="5414010" cy="2746375"/>
          </a:xfrm>
          <a:prstGeom prst="rect">
            <a:avLst/>
          </a:prstGeom>
        </p:spPr>
      </p:pic>
    </p:spTree>
  </p:cSld>
  <p:clrMapOvr>
    <a:masterClrMapping/>
  </p:clrMapOvr>
  <p:transition spd="slow" advTm="15000">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grpSp>
        <p:nvGrpSpPr>
          <p:cNvPr id="3" name="组合 2"/>
          <p:cNvGrpSpPr/>
          <p:nvPr/>
        </p:nvGrpSpPr>
        <p:grpSpPr>
          <a:xfrm>
            <a:off x="630555" y="2475865"/>
            <a:ext cx="5689600" cy="1259840"/>
            <a:chOff x="993" y="3574"/>
            <a:chExt cx="8960" cy="1984"/>
          </a:xfrm>
        </p:grpSpPr>
        <p:sp>
          <p:nvSpPr>
            <p:cNvPr id="11" name="文本框 10"/>
            <p:cNvSpPr txBox="1"/>
            <p:nvPr/>
          </p:nvSpPr>
          <p:spPr>
            <a:xfrm>
              <a:off x="993" y="3574"/>
              <a:ext cx="7697" cy="1317"/>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04  </a:t>
              </a:r>
              <a:r>
                <a:rPr lang="zh-CN" altLang="en-US" sz="4400" dirty="0">
                  <a:latin typeface="微软雅黑" panose="020B0503020204020204" charset="-122"/>
                  <a:ea typeface="微软雅黑" panose="020B0503020204020204" charset="-122"/>
                  <a:cs typeface="微软雅黑" panose="020B0503020204020204" charset="-122"/>
                </a:rPr>
                <a:t>案例分析</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2"/>
              </p:custDataLst>
            </p:nvPr>
          </p:nvSpPr>
          <p:spPr>
            <a:xfrm>
              <a:off x="2790" y="5075"/>
              <a:ext cx="7163" cy="483"/>
            </a:xfrm>
            <a:prstGeom prst="rect">
              <a:avLst/>
            </a:prstGeom>
            <a:ln>
              <a:noFill/>
            </a:ln>
          </p:spPr>
          <p:txBody>
            <a:bodyPr wrap="square">
              <a:spAutoFit/>
            </a:bodyPr>
            <a:lstStyle/>
            <a:p>
              <a:pPr algn="l"/>
              <a:r>
                <a:rPr lang="en-US"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Case</a:t>
              </a:r>
              <a:endParaRPr lang="en-US"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grpSp>
      <p:pic>
        <p:nvPicPr>
          <p:cNvPr id="4" name="图片 3"/>
          <p:cNvPicPr>
            <a:picLocks noChangeAspect="1"/>
          </p:cNvPicPr>
          <p:nvPr/>
        </p:nvPicPr>
        <p:blipFill>
          <a:blip r:embed="rId3"/>
          <a:stretch>
            <a:fillRect/>
          </a:stretch>
        </p:blipFill>
        <p:spPr>
          <a:xfrm>
            <a:off x="5179060" y="1895475"/>
            <a:ext cx="6267450" cy="306705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40170" y="0"/>
            <a:ext cx="5751830" cy="5044440"/>
          </a:xfrm>
          <a:prstGeom prst="rect">
            <a:avLst/>
          </a:prstGeom>
        </p:spPr>
      </p:pic>
      <p:sp>
        <p:nvSpPr>
          <p:cNvPr id="4" name="文本框 3"/>
          <p:cNvSpPr txBox="1"/>
          <p:nvPr/>
        </p:nvSpPr>
        <p:spPr>
          <a:xfrm>
            <a:off x="6871970" y="1483995"/>
            <a:ext cx="4887595" cy="1715770"/>
          </a:xfrm>
          <a:prstGeom prst="rect">
            <a:avLst/>
          </a:prstGeom>
          <a:noFill/>
        </p:spPr>
        <p:txBody>
          <a:bodyPr wrap="square" rtlCol="0">
            <a:spAutoFit/>
          </a:bodyPr>
          <a:lstStyle/>
          <a:p>
            <a:pPr algn="r">
              <a:lnSpc>
                <a:spcPct val="120000"/>
              </a:lnSpc>
            </a:pPr>
            <a:r>
              <a:rPr lang="zh-CN" altLang="en-US" sz="4400" cap="all">
                <a:solidFill>
                  <a:schemeClr val="bg1"/>
                </a:solidFill>
                <a:uFillTx/>
                <a:latin typeface="微软雅黑" panose="020B0503020204020204" charset="-122"/>
                <a:ea typeface="微软雅黑" panose="020B0503020204020204" charset="-122"/>
                <a:cs typeface="微软雅黑" panose="020B0503020204020204" charset="-122"/>
              </a:rPr>
              <a:t>目录</a:t>
            </a:r>
            <a:endParaRPr lang="zh-CN" altLang="en-US" sz="4400" cap="all">
              <a:solidFill>
                <a:schemeClr val="bg1"/>
              </a:solidFill>
              <a:uFillTx/>
              <a:latin typeface="微软雅黑" panose="020B0503020204020204" charset="-122"/>
              <a:ea typeface="微软雅黑" panose="020B0503020204020204" charset="-122"/>
              <a:cs typeface="微软雅黑" panose="020B0503020204020204" charset="-122"/>
            </a:endParaRPr>
          </a:p>
          <a:p>
            <a:pPr algn="r">
              <a:lnSpc>
                <a:spcPct val="120000"/>
              </a:lnSpc>
            </a:pPr>
            <a:r>
              <a:rPr lang="en-US" altLang="zh-CN" sz="4400" cap="all">
                <a:solidFill>
                  <a:schemeClr val="bg1"/>
                </a:solidFill>
                <a:uFillTx/>
                <a:latin typeface="微软雅黑" panose="020B0503020204020204" charset="-122"/>
                <a:ea typeface="微软雅黑" panose="020B0503020204020204" charset="-122"/>
                <a:cs typeface="微软雅黑" panose="020B0503020204020204" charset="-122"/>
              </a:rPr>
              <a:t>content</a:t>
            </a:r>
            <a:endParaRPr lang="en-US" altLang="zh-CN" sz="4400" cap="all">
              <a:solidFill>
                <a:schemeClr val="bg1"/>
              </a:solidFill>
              <a:uFillTx/>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stretch>
            <a:fillRect/>
          </a:stretch>
        </p:blipFill>
        <p:spPr>
          <a:xfrm>
            <a:off x="7651750" y="3735705"/>
            <a:ext cx="4655820" cy="2683510"/>
          </a:xfrm>
          <a:prstGeom prst="rect">
            <a:avLst/>
          </a:prstGeom>
        </p:spPr>
      </p:pic>
      <p:sp>
        <p:nvSpPr>
          <p:cNvPr id="11" name="文本框 10"/>
          <p:cNvSpPr txBox="1"/>
          <p:nvPr/>
        </p:nvSpPr>
        <p:spPr>
          <a:xfrm>
            <a:off x="603250" y="2265045"/>
            <a:ext cx="3313430" cy="565785"/>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01 </a:t>
            </a:r>
            <a:r>
              <a:rPr lang="zh-CN" altLang="en-US" sz="2800" dirty="0">
                <a:latin typeface="微软雅黑" panose="020B0503020204020204" charset="-122"/>
                <a:ea typeface="微软雅黑" panose="020B0503020204020204" charset="-122"/>
                <a:cs typeface="微软雅黑" panose="020B0503020204020204" charset="-122"/>
              </a:rPr>
              <a:t>神经网络简史</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4338320" y="2265045"/>
            <a:ext cx="3313430" cy="565604"/>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02 </a:t>
            </a:r>
            <a:r>
              <a:rPr lang="zh-CN" altLang="en-US" sz="2800" dirty="0">
                <a:latin typeface="微软雅黑" panose="020B0503020204020204" charset="-122"/>
                <a:ea typeface="微软雅黑" panose="020B0503020204020204" charset="-122"/>
                <a:cs typeface="微软雅黑" panose="020B0503020204020204" charset="-122"/>
              </a:rPr>
              <a:t>神经网络原理</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603250" y="4132580"/>
            <a:ext cx="3313430" cy="565785"/>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03 </a:t>
            </a:r>
            <a:r>
              <a:rPr lang="zh-CN" altLang="en-US" sz="2800" dirty="0">
                <a:latin typeface="微软雅黑" panose="020B0503020204020204" charset="-122"/>
                <a:ea typeface="微软雅黑" panose="020B0503020204020204" charset="-122"/>
                <a:cs typeface="微软雅黑" panose="020B0503020204020204" charset="-122"/>
                <a:sym typeface="+mn-ea"/>
              </a:rPr>
              <a:t>卷积神经网络</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4338320" y="4132580"/>
            <a:ext cx="3313430" cy="565785"/>
          </a:xfrm>
          <a:prstGeom prst="rect">
            <a:avLst/>
          </a:prstGeom>
          <a:noFill/>
        </p:spPr>
        <p:txBody>
          <a:bodyPr wrap="square" rtlCol="0">
            <a:spAutoFit/>
          </a:bodyPr>
          <a:lstStyle/>
          <a:p>
            <a:pPr>
              <a:lnSpc>
                <a:spcPct val="120000"/>
              </a:lnSpc>
            </a:pPr>
            <a:r>
              <a:rPr lang="en-US" sz="2800" dirty="0">
                <a:latin typeface="微软雅黑" panose="020B0503020204020204" charset="-122"/>
                <a:ea typeface="微软雅黑" panose="020B0503020204020204" charset="-122"/>
                <a:cs typeface="微软雅黑" panose="020B0503020204020204" charset="-122"/>
              </a:rPr>
              <a:t>04 </a:t>
            </a:r>
            <a:r>
              <a:rPr lang="zh-CN" altLang="en-US" sz="2800" dirty="0">
                <a:latin typeface="微软雅黑" panose="020B0503020204020204" charset="-122"/>
                <a:ea typeface="微软雅黑" panose="020B0503020204020204" charset="-122"/>
                <a:cs typeface="微软雅黑" panose="020B0503020204020204" charset="-122"/>
                <a:sym typeface="+mn-ea"/>
              </a:rPr>
              <a:t>案例</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4"/>
            </p:custDataLst>
          </p:nvPr>
        </p:nvSpPr>
        <p:spPr>
          <a:xfrm>
            <a:off x="1250950" y="2893060"/>
            <a:ext cx="3087370" cy="306705"/>
          </a:xfrm>
          <a:prstGeom prst="rect">
            <a:avLst/>
          </a:prstGeom>
          <a:ln>
            <a:noFill/>
          </a:ln>
        </p:spPr>
        <p:txBody>
          <a:bodyPr wrap="square">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History</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
        <p:nvSpPr>
          <p:cNvPr id="3" name="PA_矩形 28"/>
          <p:cNvSpPr/>
          <p:nvPr>
            <p:custDataLst>
              <p:tags r:id="rId5"/>
            </p:custDataLst>
          </p:nvPr>
        </p:nvSpPr>
        <p:spPr>
          <a:xfrm>
            <a:off x="4932680" y="2893060"/>
            <a:ext cx="3087370" cy="306705"/>
          </a:xfrm>
          <a:prstGeom prst="rect">
            <a:avLst/>
          </a:prstGeom>
          <a:ln>
            <a:noFill/>
          </a:ln>
        </p:spPr>
        <p:txBody>
          <a:bodyPr wrap="square">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Principle</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
        <p:nvSpPr>
          <p:cNvPr id="6" name="PA_矩形 28"/>
          <p:cNvSpPr/>
          <p:nvPr>
            <p:custDataLst>
              <p:tags r:id="rId6"/>
            </p:custDataLst>
          </p:nvPr>
        </p:nvSpPr>
        <p:spPr>
          <a:xfrm>
            <a:off x="702310" y="4737735"/>
            <a:ext cx="3087370" cy="306705"/>
          </a:xfrm>
          <a:prstGeom prst="rect">
            <a:avLst/>
          </a:prstGeom>
          <a:ln>
            <a:noFill/>
          </a:ln>
        </p:spPr>
        <p:txBody>
          <a:bodyPr wrap="square">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Convolutional Neural Network</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
        <p:nvSpPr>
          <p:cNvPr id="7" name="PA_矩形 28"/>
          <p:cNvSpPr/>
          <p:nvPr>
            <p:custDataLst>
              <p:tags r:id="rId7"/>
            </p:custDataLst>
          </p:nvPr>
        </p:nvSpPr>
        <p:spPr>
          <a:xfrm>
            <a:off x="4932680" y="4825365"/>
            <a:ext cx="3087370" cy="306705"/>
          </a:xfrm>
          <a:prstGeom prst="rect">
            <a:avLst/>
          </a:prstGeom>
          <a:ln>
            <a:noFill/>
          </a:ln>
        </p:spPr>
        <p:txBody>
          <a:bodyPr wrap="square">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Case</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21310"/>
            <a:ext cx="5474335" cy="460375"/>
          </a:xfrm>
          <a:prstGeom prst="rect">
            <a:avLst/>
          </a:prstGeom>
          <a:noFill/>
        </p:spPr>
        <p:txBody>
          <a:bodyPr wrap="square" rtlCol="0">
            <a:spAutoFit/>
          </a:bodyPr>
          <a:lstStyle/>
          <a:p>
            <a:pPr algn="just">
              <a:lnSpc>
                <a:spcPct val="100000"/>
              </a:lnSpc>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案例分析</a:t>
            </a:r>
            <a:endParaRPr lang="zh-CN" altLang="en-US" sz="2400"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206" y="1121231"/>
            <a:ext cx="6288489" cy="5310711"/>
          </a:xfrm>
        </p:spPr>
        <p:txBody>
          <a:bodyPr/>
          <a:lstStyle/>
          <a:p>
            <a:pPr algn="l">
              <a:lnSpc>
                <a:spcPct val="100000"/>
              </a:lnSpc>
              <a:buClrTx/>
              <a:buSzTx/>
            </a:pPr>
            <a:r>
              <a:rPr lang="zh-CN" altLang="en-US" sz="2200" dirty="0">
                <a:sym typeface="微软雅黑" panose="020B0503020204020204" charset="-122"/>
              </a:rPr>
              <a:t>单体汉字书法识别</a:t>
            </a:r>
            <a:endParaRPr lang="zh-CN" altLang="en-US" sz="2200" dirty="0">
              <a:sym typeface="微软雅黑" panose="020B0503020204020204" charset="-122"/>
            </a:endParaRPr>
          </a:p>
          <a:p>
            <a:pPr>
              <a:lnSpc>
                <a:spcPct val="100000"/>
              </a:lnSpc>
            </a:pPr>
            <a:r>
              <a:rPr lang="zh-CN" altLang="en-US" sz="2200" dirty="0"/>
              <a:t>单个汉字识别对人工来说相对简单，但这对计算机的图像识别而言却并非易事。面对下图中的这些字体，计算机要识别出它们就需要大量的学习。</a:t>
            </a:r>
            <a:endParaRPr lang="en-US" altLang="zh-CN" sz="2200" dirty="0"/>
          </a:p>
          <a:p>
            <a:pPr>
              <a:lnSpc>
                <a:spcPct val="100000"/>
              </a:lnSpc>
            </a:pPr>
            <a:r>
              <a:rPr lang="en-US" altLang="zh-CN" sz="2200" dirty="0"/>
              <a:t>CNN</a:t>
            </a:r>
            <a:r>
              <a:rPr lang="zh-CN" altLang="en-US" sz="2200" dirty="0"/>
              <a:t>大大提升了深度学习模型在图像识别上的效率和准确度。</a:t>
            </a:r>
            <a:endParaRPr lang="en-US" altLang="zh-CN" sz="2200" dirty="0"/>
          </a:p>
          <a:p>
            <a:pPr>
              <a:lnSpc>
                <a:spcPct val="100000"/>
              </a:lnSpc>
            </a:pPr>
            <a:r>
              <a:rPr lang="zh-CN" altLang="en-US" sz="2200" dirty="0"/>
              <a:t>在图像处理中，卷积操作就是将多个像素通过合理地加权合并为一个子像素，对所有像素重复操作，就可以大大减小图片所包含的像素个数、缩小图片体积，减轻神经网络的计算压力，提高判断准确率。</a:t>
            </a:r>
            <a:endParaRPr lang="en-US" altLang="zh-CN" sz="2200" dirty="0"/>
          </a:p>
          <a:p>
            <a:pPr>
              <a:lnSpc>
                <a:spcPct val="100000"/>
              </a:lnSpc>
            </a:pPr>
            <a:r>
              <a:rPr lang="zh-CN" altLang="en-US" sz="2200" dirty="0"/>
              <a:t>代码：见书</a:t>
            </a:r>
            <a:endParaRPr lang="en-US" altLang="zh-CN" sz="2200" dirty="0"/>
          </a:p>
        </p:txBody>
      </p:sp>
      <p:pic>
        <p:nvPicPr>
          <p:cNvPr id="5" name="图片 4"/>
          <p:cNvPicPr>
            <a:picLocks noChangeAspect="1"/>
          </p:cNvPicPr>
          <p:nvPr/>
        </p:nvPicPr>
        <p:blipFill>
          <a:blip r:embed="rId1"/>
          <a:stretch>
            <a:fillRect/>
          </a:stretch>
        </p:blipFill>
        <p:spPr>
          <a:xfrm>
            <a:off x="6979478" y="1986681"/>
            <a:ext cx="5212522" cy="3025714"/>
          </a:xfrm>
          <a:prstGeom prst="rect">
            <a:avLst/>
          </a:prstGeom>
        </p:spPr>
      </p:pic>
    </p:spTree>
  </p:cSld>
  <p:clrMapOvr>
    <a:masterClrMapping/>
  </p:clrMapOvr>
  <p:transition spd="slow" advTm="15000">
    <p:cover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a:lnSpc>
                <a:spcPct val="100000"/>
              </a:lnSpc>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案例分析</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121410"/>
            <a:ext cx="5604510" cy="5310505"/>
          </a:xfrm>
        </p:spPr>
        <p:txBody>
          <a:bodyPr/>
          <a:lstStyle/>
          <a:p>
            <a:pPr marL="0" indent="0" algn="l">
              <a:lnSpc>
                <a:spcPct val="100000"/>
              </a:lnSpc>
              <a:buClrTx/>
              <a:buSzTx/>
              <a:buNone/>
            </a:pPr>
            <a:r>
              <a:rPr lang="zh-CN" altLang="en-US" sz="2000" b="1" dirty="0">
                <a:sym typeface="微软雅黑" panose="020B0503020204020204" charset="-122"/>
              </a:rPr>
              <a:t>文本自动生成</a:t>
            </a:r>
            <a:endParaRPr lang="zh-CN" altLang="en-US" sz="2000" b="1" dirty="0">
              <a:sym typeface="微软雅黑" panose="020B0503020204020204" charset="-122"/>
            </a:endParaRPr>
          </a:p>
          <a:p>
            <a:pPr>
              <a:lnSpc>
                <a:spcPct val="120000"/>
              </a:lnSpc>
            </a:pPr>
            <a:r>
              <a:rPr lang="zh-CN" altLang="en-US" sz="1800" dirty="0">
                <a:latin typeface="微软雅黑" charset="0"/>
                <a:ea typeface="微软雅黑" charset="0"/>
                <a:cs typeface="微软雅黑" charset="0"/>
              </a:rPr>
              <a:t>文本生成按照不同的输入包划分为文本到文本的生成、意义到文本的生成、数据到文本的生成以及图像到文本的生成等。</a:t>
            </a:r>
            <a:endParaRPr lang="en-US" altLang="zh-CN" sz="1800" dirty="0">
              <a:latin typeface="微软雅黑" charset="0"/>
              <a:ea typeface="微软雅黑" charset="0"/>
              <a:cs typeface="微软雅黑" charset="0"/>
            </a:endParaRPr>
          </a:p>
          <a:p>
            <a:pPr>
              <a:lnSpc>
                <a:spcPct val="120000"/>
              </a:lnSpc>
            </a:pPr>
            <a:r>
              <a:rPr lang="zh-CN" altLang="en-US" sz="1800" dirty="0">
                <a:latin typeface="微软雅黑" charset="0"/>
                <a:ea typeface="微软雅黑" charset="0"/>
                <a:cs typeface="微软雅黑" charset="0"/>
              </a:rPr>
              <a:t>本案例将介绍基于循环神经网络的</a:t>
            </a:r>
            <a:r>
              <a:rPr lang="en-US" altLang="zh-CN" sz="1800" dirty="0">
                <a:latin typeface="微软雅黑" charset="0"/>
                <a:ea typeface="微软雅黑" charset="0"/>
                <a:cs typeface="微软雅黑" charset="0"/>
              </a:rPr>
              <a:t>GPT2</a:t>
            </a:r>
            <a:r>
              <a:rPr lang="zh-CN" altLang="en-US" sz="1800" dirty="0">
                <a:latin typeface="微软雅黑" charset="0"/>
                <a:ea typeface="微软雅黑" charset="0"/>
                <a:cs typeface="微软雅黑" charset="0"/>
              </a:rPr>
              <a:t>模型，并使用百度</a:t>
            </a:r>
            <a:r>
              <a:rPr lang="en-US" altLang="zh-CN" sz="1800" dirty="0" err="1">
                <a:latin typeface="微软雅黑" charset="0"/>
                <a:ea typeface="微软雅黑" charset="0"/>
                <a:cs typeface="微软雅黑" charset="0"/>
              </a:rPr>
              <a:t>PaddleHub</a:t>
            </a:r>
            <a:r>
              <a:rPr lang="zh-CN" altLang="en-US" sz="1800" dirty="0">
                <a:latin typeface="微软雅黑" charset="0"/>
                <a:ea typeface="微软雅黑" charset="0"/>
                <a:cs typeface="微软雅黑" charset="0"/>
              </a:rPr>
              <a:t>提供的预训练模型快速上手进行文本生成。和基本的循环神经网络模型一样，</a:t>
            </a:r>
            <a:r>
              <a:rPr lang="en-US" altLang="zh-CN" sz="1800" dirty="0">
                <a:latin typeface="微软雅黑" charset="0"/>
                <a:ea typeface="微软雅黑" charset="0"/>
                <a:cs typeface="微软雅黑" charset="0"/>
              </a:rPr>
              <a:t>GPT2</a:t>
            </a:r>
            <a:r>
              <a:rPr lang="zh-CN" altLang="en-US" sz="1800" dirty="0">
                <a:latin typeface="微软雅黑" charset="0"/>
                <a:ea typeface="微软雅黑" charset="0"/>
                <a:cs typeface="微软雅黑" charset="0"/>
              </a:rPr>
              <a:t>模型完成的主要任务也是根据文本中已有的单词信息来预测下一个单词。</a:t>
            </a:r>
            <a:endParaRPr lang="en-US" altLang="zh-CN" sz="1800" dirty="0">
              <a:latin typeface="微软雅黑" charset="0"/>
              <a:ea typeface="微软雅黑" charset="0"/>
              <a:cs typeface="微软雅黑" charset="0"/>
            </a:endParaRPr>
          </a:p>
          <a:p>
            <a:pPr>
              <a:lnSpc>
                <a:spcPct val="120000"/>
              </a:lnSpc>
            </a:pPr>
            <a:r>
              <a:rPr lang="zh-CN" altLang="en-US" sz="1800" dirty="0">
                <a:latin typeface="微软雅黑" charset="0"/>
                <a:ea typeface="微软雅黑" charset="0"/>
                <a:cs typeface="微软雅黑" charset="0"/>
              </a:rPr>
              <a:t>为了直观感受文本生成的过程，我们基于训练好的模型来展示输出结果，输入“费孝通从事社会学、人类学研究，写下了</a:t>
            </a:r>
            <a:r>
              <a:rPr lang="en-US" altLang="zh-CN" sz="1800" dirty="0">
                <a:latin typeface="微软雅黑" charset="0"/>
                <a:ea typeface="微软雅黑" charset="0"/>
                <a:cs typeface="微软雅黑" charset="0"/>
              </a:rPr>
              <a:t>……</a:t>
            </a:r>
            <a:r>
              <a:rPr lang="zh-CN" altLang="en-US" sz="1800" dirty="0">
                <a:latin typeface="微软雅黑" charset="0"/>
                <a:ea typeface="微软雅黑" charset="0"/>
                <a:cs typeface="微软雅黑" charset="0"/>
              </a:rPr>
              <a:t>成为过节人类学界的经典之作”（见图</a:t>
            </a:r>
            <a:r>
              <a:rPr lang="en-US" altLang="zh-CN" sz="1800" dirty="0">
                <a:latin typeface="微软雅黑" charset="0"/>
                <a:ea typeface="微软雅黑" charset="0"/>
                <a:cs typeface="微软雅黑" charset="0"/>
              </a:rPr>
              <a:t>6. 21</a:t>
            </a:r>
            <a:r>
              <a:rPr lang="zh-CN" altLang="en-US" sz="1800" dirty="0">
                <a:latin typeface="微软雅黑" charset="0"/>
                <a:ea typeface="微软雅黑" charset="0"/>
                <a:cs typeface="微软雅黑" charset="0"/>
              </a:rPr>
              <a:t>）。经过机器学习，我们可以看到生成的内容（输出窗口中加粗部分），基本和与人工生成的较为一致，难以判断出这是机器生成的。</a:t>
            </a:r>
            <a:endParaRPr lang="zh-CN" altLang="en-US" sz="1800" dirty="0">
              <a:latin typeface="微软雅黑" charset="0"/>
              <a:ea typeface="微软雅黑" charset="0"/>
              <a:cs typeface="微软雅黑" charset="0"/>
            </a:endParaRPr>
          </a:p>
        </p:txBody>
      </p:sp>
      <p:pic>
        <p:nvPicPr>
          <p:cNvPr id="6" name="图片 5"/>
          <p:cNvPicPr>
            <a:picLocks noChangeAspect="1"/>
          </p:cNvPicPr>
          <p:nvPr/>
        </p:nvPicPr>
        <p:blipFill>
          <a:blip r:embed="rId1"/>
          <a:srcRect r="31240"/>
          <a:stretch>
            <a:fillRect/>
          </a:stretch>
        </p:blipFill>
        <p:spPr>
          <a:xfrm>
            <a:off x="6659245" y="1056005"/>
            <a:ext cx="4669790" cy="2372995"/>
          </a:xfrm>
          <a:prstGeom prst="rect">
            <a:avLst/>
          </a:prstGeom>
        </p:spPr>
      </p:pic>
      <p:pic>
        <p:nvPicPr>
          <p:cNvPr id="7" name="图片 6"/>
          <p:cNvPicPr>
            <a:picLocks noChangeAspect="1"/>
          </p:cNvPicPr>
          <p:nvPr/>
        </p:nvPicPr>
        <p:blipFill>
          <a:blip r:embed="rId2"/>
          <a:stretch>
            <a:fillRect/>
          </a:stretch>
        </p:blipFill>
        <p:spPr>
          <a:xfrm>
            <a:off x="6096635" y="3608705"/>
            <a:ext cx="5861685" cy="2372360"/>
          </a:xfrm>
          <a:prstGeom prst="rect">
            <a:avLst/>
          </a:prstGeom>
        </p:spPr>
      </p:pic>
    </p:spTree>
  </p:cSld>
  <p:clrMapOvr>
    <a:overrideClrMapping bg1="lt1" tx1="dk1" bg2="lt2" tx2="dk2" accent1="accent1" accent2="accent2" accent3="accent3" accent4="accent4" accent5="accent5" accent6="accent6" hlink="hlink" folHlink="folHlink"/>
  </p:clrMapOvr>
  <p:transition spd="slow" advTm="15000">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a:lnSpc>
                <a:spcPct val="100000"/>
              </a:lnSpc>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案例分析</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577850" y="1864995"/>
            <a:ext cx="11036935" cy="3387725"/>
          </a:xfrm>
        </p:spPr>
        <p:txBody>
          <a:bodyPr/>
          <a:lstStyle/>
          <a:p>
            <a:pPr marL="0" indent="0">
              <a:lnSpc>
                <a:spcPct val="140000"/>
              </a:lnSpc>
              <a:buNone/>
            </a:pPr>
            <a:r>
              <a:rPr lang="zh-CN" altLang="en-US" sz="2000" b="1" dirty="0"/>
              <a:t>本章小结</a:t>
            </a:r>
            <a:endParaRPr lang="zh-CN" altLang="en-US" sz="2000" b="1" dirty="0"/>
          </a:p>
          <a:p>
            <a:pPr>
              <a:lnSpc>
                <a:spcPct val="140000"/>
              </a:lnSpc>
            </a:pPr>
            <a:r>
              <a:rPr lang="zh-CN" altLang="en-US" sz="1800" dirty="0">
                <a:latin typeface="微软雅黑" charset="0"/>
                <a:ea typeface="微软雅黑" charset="0"/>
              </a:rPr>
              <a:t>神经网络技术的起源与发展历史</a:t>
            </a:r>
            <a:endParaRPr lang="en-US" altLang="zh-CN" sz="1800" dirty="0">
              <a:latin typeface="微软雅黑" charset="0"/>
              <a:ea typeface="微软雅黑" charset="0"/>
            </a:endParaRPr>
          </a:p>
          <a:p>
            <a:pPr>
              <a:lnSpc>
                <a:spcPct val="140000"/>
              </a:lnSpc>
            </a:pPr>
            <a:r>
              <a:rPr lang="zh-CN" altLang="zh-CN" sz="1800" dirty="0">
                <a:latin typeface="微软雅黑" charset="0"/>
                <a:ea typeface="微软雅黑" charset="0"/>
              </a:rPr>
              <a:t>神经网络是由感知机层次链接而成的，现代计算机性能的显著发展带来了神经网络分析的复兴。</a:t>
            </a:r>
            <a:endParaRPr lang="en-US" altLang="zh-CN" sz="1800" dirty="0">
              <a:latin typeface="微软雅黑" charset="0"/>
              <a:ea typeface="微软雅黑" charset="0"/>
            </a:endParaRPr>
          </a:p>
          <a:p>
            <a:pPr>
              <a:lnSpc>
                <a:spcPct val="140000"/>
              </a:lnSpc>
            </a:pPr>
            <a:r>
              <a:rPr lang="zh-CN" altLang="en-US" sz="1800" dirty="0">
                <a:latin typeface="微软雅黑" charset="0"/>
                <a:ea typeface="微软雅黑" charset="0"/>
              </a:rPr>
              <a:t>卷积神经网络能在缩小数据规模、简化数据结构的基础上进一步突出数据的基本特征，极大改进了神经网络的性能，</a:t>
            </a:r>
            <a:endParaRPr lang="en-US" altLang="zh-CN" sz="1800" dirty="0">
              <a:latin typeface="微软雅黑" charset="0"/>
              <a:ea typeface="微软雅黑" charset="0"/>
            </a:endParaRPr>
          </a:p>
          <a:p>
            <a:pPr>
              <a:lnSpc>
                <a:spcPct val="140000"/>
              </a:lnSpc>
            </a:pPr>
            <a:r>
              <a:rPr lang="zh-CN" altLang="en-US" sz="1800" dirty="0">
                <a:latin typeface="微软雅黑" charset="0"/>
                <a:ea typeface="微软雅黑" charset="0"/>
              </a:rPr>
              <a:t>利用神经网络进行社会治理、贫困识别等相关研究。</a:t>
            </a:r>
            <a:endParaRPr lang="zh-CN" altLang="en-US" sz="1800" dirty="0">
              <a:latin typeface="微软雅黑" charset="0"/>
              <a:ea typeface="微软雅黑" charset="0"/>
            </a:endParaRPr>
          </a:p>
        </p:txBody>
      </p:sp>
    </p:spTree>
  </p:cSld>
  <p:clrMapOvr>
    <a:masterClrMapping/>
  </p:clrMapOvr>
  <p:transition spd="slow" advTm="15000">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pic>
        <p:nvPicPr>
          <p:cNvPr id="10" name="图片 9"/>
          <p:cNvPicPr>
            <a:picLocks noChangeAspect="1"/>
          </p:cNvPicPr>
          <p:nvPr/>
        </p:nvPicPr>
        <p:blipFill>
          <a:blip r:embed="rId2"/>
          <a:stretch>
            <a:fillRect/>
          </a:stretch>
        </p:blipFill>
        <p:spPr>
          <a:xfrm>
            <a:off x="6493510" y="385859"/>
            <a:ext cx="5067935" cy="5954395"/>
          </a:xfrm>
          <a:prstGeom prst="rect">
            <a:avLst/>
          </a:prstGeom>
        </p:spPr>
      </p:pic>
      <p:sp>
        <p:nvSpPr>
          <p:cNvPr id="11" name="文本框 10"/>
          <p:cNvSpPr txBox="1"/>
          <p:nvPr/>
        </p:nvSpPr>
        <p:spPr>
          <a:xfrm>
            <a:off x="630555" y="1570990"/>
            <a:ext cx="4887595" cy="903605"/>
          </a:xfrm>
          <a:prstGeom prst="rect">
            <a:avLst/>
          </a:prstGeom>
          <a:noFill/>
        </p:spPr>
        <p:txBody>
          <a:bodyPr wrap="square" rtlCol="0">
            <a:spAutoFit/>
          </a:bodyPr>
          <a:lstStyle/>
          <a:p>
            <a:pPr>
              <a:lnSpc>
                <a:spcPct val="120000"/>
              </a:lnSpc>
            </a:pPr>
            <a:r>
              <a:rPr lang="zh-CN" altLang="en-US" sz="4400">
                <a:latin typeface="微软雅黑" panose="020B0503020204020204" charset="-122"/>
                <a:ea typeface="微软雅黑" panose="020B0503020204020204" charset="-122"/>
                <a:cs typeface="微软雅黑" panose="020B0503020204020204" charset="-122"/>
              </a:rPr>
              <a:t>谢谢！</a:t>
            </a:r>
            <a:endParaRPr lang="zh-CN" altLang="en-US" sz="440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3"/>
            </p:custDataLst>
          </p:nvPr>
        </p:nvSpPr>
        <p:spPr>
          <a:xfrm>
            <a:off x="630554" y="2727325"/>
            <a:ext cx="6163393" cy="2676525"/>
          </a:xfrm>
          <a:prstGeom prst="rect">
            <a:avLst/>
          </a:prstGeom>
          <a:ln>
            <a:noFill/>
          </a:ln>
        </p:spPr>
        <p:txBody>
          <a:bodyPr wrap="square">
            <a:spAutoFit/>
          </a:bodyPr>
          <a:lstStyle/>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说明：本课件内容来自《计算社会科学导论》（清华大学出版社）</a:t>
            </a:r>
            <a:r>
              <a:rPr lang="pt-BR"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 </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，作为该教材的配套材料，供读者使用，任何人不得用于商业目的。</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更多素材，请访问</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社计师网站：</a:t>
            </a:r>
            <a:r>
              <a:rPr lang="zh-CN" altLang="pt-BR" sz="1400" u="sng"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ai.baidu.org.cn</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项目统筹：</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吕鹏</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范晓光</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李轩涯</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计湘婷</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周旅军</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（中华女子学院）</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本章参与撰写人员：</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蒋欣兰</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李凌浩</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中国人民大学</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刘金龙</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中央民族大学</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pic>
        <p:nvPicPr>
          <p:cNvPr id="4" name="图片 3"/>
          <p:cNvPicPr>
            <a:picLocks noChangeAspect="1"/>
          </p:cNvPicPr>
          <p:nvPr/>
        </p:nvPicPr>
        <p:blipFill>
          <a:blip r:embed="rId4"/>
          <a:stretch>
            <a:fillRect/>
          </a:stretch>
        </p:blipFill>
        <p:spPr>
          <a:xfrm>
            <a:off x="630555" y="5226050"/>
            <a:ext cx="1189355" cy="120459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1819910" y="5245100"/>
            <a:ext cx="1309370" cy="1185545"/>
          </a:xfrm>
          <a:prstGeom prst="rect">
            <a:avLst/>
          </a:prstGeom>
        </p:spPr>
      </p:pic>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630555" y="2475865"/>
            <a:ext cx="5264785" cy="836295"/>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01  </a:t>
            </a:r>
            <a:r>
              <a:rPr lang="zh-CN" altLang="en-US" sz="4400" dirty="0">
                <a:latin typeface="微软雅黑" panose="020B0503020204020204" charset="-122"/>
                <a:ea typeface="微软雅黑" panose="020B0503020204020204" charset="-122"/>
                <a:cs typeface="微软雅黑" panose="020B0503020204020204" charset="-122"/>
              </a:rPr>
              <a:t>神经网络简史</a:t>
            </a:r>
            <a:endParaRPr lang="zh-CN" altLang="en-US" sz="4400" dirty="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5343525" y="1103630"/>
            <a:ext cx="5474335" cy="4650740"/>
          </a:xfrm>
          <a:prstGeom prst="rect">
            <a:avLst/>
          </a:prstGeom>
        </p:spPr>
      </p:pic>
      <p:sp>
        <p:nvSpPr>
          <p:cNvPr id="2" name="文本框 1"/>
          <p:cNvSpPr txBox="1"/>
          <p:nvPr/>
        </p:nvSpPr>
        <p:spPr>
          <a:xfrm>
            <a:off x="1841500" y="3429000"/>
            <a:ext cx="2302510" cy="306705"/>
          </a:xfrm>
          <a:prstGeom prst="rect">
            <a:avLst/>
          </a:prstGeom>
          <a:noFill/>
        </p:spPr>
        <p:txBody>
          <a:bodyPr wrap="square" rtlCol="0" anchor="t">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History</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9450" y="911860"/>
            <a:ext cx="10494010" cy="1482725"/>
          </a:xfrm>
        </p:spPr>
        <p:txBody>
          <a:bodyPr/>
          <a:lstStyle/>
          <a:p>
            <a:pPr>
              <a:lnSpc>
                <a:spcPct val="140000"/>
              </a:lnSpc>
            </a:pPr>
            <a:r>
              <a:rPr lang="zh-CN" altLang="en-US" sz="1800" b="1" dirty="0">
                <a:latin typeface="微软雅黑" charset="0"/>
                <a:ea typeface="微软雅黑" charset="0"/>
              </a:rPr>
              <a:t>神经网络</a:t>
            </a:r>
            <a:r>
              <a:rPr lang="zh-CN" altLang="en-US" sz="1800" dirty="0">
                <a:latin typeface="微软雅黑" charset="0"/>
                <a:ea typeface="微软雅黑" charset="0"/>
              </a:rPr>
              <a:t>是一种受生物学启发的编程范式，它让计算机从观测数据中进行学习，而深度学习是一个强有力的用于神经网络学习的算法集合。</a:t>
            </a:r>
            <a:endParaRPr lang="en-US" altLang="zh-CN" sz="1800" dirty="0">
              <a:latin typeface="微软雅黑" charset="0"/>
              <a:ea typeface="微软雅黑" charset="0"/>
            </a:endParaRPr>
          </a:p>
          <a:p>
            <a:pPr>
              <a:lnSpc>
                <a:spcPct val="140000"/>
              </a:lnSpc>
            </a:pPr>
            <a:r>
              <a:rPr lang="zh-CN" altLang="en-US" sz="1800" dirty="0">
                <a:latin typeface="微软雅黑" charset="0"/>
                <a:ea typeface="微软雅黑" charset="0"/>
              </a:rPr>
              <a:t>神经网络发展的三个阶段：</a:t>
            </a:r>
            <a:endParaRPr lang="zh-CN" altLang="en-US" sz="1800" dirty="0">
              <a:latin typeface="微软雅黑" charset="0"/>
              <a:ea typeface="微软雅黑" charset="0"/>
            </a:endParaRPr>
          </a:p>
        </p:txBody>
      </p:sp>
      <p:graphicFrame>
        <p:nvGraphicFramePr>
          <p:cNvPr id="5" name="图示 4"/>
          <p:cNvGraphicFramePr/>
          <p:nvPr/>
        </p:nvGraphicFramePr>
        <p:xfrm>
          <a:off x="679450" y="2394585"/>
          <a:ext cx="10925175" cy="42900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椭圆 5"/>
          <p:cNvSpPr/>
          <p:nvPr>
            <p:custDataLst>
              <p:tags r:id="rId6"/>
            </p:custDataLst>
          </p:nvPr>
        </p:nvSpPr>
        <p:spPr>
          <a:xfrm>
            <a:off x="492208" y="426058"/>
            <a:ext cx="324679" cy="324679"/>
          </a:xfrm>
          <a:prstGeom prst="ellipse">
            <a:avLst/>
          </a:prstGeom>
          <a:solidFill>
            <a:srgbClr val="3C9FD3"/>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scene3d>
              <a:camera prst="orthographicFront"/>
              <a:lightRig rig="threePt" dir="t"/>
            </a:scene3d>
          </a:bodyPr>
          <a:p>
            <a:pPr algn="r" defTabSz="914400"/>
            <a:endParaRPr lang="zh-CN" altLang="en-US" sz="1400" b="1">
              <a:solidFill>
                <a:schemeClr val="accent1"/>
              </a:solidFill>
              <a:effectLst>
                <a:outerShdw blurRad="38100" dist="25400" dir="5400000" algn="ctr" rotWithShape="0">
                  <a:srgbClr val="6E747A">
                    <a:alpha val="43000"/>
                    <a:alpha val="43000"/>
                  </a:srgbClr>
                </a:outerShdw>
              </a:effectLst>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custDataLst>
              <p:tags r:id="rId7"/>
            </p:custDataLst>
          </p:nvPr>
        </p:nvSpPr>
        <p:spPr>
          <a:xfrm>
            <a:off x="920115" y="381635"/>
            <a:ext cx="5474335" cy="460375"/>
          </a:xfrm>
          <a:prstGeom prst="rect">
            <a:avLst/>
          </a:prstGeom>
          <a:noFill/>
        </p:spPr>
        <p:txBody>
          <a:bodyPr wrap="square" rtlCol="0">
            <a:spAutoFit/>
          </a:bodyPr>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rPr>
              <a:t>神经网络简史</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grpSp>
        <p:nvGrpSpPr>
          <p:cNvPr id="3" name="组合 2"/>
          <p:cNvGrpSpPr/>
          <p:nvPr/>
        </p:nvGrpSpPr>
        <p:grpSpPr>
          <a:xfrm>
            <a:off x="630555" y="2475865"/>
            <a:ext cx="4887595" cy="1477645"/>
            <a:chOff x="993" y="3574"/>
            <a:chExt cx="7697" cy="2327"/>
          </a:xfrm>
        </p:grpSpPr>
        <p:sp>
          <p:nvSpPr>
            <p:cNvPr id="11" name="文本框 10"/>
            <p:cNvSpPr txBox="1"/>
            <p:nvPr/>
          </p:nvSpPr>
          <p:spPr>
            <a:xfrm>
              <a:off x="993" y="3574"/>
              <a:ext cx="7697" cy="1423"/>
            </a:xfrm>
            <a:prstGeom prst="rect">
              <a:avLst/>
            </a:prstGeom>
            <a:noFill/>
          </p:spPr>
          <p:txBody>
            <a:bodyPr wrap="square" rtlCol="0">
              <a:spAutoFit/>
            </a:bodyPr>
            <a:lstStyle/>
            <a:p>
              <a:pPr>
                <a:lnSpc>
                  <a:spcPct val="120000"/>
                </a:lnSpc>
              </a:pPr>
              <a:r>
                <a:rPr lang="en-US" sz="4400" dirty="0">
                  <a:latin typeface="微软雅黑" panose="020B0503020204020204" charset="-122"/>
                  <a:ea typeface="微软雅黑" panose="020B0503020204020204" charset="-122"/>
                  <a:cs typeface="微软雅黑" panose="020B0503020204020204" charset="-122"/>
                </a:rPr>
                <a:t>02  </a:t>
              </a:r>
              <a:r>
                <a:rPr lang="zh-CN" altLang="en-US" sz="4400" dirty="0">
                  <a:latin typeface="微软雅黑" panose="020B0503020204020204" charset="-122"/>
                  <a:ea typeface="微软雅黑" panose="020B0503020204020204" charset="-122"/>
                  <a:cs typeface="微软雅黑" panose="020B0503020204020204" charset="-122"/>
                </a:rPr>
                <a:t>神经网络原理</a:t>
              </a:r>
              <a:endParaRPr lang="zh-CN" altLang="en-US" sz="4400" dirty="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3"/>
              </p:custDataLst>
            </p:nvPr>
          </p:nvSpPr>
          <p:spPr>
            <a:xfrm>
              <a:off x="993" y="5416"/>
              <a:ext cx="7163" cy="485"/>
            </a:xfrm>
            <a:prstGeom prst="rect">
              <a:avLst/>
            </a:prstGeom>
            <a:ln>
              <a:noFill/>
            </a:ln>
          </p:spPr>
          <p:txBody>
            <a:bodyPr wrap="square">
              <a:spAutoFit/>
            </a:bodyPr>
            <a:lstStyle/>
            <a:p>
              <a:pPr algn="l"/>
              <a:endParaRPr lang="pt-BR"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grpSp>
      <p:pic>
        <p:nvPicPr>
          <p:cNvPr id="2" name="图片 1"/>
          <p:cNvPicPr>
            <a:picLocks noChangeAspect="1"/>
          </p:cNvPicPr>
          <p:nvPr/>
        </p:nvPicPr>
        <p:blipFill>
          <a:blip r:embed="rId4"/>
          <a:stretch>
            <a:fillRect/>
          </a:stretch>
        </p:blipFill>
        <p:spPr>
          <a:xfrm>
            <a:off x="5277485" y="1895475"/>
            <a:ext cx="6267450" cy="3067050"/>
          </a:xfrm>
          <a:prstGeom prst="rect">
            <a:avLst/>
          </a:prstGeom>
        </p:spPr>
      </p:pic>
      <p:sp>
        <p:nvSpPr>
          <p:cNvPr id="4" name="PA_矩形 28"/>
          <p:cNvSpPr/>
          <p:nvPr>
            <p:custDataLst>
              <p:tags r:id="rId5"/>
            </p:custDataLst>
          </p:nvPr>
        </p:nvSpPr>
        <p:spPr>
          <a:xfrm>
            <a:off x="1772920" y="3379470"/>
            <a:ext cx="3087370" cy="306705"/>
          </a:xfrm>
          <a:prstGeom prst="rect">
            <a:avLst/>
          </a:prstGeom>
          <a:ln>
            <a:noFill/>
          </a:ln>
        </p:spPr>
        <p:txBody>
          <a:bodyPr wrap="square">
            <a:spAutoFit/>
          </a:bodyPr>
          <a:p>
            <a:pPr algn="l"/>
            <a:r>
              <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Principle</a:t>
            </a: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rPr>
              <a:t>神经网络原理</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121410"/>
            <a:ext cx="4989830" cy="5354955"/>
          </a:xfrm>
        </p:spPr>
        <p:txBody>
          <a:bodyPr/>
          <a:lstStyle/>
          <a:p>
            <a:pPr marL="0" indent="0">
              <a:lnSpc>
                <a:spcPct val="140000"/>
              </a:lnSpc>
              <a:buNone/>
            </a:pPr>
            <a:r>
              <a:rPr lang="zh-CN" altLang="en-US" sz="2000" b="1" dirty="0">
                <a:latin typeface="微软雅黑" charset="0"/>
                <a:ea typeface="微软雅黑" charset="0"/>
                <a:cs typeface="微软雅黑" charset="0"/>
              </a:rPr>
              <a:t>感知器</a:t>
            </a:r>
            <a:endParaRPr lang="en-US" altLang="zh-CN" sz="2000" b="1" dirty="0">
              <a:latin typeface="微软雅黑" charset="0"/>
              <a:ea typeface="微软雅黑" charset="0"/>
              <a:cs typeface="微软雅黑" charset="0"/>
            </a:endParaRPr>
          </a:p>
          <a:p>
            <a:pPr marL="285750" lvl="1" indent="-285750">
              <a:lnSpc>
                <a:spcPct val="160000"/>
              </a:lnSpc>
              <a:spcBef>
                <a:spcPts val="1000"/>
              </a:spcBef>
            </a:pPr>
            <a:r>
              <a:rPr lang="zh-CN" altLang="en-US" sz="1800" dirty="0">
                <a:latin typeface="微软雅黑" charset="0"/>
                <a:ea typeface="微软雅黑" charset="0"/>
                <a:cs typeface="微软雅黑" charset="0"/>
              </a:rPr>
              <a:t>人工神经元的数学模型由美国神经科学家麦卡洛克（</a:t>
            </a:r>
            <a:r>
              <a:rPr lang="en-US" altLang="zh-CN" sz="1800" dirty="0">
                <a:latin typeface="微软雅黑" charset="0"/>
                <a:ea typeface="微软雅黑" charset="0"/>
                <a:cs typeface="微软雅黑" charset="0"/>
              </a:rPr>
              <a:t>Warren S. McCulloch</a:t>
            </a:r>
            <a:r>
              <a:rPr lang="zh-CN" altLang="en-US" sz="1800" dirty="0">
                <a:latin typeface="微软雅黑" charset="0"/>
                <a:ea typeface="微软雅黑" charset="0"/>
                <a:cs typeface="微软雅黑" charset="0"/>
              </a:rPr>
              <a:t>）和数理逻辑学家皮特斯（</a:t>
            </a:r>
            <a:r>
              <a:rPr lang="en-US" altLang="zh-CN" sz="1800" dirty="0">
                <a:latin typeface="微软雅黑" charset="0"/>
                <a:ea typeface="微软雅黑" charset="0"/>
                <a:cs typeface="微软雅黑" charset="0"/>
              </a:rPr>
              <a:t>Walter Pitts</a:t>
            </a:r>
            <a:r>
              <a:rPr lang="zh-CN" altLang="en-US" sz="1800" dirty="0">
                <a:latin typeface="微软雅黑" charset="0"/>
                <a:ea typeface="微软雅黑" charset="0"/>
                <a:cs typeface="微软雅黑" charset="0"/>
              </a:rPr>
              <a:t>）于</a:t>
            </a:r>
            <a:r>
              <a:rPr lang="en-US" altLang="zh-CN" sz="1800" dirty="0">
                <a:latin typeface="微软雅黑" charset="0"/>
                <a:ea typeface="微软雅黑" charset="0"/>
                <a:cs typeface="微软雅黑" charset="0"/>
              </a:rPr>
              <a:t>1943</a:t>
            </a:r>
            <a:r>
              <a:rPr lang="zh-CN" altLang="en-US" sz="1800" dirty="0">
                <a:latin typeface="微软雅黑" charset="0"/>
                <a:ea typeface="微软雅黑" charset="0"/>
                <a:cs typeface="微软雅黑" charset="0"/>
              </a:rPr>
              <a:t>年提出，美国神经物理学家罗森伯特（</a:t>
            </a:r>
            <a:r>
              <a:rPr lang="en-US" altLang="zh-CN" sz="1800" dirty="0">
                <a:latin typeface="微软雅黑" charset="0"/>
                <a:ea typeface="微软雅黑" charset="0"/>
                <a:cs typeface="微软雅黑" charset="0"/>
              </a:rPr>
              <a:t>Frank </a:t>
            </a:r>
            <a:r>
              <a:rPr lang="en-US" altLang="zh-CN" sz="1800" dirty="0" err="1">
                <a:latin typeface="微软雅黑" charset="0"/>
                <a:ea typeface="微软雅黑" charset="0"/>
                <a:cs typeface="微软雅黑" charset="0"/>
              </a:rPr>
              <a:t>Rosenbaltt</a:t>
            </a:r>
            <a:r>
              <a:rPr lang="zh-CN" altLang="en-US" sz="1800" dirty="0">
                <a:latin typeface="微软雅黑" charset="0"/>
                <a:ea typeface="微软雅黑" charset="0"/>
                <a:cs typeface="微软雅黑" charset="0"/>
              </a:rPr>
              <a:t>）在此理论的基础上，进一步提出了感知机（</a:t>
            </a:r>
            <a:r>
              <a:rPr lang="en-US" altLang="zh-CN" sz="1800" dirty="0">
                <a:latin typeface="微软雅黑" charset="0"/>
                <a:ea typeface="微软雅黑" charset="0"/>
                <a:cs typeface="微软雅黑" charset="0"/>
              </a:rPr>
              <a:t>Perceptron</a:t>
            </a:r>
            <a:r>
              <a:rPr lang="zh-CN" altLang="en-US" sz="1800" dirty="0">
                <a:latin typeface="微软雅黑" charset="0"/>
                <a:ea typeface="微软雅黑" charset="0"/>
                <a:cs typeface="微软雅黑" charset="0"/>
              </a:rPr>
              <a:t>）模型</a:t>
            </a:r>
            <a:endParaRPr lang="en-US" altLang="zh-CN" sz="1800" dirty="0">
              <a:latin typeface="微软雅黑" charset="0"/>
              <a:ea typeface="微软雅黑" charset="0"/>
              <a:cs typeface="微软雅黑" charset="0"/>
            </a:endParaRPr>
          </a:p>
          <a:p>
            <a:pPr marL="285750" lvl="1" indent="-285750">
              <a:lnSpc>
                <a:spcPct val="160000"/>
              </a:lnSpc>
              <a:spcBef>
                <a:spcPts val="1000"/>
              </a:spcBef>
            </a:pPr>
            <a:r>
              <a:rPr lang="zh-CN" altLang="en-US" sz="1800" dirty="0">
                <a:latin typeface="微软雅黑" charset="0"/>
                <a:ea typeface="微软雅黑" charset="0"/>
                <a:cs typeface="微软雅黑" charset="0"/>
              </a:rPr>
              <a:t>和生物神经元类似，感知机完成的也是“输入</a:t>
            </a:r>
            <a:r>
              <a:rPr lang="en-US" altLang="zh-CN" sz="1800" dirty="0">
                <a:latin typeface="微软雅黑" charset="0"/>
                <a:ea typeface="微软雅黑" charset="0"/>
                <a:cs typeface="微软雅黑" charset="0"/>
              </a:rPr>
              <a:t>—</a:t>
            </a:r>
            <a:r>
              <a:rPr lang="zh-CN" altLang="en-US" sz="1800" dirty="0">
                <a:latin typeface="微软雅黑" charset="0"/>
                <a:ea typeface="微软雅黑" charset="0"/>
                <a:cs typeface="微软雅黑" charset="0"/>
              </a:rPr>
              <a:t>神经处理</a:t>
            </a:r>
            <a:r>
              <a:rPr lang="en-US" altLang="zh-CN" sz="1800" dirty="0">
                <a:latin typeface="微软雅黑" charset="0"/>
                <a:ea typeface="微软雅黑" charset="0"/>
                <a:cs typeface="微软雅黑" charset="0"/>
              </a:rPr>
              <a:t>—</a:t>
            </a:r>
            <a:r>
              <a:rPr lang="zh-CN" altLang="en-US" sz="1800" dirty="0">
                <a:latin typeface="微软雅黑" charset="0"/>
                <a:ea typeface="微软雅黑" charset="0"/>
                <a:cs typeface="微软雅黑" charset="0"/>
              </a:rPr>
              <a:t>输出”的过程。</a:t>
            </a:r>
            <a:endParaRPr lang="en-US" altLang="zh-CN" sz="1800" dirty="0">
              <a:latin typeface="微软雅黑" charset="0"/>
              <a:ea typeface="微软雅黑" charset="0"/>
              <a:cs typeface="微软雅黑" charset="0"/>
            </a:endParaRPr>
          </a:p>
          <a:p>
            <a:pPr marL="285750" lvl="1" indent="-285750">
              <a:lnSpc>
                <a:spcPct val="160000"/>
              </a:lnSpc>
              <a:spcBef>
                <a:spcPts val="1000"/>
              </a:spcBef>
            </a:pPr>
            <a:r>
              <a:rPr lang="zh-CN" altLang="en-US" sz="1800" dirty="0">
                <a:latin typeface="微软雅黑" charset="0"/>
                <a:ea typeface="微软雅黑" charset="0"/>
                <a:cs typeface="微软雅黑" charset="0"/>
              </a:rPr>
              <a:t>感知器是一个简单的数学模型</a:t>
            </a:r>
            <a:endParaRPr lang="zh-CN" altLang="en-US" sz="1800" dirty="0">
              <a:latin typeface="微软雅黑" charset="0"/>
              <a:ea typeface="微软雅黑" charset="0"/>
              <a:cs typeface="微软雅黑" charset="0"/>
            </a:endParaRPr>
          </a:p>
        </p:txBody>
      </p:sp>
      <p:pic>
        <p:nvPicPr>
          <p:cNvPr id="5" name="图片 4"/>
          <p:cNvPicPr>
            <a:picLocks noChangeAspect="1"/>
          </p:cNvPicPr>
          <p:nvPr/>
        </p:nvPicPr>
        <p:blipFill>
          <a:blip r:embed="rId1"/>
          <a:stretch>
            <a:fillRect/>
          </a:stretch>
        </p:blipFill>
        <p:spPr>
          <a:xfrm>
            <a:off x="5669280" y="1753235"/>
            <a:ext cx="5897880" cy="3789680"/>
          </a:xfrm>
          <a:prstGeom prst="rect">
            <a:avLst/>
          </a:prstGeom>
        </p:spPr>
      </p:pic>
    </p:spTree>
  </p:cSld>
  <p:clrMapOvr>
    <a:masterClrMapping/>
  </p:clrMapOvr>
  <p:transition spd="slow" advTm="15000">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lang="zh-CN" altLang="en-US" sz="2400" spc="600" dirty="0">
                <a:solidFill>
                  <a:schemeClr val="tx1">
                    <a:lumMod val="75000"/>
                    <a:lumOff val="25000"/>
                  </a:schemeClr>
                </a:solidFill>
                <a:latin typeface="微软雅黑" panose="020B0503020204020204" charset="-122"/>
                <a:ea typeface="微软雅黑" panose="020B0503020204020204" charset="-122"/>
              </a:rPr>
              <a:t>神经网络原理</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492125" y="1929130"/>
            <a:ext cx="4715510" cy="3940810"/>
          </a:xfrm>
        </p:spPr>
        <p:txBody>
          <a:bodyPr/>
          <a:lstStyle/>
          <a:p>
            <a:pPr>
              <a:lnSpc>
                <a:spcPct val="190000"/>
              </a:lnSpc>
            </a:pPr>
            <a:r>
              <a:rPr lang="zh-CN" altLang="en-US" sz="1800" dirty="0">
                <a:latin typeface="微软雅黑" charset="0"/>
                <a:ea typeface="微软雅黑" charset="0"/>
              </a:rPr>
              <a:t>一个感知机在神经网络中就是一个神经元，多个神经元并联、堆叠就可以实现多输入、多输出的网络层结构</a:t>
            </a:r>
            <a:endParaRPr lang="en-US" altLang="zh-CN" sz="1800" dirty="0">
              <a:latin typeface="微软雅黑" charset="0"/>
              <a:ea typeface="微软雅黑" charset="0"/>
            </a:endParaRPr>
          </a:p>
          <a:p>
            <a:pPr>
              <a:lnSpc>
                <a:spcPct val="190000"/>
              </a:lnSpc>
            </a:pPr>
            <a:r>
              <a:rPr lang="zh-CN" altLang="en-US" sz="1800" dirty="0">
                <a:latin typeface="微软雅黑" charset="0"/>
                <a:ea typeface="微软雅黑" charset="0"/>
              </a:rPr>
              <a:t>神经网络接受的数据称为整个神经网络的输入，网络传递的最终结果称为整个神经网络的输出，中间的层级结构称为隐藏层。</a:t>
            </a:r>
            <a:endParaRPr lang="zh-CN" altLang="en-US" sz="1800" dirty="0">
              <a:latin typeface="微软雅黑" charset="0"/>
              <a:ea typeface="微软雅黑"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710555" y="1929130"/>
            <a:ext cx="6136640" cy="3409315"/>
          </a:xfrm>
          <a:prstGeom prst="rect">
            <a:avLst/>
          </a:prstGeom>
          <a:noFill/>
        </p:spPr>
      </p:pic>
    </p:spTree>
  </p:cSld>
  <p:clrMapOvr>
    <a:masterClrMapping/>
  </p:clrMapOvr>
  <p:transition spd="slow" advTm="15000">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2197735" cy="82994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神经网络原理</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723900" y="1377950"/>
            <a:ext cx="5857875" cy="4643755"/>
          </a:xfrm>
        </p:spPr>
        <p:txBody>
          <a:bodyPr/>
          <a:lstStyle/>
          <a:p>
            <a:pPr marL="0" indent="0">
              <a:lnSpc>
                <a:spcPct val="160000"/>
              </a:lnSpc>
              <a:buNone/>
            </a:pPr>
            <a:r>
              <a:rPr lang="zh-CN" altLang="en-US" sz="2000" b="1" dirty="0">
                <a:latin typeface="微软雅黑" charset="0"/>
                <a:ea typeface="微软雅黑" charset="0"/>
                <a:cs typeface="微软雅黑" charset="0"/>
                <a:sym typeface="微软雅黑" panose="020B0503020204020204" charset="-122"/>
              </a:rPr>
              <a:t>反向传播算法思想</a:t>
            </a:r>
            <a:endParaRPr lang="zh-CN" altLang="en-US" sz="2000" b="1"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计算机神经网络作为人为产物，归根结底是一系列的数学运算。</a:t>
            </a:r>
            <a:endParaRPr lang="en-US" altLang="zh-CN" sz="1800" dirty="0">
              <a:latin typeface="微软雅黑" charset="0"/>
              <a:ea typeface="微软雅黑" charset="0"/>
              <a:cs typeface="微软雅黑" charset="0"/>
            </a:endParaRPr>
          </a:p>
          <a:p>
            <a:pPr>
              <a:lnSpc>
                <a:spcPct val="160000"/>
              </a:lnSpc>
            </a:pPr>
            <a:r>
              <a:rPr lang="en-US" altLang="zh-CN" sz="1800" dirty="0" err="1">
                <a:latin typeface="微软雅黑" charset="0"/>
                <a:ea typeface="微软雅黑" charset="0"/>
                <a:cs typeface="微软雅黑" charset="0"/>
              </a:rPr>
              <a:t>Eg</a:t>
            </a:r>
            <a:r>
              <a:rPr lang="zh-CN" altLang="en-US" sz="1800" dirty="0" err="1">
                <a:latin typeface="微软雅黑" charset="0"/>
                <a:ea typeface="微软雅黑" charset="0"/>
                <a:cs typeface="微软雅黑" charset="0"/>
              </a:rPr>
              <a:t>：</a:t>
            </a:r>
            <a:endParaRPr lang="en-US" altLang="zh-CN" sz="1800" dirty="0">
              <a:latin typeface="微软雅黑" charset="0"/>
              <a:ea typeface="微软雅黑" charset="0"/>
              <a:cs typeface="微软雅黑" charset="0"/>
            </a:endParaRPr>
          </a:p>
          <a:p>
            <a:pPr lvl="1">
              <a:lnSpc>
                <a:spcPct val="160000"/>
              </a:lnSpc>
            </a:pPr>
            <a:r>
              <a:rPr lang="zh-CN" altLang="en-US" sz="1800" dirty="0">
                <a:latin typeface="微软雅黑" charset="0"/>
                <a:ea typeface="微软雅黑" charset="0"/>
                <a:cs typeface="微软雅黑" charset="0"/>
              </a:rPr>
              <a:t>假如小明要在一周内上交一篇</a:t>
            </a:r>
            <a:r>
              <a:rPr lang="en-US" altLang="zh-CN" sz="1800" dirty="0">
                <a:latin typeface="微软雅黑" charset="0"/>
                <a:ea typeface="微软雅黑" charset="0"/>
                <a:cs typeface="微软雅黑" charset="0"/>
              </a:rPr>
              <a:t>8000</a:t>
            </a:r>
            <a:r>
              <a:rPr lang="zh-CN" altLang="en-US" sz="1800" dirty="0">
                <a:latin typeface="微软雅黑" charset="0"/>
                <a:ea typeface="微软雅黑" charset="0"/>
                <a:cs typeface="微软雅黑" charset="0"/>
              </a:rPr>
              <a:t>字的课程论文，他从新建文本文档开始，在截止的瞬间完成了论文。一周以来，他反复斟酌，对论文进行了各种增删改除。那么，这篇论文的字数会随时间如何变化？</a:t>
            </a:r>
            <a:endParaRPr lang="en-US" altLang="zh-CN" sz="1800" dirty="0">
              <a:latin typeface="微软雅黑" charset="0"/>
              <a:ea typeface="微软雅黑" charset="0"/>
              <a:cs typeface="微软雅黑" charset="0"/>
            </a:endParaRPr>
          </a:p>
          <a:p>
            <a:pPr>
              <a:lnSpc>
                <a:spcPct val="160000"/>
              </a:lnSpc>
            </a:pPr>
            <a:endParaRPr lang="en-US" altLang="zh-CN" sz="1800" dirty="0">
              <a:latin typeface="微软雅黑" charset="0"/>
              <a:ea typeface="微软雅黑" charset="0"/>
              <a:cs typeface="微软雅黑"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5124" t="6936" r="19031" b="28552"/>
          <a:stretch>
            <a:fillRect/>
          </a:stretch>
        </p:blipFill>
        <p:spPr bwMode="auto">
          <a:xfrm>
            <a:off x="6543675" y="2440940"/>
            <a:ext cx="4928235" cy="2685415"/>
          </a:xfrm>
          <a:prstGeom prst="rect">
            <a:avLst/>
          </a:prstGeom>
          <a:noFill/>
          <a:ln>
            <a:noFill/>
          </a:ln>
        </p:spPr>
      </p:pic>
    </p:spTree>
  </p:cSld>
  <p:clrMapOvr>
    <a:masterClrMapping/>
  </p:clrMapOvr>
  <p:transition spd="slow" advTm="15000">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altLang="en-US" sz="2400" spc="600" dirty="0">
                <a:solidFill>
                  <a:schemeClr val="tx1">
                    <a:lumMod val="75000"/>
                    <a:lumOff val="25000"/>
                  </a:schemeClr>
                </a:solidFill>
                <a:latin typeface="微软雅黑" panose="020B0503020204020204" charset="-122"/>
                <a:ea typeface="微软雅黑" panose="020B0503020204020204" charset="-122"/>
                <a:sym typeface="+mn-ea"/>
              </a:rPr>
              <a:t>神经网络原理</a:t>
            </a:r>
            <a:endParaRPr lang="zh-CN" altLang="en-US"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ph idx="1"/>
          </p:nvPr>
        </p:nvSpPr>
        <p:spPr>
          <a:xfrm>
            <a:off x="571500" y="1267460"/>
            <a:ext cx="5603875" cy="5354955"/>
          </a:xfrm>
        </p:spPr>
        <p:txBody>
          <a:bodyPr/>
          <a:lstStyle/>
          <a:p>
            <a:pPr>
              <a:lnSpc>
                <a:spcPct val="160000"/>
              </a:lnSpc>
            </a:pPr>
            <a:r>
              <a:rPr lang="zh-CN" altLang="en-US" sz="1800" dirty="0">
                <a:latin typeface="微软雅黑" charset="0"/>
                <a:ea typeface="微软雅黑" charset="0"/>
                <a:cs typeface="微软雅黑" charset="0"/>
              </a:rPr>
              <a:t>我们假设这篇论文的字数是“连续变化”的。如果在上面这张图中，我们将曲线的首尾连接起来，就会得到一条直线</a:t>
            </a:r>
            <a:endParaRPr lang="en-US" altLang="zh-CN"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这条灰色直线就是小明完整写完这篇论文的“效率线”，这条直线的斜率就是小明完成这篇论文的“效率”</a:t>
            </a:r>
            <a:r>
              <a:rPr lang="en-US" altLang="zh-CN" sz="1800" dirty="0">
                <a:latin typeface="微软雅黑" charset="0"/>
                <a:ea typeface="微软雅黑" charset="0"/>
                <a:cs typeface="微软雅黑" charset="0"/>
              </a:rPr>
              <a:t>——8000</a:t>
            </a:r>
            <a:r>
              <a:rPr lang="zh-CN" altLang="en-US" sz="1800" dirty="0">
                <a:latin typeface="微软雅黑" charset="0"/>
                <a:ea typeface="微软雅黑" charset="0"/>
                <a:cs typeface="微软雅黑" charset="0"/>
              </a:rPr>
              <a:t>字</a:t>
            </a:r>
            <a:r>
              <a:rPr lang="en-US" altLang="zh-CN" sz="1800" dirty="0">
                <a:latin typeface="微软雅黑" charset="0"/>
                <a:ea typeface="微软雅黑" charset="0"/>
                <a:cs typeface="微软雅黑" charset="0"/>
              </a:rPr>
              <a:t>/</a:t>
            </a:r>
            <a:r>
              <a:rPr lang="zh-CN" altLang="en-US" sz="1800" dirty="0">
                <a:latin typeface="微软雅黑" charset="0"/>
                <a:ea typeface="微软雅黑" charset="0"/>
                <a:cs typeface="微软雅黑" charset="0"/>
              </a:rPr>
              <a:t>周</a:t>
            </a:r>
            <a:endParaRPr lang="en-US" altLang="zh-CN"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如果我们只看他小明在后半周的效率，画出来的“效率线”</a:t>
            </a:r>
            <a:endParaRPr lang="en-US" altLang="zh-CN" sz="1800" dirty="0">
              <a:latin typeface="微软雅黑" charset="0"/>
              <a:ea typeface="微软雅黑" charset="0"/>
              <a:cs typeface="微软雅黑" charset="0"/>
            </a:endParaRPr>
          </a:p>
          <a:p>
            <a:pPr>
              <a:lnSpc>
                <a:spcPct val="160000"/>
              </a:lnSpc>
            </a:pPr>
            <a:r>
              <a:rPr lang="zh-CN" altLang="en-US" sz="1800" dirty="0">
                <a:latin typeface="微软雅黑" charset="0"/>
                <a:ea typeface="微软雅黑" charset="0"/>
                <a:cs typeface="微软雅黑" charset="0"/>
              </a:rPr>
              <a:t>导数是神经网络训练的基础概念，它指导着神经网络内部参数的调整方向。</a:t>
            </a:r>
            <a:endParaRPr lang="en-US" altLang="zh-CN" sz="1800" dirty="0">
              <a:latin typeface="微软雅黑" charset="0"/>
              <a:ea typeface="微软雅黑" charset="0"/>
              <a:cs typeface="微软雅黑" charset="0"/>
            </a:endParaRPr>
          </a:p>
        </p:txBody>
      </p:sp>
      <p:pic>
        <p:nvPicPr>
          <p:cNvPr id="6" name="图片 5" descr="Chart, line chart&#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5290" t="5507" r="19728" b="29054"/>
          <a:stretch>
            <a:fillRect/>
          </a:stretch>
        </p:blipFill>
        <p:spPr bwMode="auto">
          <a:xfrm>
            <a:off x="6704284" y="957945"/>
            <a:ext cx="4758373" cy="2659658"/>
          </a:xfrm>
          <a:prstGeom prst="rect">
            <a:avLst/>
          </a:prstGeom>
          <a:noFill/>
          <a:ln>
            <a:noFill/>
          </a:ln>
        </p:spPr>
      </p:pic>
      <p:pic>
        <p:nvPicPr>
          <p:cNvPr id="7" name="图片 6" descr="Chart, line chart&#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5666" t="6849" r="19547" b="30638"/>
          <a:stretch>
            <a:fillRect/>
          </a:stretch>
        </p:blipFill>
        <p:spPr bwMode="auto">
          <a:xfrm>
            <a:off x="6704284" y="3837712"/>
            <a:ext cx="4817315" cy="2578781"/>
          </a:xfrm>
          <a:prstGeom prst="rect">
            <a:avLst/>
          </a:prstGeom>
          <a:noFill/>
          <a:ln>
            <a:noFill/>
          </a:ln>
        </p:spPr>
      </p:pic>
    </p:spTree>
  </p:cSld>
  <p:clrMapOvr>
    <a:masterClrMapping/>
  </p:clrMapOvr>
  <p:transition spd="slow" advTm="15000">
    <p:cover dir="d"/>
  </p:transition>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SLIDE_MODEL_TYPE" val="cover"/>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 name="KSO_WM_BEAUTIFY_FLAG" val=""/>
</p:tagLst>
</file>

<file path=ppt/tags/tag15.xml><?xml version="1.0" encoding="utf-8"?>
<p:tagLst xmlns:p="http://schemas.openxmlformats.org/presentationml/2006/main">
  <p:tag name="KSO_WM_SLIDE_MODEL_TYPE" val="cover"/>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 name="KSO_WM_BEAUTIFY_FLAG" val=""/>
</p:tagLst>
</file>

<file path=ppt/tags/tag19.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KSO_WM_SLIDE_MODEL_TYPE" val="cover"/>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SLIDE_MODEL_TYPE" val="cover"/>
</p:tagLst>
</file>

<file path=ppt/tags/tag25.xml><?xml version="1.0" encoding="utf-8"?>
<p:tagLst xmlns:p="http://schemas.openxmlformats.org/presentationml/2006/main">
  <p:tag name="COMMONDATA" val="eyJjb3VudCI6MywiaGRpZCI6IjQ0NDQ5MTgxMmRiMGUzMmRiM2I5YWI1M2QzZmVlNDc5IiwidXNlckNvdW50IjozfQ=="/>
  <p:tag name="ISLIDE.GUIDESSETTING" val="{&quot;Id&quot;:&quot;2cbae4ea-bbc2-4117-b5c5-f9764751a71d&quot;,&quot;Name&quot;:null,&quot;Kind&quot;:&quot;Custom&quot;,&quot;OldGuidesSetting&quot;:{&quot;HeaderHeight&quot;:0.0,&quot;FooterHeight&quot;:0.0,&quot;SideMargin&quot;:0.0,&quot;TopMargin&quot;:0.0,&quot;BottomMargin&quot;:0.0,&quot;IntervalMargin&quot;:0.0}}"/>
</p:tagLst>
</file>

<file path=ppt/tags/tag3.xml><?xml version="1.0" encoding="utf-8"?>
<p:tagLst xmlns:p="http://schemas.openxmlformats.org/presentationml/2006/main">
  <p:tag name="PA" val="v3.0.1"/>
  <p:tag name="KSO_WM_BEAUTIFY_FLAG" val=""/>
</p:tagLst>
</file>

<file path=ppt/tags/tag4.xml><?xml version="1.0" encoding="utf-8"?>
<p:tagLst xmlns:p="http://schemas.openxmlformats.org/presentationml/2006/main">
  <p:tag name="KSO_WM_SLIDE_MODEL_TYPE" val="cover"/>
</p:tagLst>
</file>

<file path=ppt/tags/tag5.xml><?xml version="1.0" encoding="utf-8"?>
<p:tagLst xmlns:p="http://schemas.openxmlformats.org/presentationml/2006/main">
  <p:tag name="PA" val="v3.0.1"/>
  <p:tag name="KSO_WM_BEAUTIFY_FLAG" val=""/>
</p:tagLst>
</file>

<file path=ppt/tags/tag6.xml><?xml version="1.0" encoding="utf-8"?>
<p:tagLst xmlns:p="http://schemas.openxmlformats.org/presentationml/2006/main">
  <p:tag name="PA" val="v3.0.1"/>
  <p:tag name="KSO_WM_BEAUTIFY_FLAG" val=""/>
</p:tagLst>
</file>

<file path=ppt/tags/tag7.xml><?xml version="1.0" encoding="utf-8"?>
<p:tagLst xmlns:p="http://schemas.openxmlformats.org/presentationml/2006/main">
  <p:tag name="PA" val="v3.0.1"/>
  <p:tag name="KSO_WM_BEAUTIFY_FLAG" val=""/>
</p:tagLst>
</file>

<file path=ppt/tags/tag8.xml><?xml version="1.0" encoding="utf-8"?>
<p:tagLst xmlns:p="http://schemas.openxmlformats.org/presentationml/2006/main">
  <p:tag name="PA" val="v3.0.1"/>
  <p:tag name="KSO_WM_BEAUTIFY_FLAG" val=""/>
</p:tagLst>
</file>

<file path=ppt/tags/tag9.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3706</Words>
  <Application>WPS 演示</Application>
  <PresentationFormat>宽屏</PresentationFormat>
  <Paragraphs>171</Paragraphs>
  <Slides>23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23</vt:i4>
      </vt:variant>
    </vt:vector>
  </HeadingPairs>
  <TitlesOfParts>
    <vt:vector size="42" baseType="lpstr">
      <vt:lpstr>Arial</vt:lpstr>
      <vt:lpstr>宋体</vt:lpstr>
      <vt:lpstr>Wingdings</vt:lpstr>
      <vt:lpstr>微软雅黑</vt:lpstr>
      <vt:lpstr>汉仪旗黑</vt:lpstr>
      <vt:lpstr>华文细黑</vt:lpstr>
      <vt:lpstr>Open Sans</vt:lpstr>
      <vt:lpstr>微软雅黑</vt:lpstr>
      <vt:lpstr>宋体</vt:lpstr>
      <vt:lpstr>Arial Unicode MS</vt:lpstr>
      <vt:lpstr>Calibri Light</vt:lpstr>
      <vt:lpstr>Helvetica Neue</vt:lpstr>
      <vt:lpstr>汉仪书宋二KW</vt:lpstr>
      <vt:lpstr>Calibri</vt:lpstr>
      <vt:lpstr>黑体-简</vt:lpstr>
      <vt:lpstr>苹方-简</vt:lpstr>
      <vt:lpstr>Georgia Italic</vt:lpstr>
      <vt:lpstr>Office 主题</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фHenceж</cp:lastModifiedBy>
  <cp:revision>149</cp:revision>
  <dcterms:created xsi:type="dcterms:W3CDTF">2024-03-27T06:12:13Z</dcterms:created>
  <dcterms:modified xsi:type="dcterms:W3CDTF">2024-03-27T06:12:13Z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KSOTemplateUUID">
    <vt:lpwstr>v1.0_mb_jq4mCp+MncGd5UWrfQIfHg==</vt:lpwstr>
  </property>
  <property fmtid="{D5CDD505-2E9C-101B-9397-08002B2CF9AE}" pid="4" name="ICV">
    <vt:lpwstr>6FBC2CFF7BEA4DC6936469431620AE02_13</vt:lpwstr>
  </property>
</Properties>
</file>