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256" r:id="rId4"/>
    <p:sldId id="291" r:id="rId6"/>
    <p:sldId id="258" r:id="rId7"/>
    <p:sldId id="314" r:id="rId8"/>
    <p:sldId id="308" r:id="rId9"/>
    <p:sldId id="309" r:id="rId10"/>
    <p:sldId id="428" r:id="rId11"/>
    <p:sldId id="310" r:id="rId12"/>
    <p:sldId id="311" r:id="rId13"/>
    <p:sldId id="312" r:id="rId14"/>
    <p:sldId id="259" r:id="rId15"/>
    <p:sldId id="264" r:id="rId16"/>
    <p:sldId id="315" r:id="rId17"/>
    <p:sldId id="316" r:id="rId18"/>
    <p:sldId id="336" r:id="rId19"/>
    <p:sldId id="337" r:id="rId20"/>
    <p:sldId id="265" r:id="rId21"/>
    <p:sldId id="396" r:id="rId22"/>
    <p:sldId id="371" r:id="rId23"/>
    <p:sldId id="372" r:id="rId24"/>
    <p:sldId id="397" r:id="rId25"/>
    <p:sldId id="426" r:id="rId26"/>
    <p:sldId id="373" r:id="rId27"/>
    <p:sldId id="427" r:id="rId28"/>
    <p:sldId id="374" r:id="rId29"/>
    <p:sldId id="339" r:id="rId30"/>
    <p:sldId id="340" r:id="rId31"/>
    <p:sldId id="313" r:id="rId32"/>
    <p:sldId id="338" r:id="rId33"/>
    <p:sldId id="341" r:id="rId34"/>
    <p:sldId id="359" r:id="rId35"/>
    <p:sldId id="342" r:id="rId36"/>
    <p:sldId id="343" r:id="rId37"/>
    <p:sldId id="398" r:id="rId38"/>
    <p:sldId id="361" r:id="rId39"/>
    <p:sldId id="360" r:id="rId40"/>
    <p:sldId id="399" r:id="rId41"/>
    <p:sldId id="362" r:id="rId42"/>
    <p:sldId id="400" r:id="rId43"/>
    <p:sldId id="395" r:id="rId44"/>
    <p:sldId id="393" r:id="rId45"/>
    <p:sldId id="376" r:id="rId46"/>
    <p:sldId id="394" r:id="rId47"/>
    <p:sldId id="378" r:id="rId48"/>
    <p:sldId id="346" r:id="rId49"/>
    <p:sldId id="380" r:id="rId50"/>
    <p:sldId id="260" r:id="rId51"/>
    <p:sldId id="271" r:id="rId52"/>
    <p:sldId id="262" r:id="rId53"/>
  </p:sldIdLst>
  <p:sldSz cx="12192000" cy="6858000"/>
  <p:notesSz cx="7103745" cy="10234295"/>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5" userDrawn="1">
          <p15:clr>
            <a:srgbClr val="A4A3A4"/>
          </p15:clr>
        </p15:guide>
        <p15:guide id="2" pos="39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9FD3"/>
    <a:srgbClr val="56C0F9"/>
    <a:srgbClr val="2875C0"/>
    <a:srgbClr val="2B4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20" y="-108"/>
      </p:cViewPr>
      <p:guideLst>
        <p:guide orient="horz" pos="2015"/>
        <p:guide pos="39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8" Type="http://schemas.openxmlformats.org/officeDocument/2006/relationships/tags" Target="tags/tag85.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D69B6FBA-93C9-489C-B97A-A1464B06CAEC}" type="datetimeFigureOut">
              <a:rPr lang="zh-CN" altLang="en-US" smtClean="0"/>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0FC10CF4-85E5-4A21-A25F-47720A09AD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noProof="1"/>
              <a:t>单击此处编辑母版标题样式</a:t>
            </a:r>
            <a:endParaRPr lang="zh-CN" altLang="en-US" noProof="1"/>
          </a:p>
        </p:txBody>
      </p:sp>
      <p:sp>
        <p:nvSpPr>
          <p:cNvPr id="7" name="日期占位符 3"/>
          <p:cNvSpPr>
            <a:spLocks noGrp="1" noChangeArrowheads="1"/>
          </p:cNvSpPr>
          <p:nvPr>
            <p:ph type="dt" sz="half" idx="2"/>
          </p:nvPr>
        </p:nvSpPr>
        <p:spPr bwMode="auto">
          <a:xfrm>
            <a:off x="609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704020202020204" pitchFamily="34" charset="0"/>
              <a:buNone/>
              <a:defRPr/>
            </a:pPr>
            <a:fld id="{6D39127F-6635-499E-867A-C68E6CFBA9A4}" type="datetime1">
              <a:rPr kumimoji="0" lang="zh-CN" altLang="en-US"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rPr>
            </a:fld>
            <a:endParaRPr kumimoji="0" lang="zh-CN" altLang="en-US"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endParaRPr>
          </a:p>
        </p:txBody>
      </p:sp>
      <p:sp>
        <p:nvSpPr>
          <p:cNvPr id="8" name="页脚占位符 4"/>
          <p:cNvSpPr>
            <a:spLocks noGrp="1" noChangeArrowheads="1"/>
          </p:cNvSpPr>
          <p:nvPr>
            <p:ph type="ftr" sz="quarter" idx="3"/>
          </p:nvPr>
        </p:nvSpPr>
        <p:spPr bwMode="auto">
          <a:xfrm>
            <a:off x="4165600" y="6356351"/>
            <a:ext cx="3860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endParaRPr>
          </a:p>
        </p:txBody>
      </p:sp>
      <p:sp>
        <p:nvSpPr>
          <p:cNvPr id="9" name="灯片编号占位符 5"/>
          <p:cNvSpPr>
            <a:spLocks noGrp="1" noChangeArrowheads="1"/>
          </p:cNvSpPr>
          <p:nvPr>
            <p:ph type="sldNum" sz="quarter" idx="4"/>
          </p:nvPr>
        </p:nvSpPr>
        <p:spPr bwMode="auto">
          <a:xfrm>
            <a:off x="8737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704020202020204" pitchFamily="34" charset="0"/>
              <a:buNone/>
              <a:defRPr/>
            </a:pPr>
            <a:fld id="{10D4AF0A-2064-42D4-8961-EA46D070B136}" type="slidenum">
              <a:rPr kumimoji="0" lang="zh-CN" altLang="en-US" sz="1200" b="0" i="0" u="none" strike="noStrike" kern="1200" cap="none" spc="0" normalizeH="0" baseline="0" noProof="1">
                <a:ln>
                  <a:noFill/>
                </a:ln>
                <a:solidFill>
                  <a:srgbClr val="FFFFFF"/>
                </a:solidFill>
                <a:effectLst/>
                <a:uLnTx/>
                <a:uFillTx/>
                <a:latin typeface="Arial" panose="020B0704020202020204" pitchFamily="34" charset="0"/>
                <a:ea typeface="宋体" pitchFamily="2" charset="-122"/>
                <a:cs typeface="+mn-ea"/>
              </a:rPr>
            </a:fld>
            <a:endParaRPr kumimoji="0" lang="zh-CN" altLang="en-US" sz="1200" b="0" i="0" u="none" strike="noStrike" kern="1200" cap="none" spc="0" normalizeH="0" baseline="0" noProof="1">
              <a:ln>
                <a:noFill/>
              </a:ln>
              <a:solidFill>
                <a:srgbClr val="FFFFFF"/>
              </a:solidFill>
              <a:effectLst/>
              <a:uLnTx/>
              <a:uFillTx/>
              <a:latin typeface="Arial" panose="020B0704020202020204" pitchFamily="34" charset="0"/>
              <a:ea typeface="宋体" pitchFamily="2"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p:cSld name="内容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svg"/><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tags" Target="../tags/tag4.xml"/><Relationship Id="rId10" Type="http://schemas.openxmlformats.org/officeDocument/2006/relationships/image" Target="../media/image7.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15.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0.xml"/><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0.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image" Target="../media/image22.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21.png"/><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8.png"/><Relationship Id="rId2" Type="http://schemas.openxmlformats.org/officeDocument/2006/relationships/image" Target="../media/image2.svg"/><Relationship Id="rId10" Type="http://schemas.openxmlformats.org/officeDocument/2006/relationships/notesSlide" Target="../notesSlides/notesSlide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8.pn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image" Target="../media/image29.png"/><Relationship Id="rId2" Type="http://schemas.openxmlformats.org/officeDocument/2006/relationships/tags" Target="../tags/tag27.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30.png"/><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0.xml"/><Relationship Id="rId7" Type="http://schemas.openxmlformats.org/officeDocument/2006/relationships/image" Target="../media/image34.png"/><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33.png"/><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image" Target="../media/image36.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5.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image" Target="../media/image9.png"/><Relationship Id="rId2" Type="http://schemas.openxmlformats.org/officeDocument/2006/relationships/image" Target="../media/image2.sv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0.xml"/><Relationship Id="rId2" Type="http://schemas.openxmlformats.org/officeDocument/2006/relationships/image" Target="../media/image38.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image" Target="../media/image39.png"/></Relationships>
</file>

<file path=ppt/slides/_rels/slide32.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tags" Target="../tags/tag44.xml"/><Relationship Id="rId7" Type="http://schemas.openxmlformats.org/officeDocument/2006/relationships/image" Target="../media/image43.png"/><Relationship Id="rId6" Type="http://schemas.openxmlformats.org/officeDocument/2006/relationships/tags" Target="../tags/tag43.xml"/><Relationship Id="rId5" Type="http://schemas.openxmlformats.org/officeDocument/2006/relationships/image" Target="../media/image42.png"/><Relationship Id="rId4" Type="http://schemas.openxmlformats.org/officeDocument/2006/relationships/tags" Target="../tags/tag42.xml"/><Relationship Id="rId3" Type="http://schemas.openxmlformats.org/officeDocument/2006/relationships/image" Target="../media/image41.png"/><Relationship Id="rId2" Type="http://schemas.openxmlformats.org/officeDocument/2006/relationships/tags" Target="../tags/tag41.xml"/><Relationship Id="rId15" Type="http://schemas.openxmlformats.org/officeDocument/2006/relationships/notesSlide" Target="../notesSlides/notesSlide22.xml"/><Relationship Id="rId14" Type="http://schemas.openxmlformats.org/officeDocument/2006/relationships/slideLayout" Target="../slideLayouts/slideLayout20.xml"/><Relationship Id="rId13" Type="http://schemas.openxmlformats.org/officeDocument/2006/relationships/image" Target="../media/image46.png"/><Relationship Id="rId12" Type="http://schemas.openxmlformats.org/officeDocument/2006/relationships/tags" Target="../tags/tag46.xml"/><Relationship Id="rId11" Type="http://schemas.openxmlformats.org/officeDocument/2006/relationships/image" Target="../media/image45.png"/><Relationship Id="rId10" Type="http://schemas.openxmlformats.org/officeDocument/2006/relationships/tags" Target="../tags/tag45.xml"/><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7.xml"/></Relationships>
</file>

<file path=ppt/slides/_rels/slide34.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image" Target="../media/image50.png"/><Relationship Id="rId7" Type="http://schemas.openxmlformats.org/officeDocument/2006/relationships/tags" Target="../tags/tag51.xml"/><Relationship Id="rId6" Type="http://schemas.openxmlformats.org/officeDocument/2006/relationships/image" Target="../media/image49.png"/><Relationship Id="rId5" Type="http://schemas.openxmlformats.org/officeDocument/2006/relationships/tags" Target="../tags/tag50.xml"/><Relationship Id="rId4" Type="http://schemas.openxmlformats.org/officeDocument/2006/relationships/image" Target="../media/image48.png"/><Relationship Id="rId3" Type="http://schemas.openxmlformats.org/officeDocument/2006/relationships/tags" Target="../tags/tag49.xml"/><Relationship Id="rId2" Type="http://schemas.openxmlformats.org/officeDocument/2006/relationships/image" Target="../media/image47.png"/><Relationship Id="rId11" Type="http://schemas.openxmlformats.org/officeDocument/2006/relationships/slideLayout" Target="../slideLayouts/slideLayout20.xml"/><Relationship Id="rId10" Type="http://schemas.openxmlformats.org/officeDocument/2006/relationships/tags" Target="../tags/tag53.xml"/><Relationship Id="rId1" Type="http://schemas.openxmlformats.org/officeDocument/2006/relationships/tags" Target="../tags/tag48.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55.png"/><Relationship Id="rId2" Type="http://schemas.openxmlformats.org/officeDocument/2006/relationships/tags" Target="../tags/tag55.xml"/><Relationship Id="rId1" Type="http://schemas.openxmlformats.org/officeDocument/2006/relationships/tags" Target="../tags/tag5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6.pn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0.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image" Target="../media/image58.pn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57.png"/><Relationship Id="rId1" Type="http://schemas.openxmlformats.org/officeDocument/2006/relationships/tags" Target="../tags/tag5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59.png"/><Relationship Id="rId2" Type="http://schemas.openxmlformats.org/officeDocument/2006/relationships/tags" Target="../tags/tag64.xml"/><Relationship Id="rId1" Type="http://schemas.openxmlformats.org/officeDocument/2006/relationships/tags" Target="../tags/tag63.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media/image60.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1.png"/></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0.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63.png"/><Relationship Id="rId4" Type="http://schemas.openxmlformats.org/officeDocument/2006/relationships/tags" Target="../tags/tag75.xml"/><Relationship Id="rId3" Type="http://schemas.openxmlformats.org/officeDocument/2006/relationships/image" Target="../media/image62.png"/><Relationship Id="rId2" Type="http://schemas.openxmlformats.org/officeDocument/2006/relationships/tags" Target="../tags/tag74.xml"/><Relationship Id="rId1" Type="http://schemas.openxmlformats.org/officeDocument/2006/relationships/tags" Target="../tags/tag7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15.png"/><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themeOverride" Target="../theme/themeOverride1.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image" Target="../media/image64.png"/><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4.xml"/><Relationship Id="rId6" Type="http://schemas.openxmlformats.org/officeDocument/2006/relationships/image" Target="../media/image66.png"/><Relationship Id="rId5" Type="http://schemas.openxmlformats.org/officeDocument/2006/relationships/tags" Target="../tags/tag83.xml"/><Relationship Id="rId4" Type="http://schemas.openxmlformats.org/officeDocument/2006/relationships/image" Target="../media/image65.png"/><Relationship Id="rId3" Type="http://schemas.openxmlformats.org/officeDocument/2006/relationships/tags" Target="../tags/tag82.xml"/><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9.png"/><Relationship Id="rId2" Type="http://schemas.openxmlformats.org/officeDocument/2006/relationships/image" Target="../media/image2.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0.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12.png"/><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pic>
        <p:nvPicPr>
          <p:cNvPr id="10" name="图片 9"/>
          <p:cNvPicPr>
            <a:picLocks noChangeAspect="1"/>
          </p:cNvPicPr>
          <p:nvPr/>
        </p:nvPicPr>
        <p:blipFill>
          <a:blip r:embed="rId3"/>
          <a:stretch>
            <a:fillRect/>
          </a:stretch>
        </p:blipFill>
        <p:spPr>
          <a:xfrm>
            <a:off x="6062980" y="452120"/>
            <a:ext cx="5067935" cy="5954395"/>
          </a:xfrm>
          <a:prstGeom prst="rect">
            <a:avLst/>
          </a:prstGeom>
        </p:spPr>
      </p:pic>
      <p:sp>
        <p:nvSpPr>
          <p:cNvPr id="11" name="文本框 10"/>
          <p:cNvSpPr txBox="1"/>
          <p:nvPr/>
        </p:nvSpPr>
        <p:spPr>
          <a:xfrm>
            <a:off x="141605" y="2760980"/>
            <a:ext cx="5921375" cy="768350"/>
          </a:xfrm>
          <a:prstGeom prst="rect">
            <a:avLst/>
          </a:prstGeom>
          <a:noFill/>
        </p:spPr>
        <p:txBody>
          <a:bodyPr wrap="square" rtlCol="0">
            <a:spAutoFit/>
          </a:bodyPr>
          <a:lstStyle/>
          <a:p>
            <a:pPr algn="ctr" defTabSz="1372235"/>
            <a:r>
              <a:rPr lang="zh-CN" altLang="en-US" sz="4400">
                <a:latin typeface="微软雅黑" panose="020B0503020204020204" charset="-122"/>
                <a:ea typeface="微软雅黑" panose="020B0503020204020204" charset="-122"/>
                <a:cs typeface="微软雅黑" panose="020B0503020204020204" charset="-122"/>
                <a:sym typeface="+mn-lt"/>
              </a:rPr>
              <a:t>第</a:t>
            </a:r>
            <a:r>
              <a:rPr lang="en-US" altLang="zh-CN" sz="4400">
                <a:latin typeface="微软雅黑" panose="020B0503020204020204" charset="-122"/>
                <a:ea typeface="微软雅黑" panose="020B0503020204020204" charset="-122"/>
                <a:cs typeface="微软雅黑" panose="020B0503020204020204" charset="-122"/>
                <a:sym typeface="+mn-lt"/>
              </a:rPr>
              <a:t>4</a:t>
            </a:r>
            <a:r>
              <a:rPr lang="zh-CN" altLang="en-US" sz="4400">
                <a:latin typeface="微软雅黑" panose="020B0503020204020204" charset="-122"/>
                <a:ea typeface="微软雅黑" panose="020B0503020204020204" charset="-122"/>
                <a:cs typeface="微软雅黑" panose="020B0503020204020204" charset="-122"/>
                <a:sym typeface="+mn-lt"/>
              </a:rPr>
              <a:t>章</a:t>
            </a:r>
            <a:r>
              <a:rPr lang="en-US" altLang="zh-CN" sz="4400">
                <a:latin typeface="微软雅黑" panose="020B0503020204020204" charset="-122"/>
                <a:ea typeface="微软雅黑" panose="020B0503020204020204" charset="-122"/>
                <a:cs typeface="微软雅黑" panose="020B0503020204020204" charset="-122"/>
                <a:sym typeface="+mn-lt"/>
              </a:rPr>
              <a:t> </a:t>
            </a:r>
            <a:r>
              <a:rPr lang="zh-CN" altLang="en-US" sz="4400">
                <a:latin typeface="微软雅黑" panose="020B0503020204020204" charset="-122"/>
                <a:ea typeface="微软雅黑" panose="020B0503020204020204" charset="-122"/>
                <a:cs typeface="微软雅黑" panose="020B0503020204020204" charset="-122"/>
                <a:sym typeface="+mn-lt"/>
              </a:rPr>
              <a:t>非参数监督学习</a:t>
            </a:r>
            <a:endParaRPr lang="zh-CN" altLang="en-US" sz="4400">
              <a:latin typeface="微软雅黑" panose="020B0503020204020204" charset="-122"/>
              <a:ea typeface="微软雅黑" panose="020B0503020204020204" charset="-122"/>
              <a:cs typeface="微软雅黑" panose="020B0503020204020204" charset="-122"/>
              <a:sym typeface="+mn-lt"/>
            </a:endParaRPr>
          </a:p>
        </p:txBody>
      </p:sp>
      <p:sp>
        <p:nvSpPr>
          <p:cNvPr id="17" name="PA_矩形 28"/>
          <p:cNvSpPr/>
          <p:nvPr>
            <p:custDataLst>
              <p:tags r:id="rId4"/>
            </p:custDataLst>
          </p:nvPr>
        </p:nvSpPr>
        <p:spPr>
          <a:xfrm>
            <a:off x="2032635" y="3529330"/>
            <a:ext cx="4030345" cy="460375"/>
          </a:xfrm>
          <a:prstGeom prst="rect">
            <a:avLst/>
          </a:prstGeom>
          <a:ln>
            <a:noFill/>
          </a:ln>
        </p:spPr>
        <p:txBody>
          <a:bodyPr wrap="square">
            <a:spAutoFit/>
          </a:bodyPr>
          <a:lstStyle/>
          <a:p>
            <a:pPr algn="l"/>
            <a:r>
              <a:rPr lang="en-US" altLang="pt-BR" sz="2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Nonparametric Approach</a:t>
            </a:r>
            <a:endParaRPr lang="en-US" altLang="pt-BR" sz="2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sp>
        <p:nvSpPr>
          <p:cNvPr id="21" name="PA_矩形 32"/>
          <p:cNvSpPr/>
          <p:nvPr>
            <p:custDataLst>
              <p:tags r:id="rId5"/>
            </p:custDataLst>
          </p:nvPr>
        </p:nvSpPr>
        <p:spPr>
          <a:xfrm>
            <a:off x="852805" y="4835525"/>
            <a:ext cx="1513840" cy="306705"/>
          </a:xfrm>
          <a:prstGeom prst="rect">
            <a:avLst/>
          </a:prstGeom>
          <a:ln>
            <a:noFill/>
          </a:ln>
        </p:spPr>
        <p:txBody>
          <a:bodyPr wrap="square">
            <a:spAutoFit/>
          </a:bodyPr>
          <a:lstStyle/>
          <a:p>
            <a:pPr algn="ctr"/>
            <a:r>
              <a:rPr lang="en-US" sz="1400" dirty="0">
                <a:solidFill>
                  <a:schemeClr val="bg1"/>
                </a:solidFill>
                <a:latin typeface="微软雅黑" panose="020B0503020204020204" charset="-122"/>
                <a:ea typeface="微软雅黑" panose="020B0503020204020204" charset="-122"/>
                <a:sym typeface="华文细黑" panose="02010600040101010101" pitchFamily="2" charset="-122"/>
              </a:rPr>
              <a:t>20XX-XX-XX</a:t>
            </a:r>
            <a:endParaRPr lang="en-US" sz="1400" dirty="0">
              <a:solidFill>
                <a:schemeClr val="bg1"/>
              </a:solidFill>
              <a:latin typeface="微软雅黑" panose="020B0503020204020204" charset="-122"/>
              <a:ea typeface="微软雅黑" panose="020B0503020204020204" charset="-122"/>
              <a:sym typeface="华文细黑" panose="02010600040101010101" pitchFamily="2" charset="-122"/>
            </a:endParaRPr>
          </a:p>
        </p:txBody>
      </p:sp>
      <p:pic>
        <p:nvPicPr>
          <p:cNvPr id="5" name="图片 4"/>
          <p:cNvPicPr>
            <a:picLocks noChangeAspect="1"/>
          </p:cNvPicPr>
          <p:nvPr/>
        </p:nvPicPr>
        <p:blipFill>
          <a:blip r:embed="rId6"/>
          <a:stretch>
            <a:fillRect/>
          </a:stretch>
        </p:blipFill>
        <p:spPr>
          <a:xfrm>
            <a:off x="1743075" y="290195"/>
            <a:ext cx="1214755" cy="615950"/>
          </a:xfrm>
          <a:prstGeom prst="rect">
            <a:avLst/>
          </a:prstGeom>
        </p:spPr>
      </p:pic>
      <p:pic>
        <p:nvPicPr>
          <p:cNvPr id="2" name="图片 1"/>
          <p:cNvPicPr>
            <a:picLocks noChangeAspect="1"/>
          </p:cNvPicPr>
          <p:nvPr/>
        </p:nvPicPr>
        <p:blipFill>
          <a:blip r:embed="rId7"/>
          <a:stretch>
            <a:fillRect/>
          </a:stretch>
        </p:blipFill>
        <p:spPr>
          <a:xfrm>
            <a:off x="2957830" y="258445"/>
            <a:ext cx="2266950" cy="647700"/>
          </a:xfrm>
          <a:prstGeom prst="rect">
            <a:avLst/>
          </a:prstGeom>
        </p:spPr>
      </p:pic>
      <p:pic>
        <p:nvPicPr>
          <p:cNvPr id="3" name="图片 2"/>
          <p:cNvPicPr>
            <a:picLocks noChangeAspect="1"/>
          </p:cNvPicPr>
          <p:nvPr/>
        </p:nvPicPr>
        <p:blipFill>
          <a:blip r:embed="rId8"/>
          <a:stretch>
            <a:fillRect/>
          </a:stretch>
        </p:blipFill>
        <p:spPr>
          <a:xfrm>
            <a:off x="280670" y="290195"/>
            <a:ext cx="572135" cy="590550"/>
          </a:xfrm>
          <a:prstGeom prst="rect">
            <a:avLst/>
          </a:prstGeom>
        </p:spPr>
      </p:pic>
      <p:pic>
        <p:nvPicPr>
          <p:cNvPr id="4" name="图片 3"/>
          <p:cNvPicPr>
            <a:picLocks noChangeAspect="1"/>
          </p:cNvPicPr>
          <p:nvPr>
            <p:custDataLst>
              <p:tags r:id="rId9"/>
            </p:custDataLst>
          </p:nvPr>
        </p:nvPicPr>
        <p:blipFill>
          <a:blip r:embed="rId10"/>
          <a:stretch>
            <a:fillRect/>
          </a:stretch>
        </p:blipFill>
        <p:spPr>
          <a:xfrm>
            <a:off x="852805" y="346075"/>
            <a:ext cx="915035" cy="464820"/>
          </a:xfrm>
          <a:prstGeom prst="rect">
            <a:avLst/>
          </a:prstGeom>
        </p:spPr>
      </p:pic>
    </p:spTree>
    <p:custDataLst>
      <p:tags r:id="rId11"/>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K近邻法（KNN）总结</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 name="文本框 6"/>
          <p:cNvSpPr txBox="1"/>
          <p:nvPr/>
        </p:nvSpPr>
        <p:spPr>
          <a:xfrm>
            <a:off x="865505" y="1294130"/>
            <a:ext cx="10499090" cy="3709035"/>
          </a:xfrm>
          <a:prstGeom prst="rect">
            <a:avLst/>
          </a:prstGeom>
          <a:noFill/>
        </p:spPr>
        <p:txBody>
          <a:bodyPr wrap="square" rtlCol="0">
            <a:spAutoFit/>
          </a:bodyPr>
          <a:lstStyle/>
          <a:p>
            <a:pPr indent="0" fontAlgn="auto">
              <a:lnSpc>
                <a:spcPct val="210000"/>
              </a:lnSpc>
              <a:buFont typeface="Arial" panose="020B0704020202020204" pitchFamily="34" charset="0"/>
              <a:buNone/>
            </a:pPr>
            <a:r>
              <a:rPr lang="zh-CN" altLang="en-US" sz="2000" b="1">
                <a:latin typeface="微软雅黑" charset="0"/>
                <a:ea typeface="微软雅黑" charset="0"/>
                <a:cs typeface="微软雅黑" charset="0"/>
              </a:rPr>
              <a:t>优点：</a:t>
            </a:r>
            <a:endParaRPr lang="zh-CN" altLang="en-US" sz="2000" b="1">
              <a:latin typeface="微软雅黑" charset="0"/>
              <a:ea typeface="微软雅黑" charset="0"/>
              <a:cs typeface="微软雅黑" charset="0"/>
            </a:endParaRPr>
          </a:p>
          <a:p>
            <a:pPr marL="285750" indent="-285750" fontAlgn="auto">
              <a:lnSpc>
                <a:spcPct val="210000"/>
              </a:lnSpc>
              <a:buFont typeface="Arial" panose="020B0704020202020204" pitchFamily="34" charset="0"/>
              <a:buChar char="•"/>
            </a:pPr>
            <a:r>
              <a:rPr lang="zh-CN" altLang="en-US">
                <a:latin typeface="微软雅黑" charset="0"/>
                <a:ea typeface="微软雅黑" charset="0"/>
                <a:cs typeface="微软雅黑" charset="0"/>
              </a:rPr>
              <a:t>算法简单，无需预设函数的具体形式。</a:t>
            </a:r>
            <a:endParaRPr lang="zh-CN" altLang="en-US" i="1">
              <a:latin typeface="微软雅黑" charset="0"/>
              <a:ea typeface="微软雅黑" charset="0"/>
              <a:cs typeface="微软雅黑" charset="0"/>
            </a:endParaRPr>
          </a:p>
          <a:p>
            <a:pPr indent="0" fontAlgn="auto">
              <a:lnSpc>
                <a:spcPct val="210000"/>
              </a:lnSpc>
              <a:buFont typeface="Arial" panose="020B0704020202020204" pitchFamily="34" charset="0"/>
              <a:buNone/>
            </a:pPr>
            <a:r>
              <a:rPr lang="zh-CN" altLang="en-US" sz="2000" b="1">
                <a:latin typeface="微软雅黑" charset="0"/>
                <a:ea typeface="微软雅黑" charset="0"/>
                <a:cs typeface="微软雅黑" charset="0"/>
              </a:rPr>
              <a:t>缺点：</a:t>
            </a:r>
            <a:endParaRPr lang="zh-CN" altLang="en-US" sz="2000" b="1">
              <a:latin typeface="微软雅黑" charset="0"/>
              <a:ea typeface="微软雅黑" charset="0"/>
              <a:cs typeface="微软雅黑" charset="0"/>
            </a:endParaRPr>
          </a:p>
          <a:p>
            <a:pPr marL="285750" indent="-285750" fontAlgn="auto">
              <a:lnSpc>
                <a:spcPct val="210000"/>
              </a:lnSpc>
              <a:buFont typeface="Arial" panose="020B0704020202020204" pitchFamily="34" charset="0"/>
              <a:buChar char="•"/>
            </a:pPr>
            <a:r>
              <a:rPr lang="en-US" altLang="zh-CN">
                <a:latin typeface="微软雅黑" charset="0"/>
                <a:ea typeface="微软雅黑" charset="0"/>
                <a:cs typeface="微软雅黑" charset="0"/>
              </a:rPr>
              <a:t>    </a:t>
            </a:r>
            <a:r>
              <a:rPr lang="zh-CN" altLang="en-US">
                <a:latin typeface="微软雅黑" charset="0"/>
                <a:ea typeface="微软雅黑" charset="0"/>
                <a:cs typeface="微软雅黑" charset="0"/>
              </a:rPr>
              <a:t>不适用于实时预测的场景</a:t>
            </a:r>
            <a:r>
              <a:rPr lang="zh-CN" altLang="en-US" baseline="30000">
                <a:latin typeface="微软雅黑" charset="0"/>
                <a:ea typeface="微软雅黑" charset="0"/>
                <a:cs typeface="微软雅黑" charset="0"/>
              </a:rPr>
              <a:t>③</a:t>
            </a:r>
            <a:r>
              <a:rPr lang="zh-CN" altLang="en-US">
                <a:latin typeface="微软雅黑" charset="0"/>
                <a:ea typeface="微软雅黑" charset="0"/>
                <a:cs typeface="微软雅黑" charset="0"/>
              </a:rPr>
              <a:t>；</a:t>
            </a:r>
            <a:endParaRPr lang="zh-CN" altLang="en-US">
              <a:latin typeface="微软雅黑" charset="0"/>
              <a:ea typeface="微软雅黑" charset="0"/>
              <a:cs typeface="微软雅黑" charset="0"/>
            </a:endParaRPr>
          </a:p>
          <a:p>
            <a:pPr marL="285750" indent="-285750" fontAlgn="auto">
              <a:lnSpc>
                <a:spcPct val="210000"/>
              </a:lnSpc>
              <a:buFont typeface="Arial" panose="020B0704020202020204" pitchFamily="34" charset="0"/>
              <a:buChar char="•"/>
            </a:pPr>
            <a:r>
              <a:rPr lang="zh-CN" altLang="en-US">
                <a:latin typeface="微软雅黑" charset="0"/>
                <a:ea typeface="微软雅黑" charset="0"/>
                <a:cs typeface="微软雅黑" charset="0"/>
              </a:rPr>
              <a:t> </a:t>
            </a:r>
            <a:r>
              <a:rPr lang="en-US" altLang="zh-CN">
                <a:latin typeface="微软雅黑" charset="0"/>
                <a:ea typeface="微软雅黑" charset="0"/>
                <a:cs typeface="微软雅黑" charset="0"/>
              </a:rPr>
              <a:t>   </a:t>
            </a:r>
            <a:r>
              <a:rPr lang="zh-CN" altLang="en-US">
                <a:latin typeface="微软雅黑" charset="0"/>
                <a:ea typeface="微软雅黑" charset="0"/>
                <a:cs typeface="微软雅黑" charset="0"/>
              </a:rPr>
              <a:t>更适用于“小数据”；</a:t>
            </a:r>
            <a:endParaRPr lang="zh-CN" altLang="en-US">
              <a:latin typeface="微软雅黑" charset="0"/>
              <a:ea typeface="微软雅黑" charset="0"/>
              <a:cs typeface="微软雅黑" charset="0"/>
            </a:endParaRPr>
          </a:p>
          <a:p>
            <a:pPr marL="285750" indent="-285750" fontAlgn="auto">
              <a:lnSpc>
                <a:spcPct val="210000"/>
              </a:lnSpc>
              <a:buFont typeface="Arial" panose="020B0704020202020204" pitchFamily="34" charset="0"/>
              <a:buChar char="•"/>
            </a:pPr>
            <a:r>
              <a:rPr lang="zh-CN" altLang="en-US">
                <a:latin typeface="微软雅黑" charset="0"/>
                <a:ea typeface="微软雅黑" charset="0"/>
                <a:cs typeface="微软雅黑" charset="0"/>
              </a:rPr>
              <a:t> </a:t>
            </a:r>
            <a:r>
              <a:rPr lang="en-US" altLang="zh-CN">
                <a:latin typeface="微软雅黑" charset="0"/>
                <a:ea typeface="微软雅黑" charset="0"/>
                <a:cs typeface="微软雅黑" charset="0"/>
              </a:rPr>
              <a:t>   </a:t>
            </a:r>
            <a:r>
              <a:rPr lang="zh-CN" altLang="en-US">
                <a:latin typeface="微软雅黑" charset="0"/>
                <a:ea typeface="微软雅黑" charset="0"/>
                <a:cs typeface="微软雅黑" charset="0"/>
              </a:rPr>
              <a:t>受噪音变量影响大，因为该算法中无法判断哪些x不属于噪音变量。</a:t>
            </a:r>
            <a:endParaRPr lang="zh-CN" altLang="en-US">
              <a:latin typeface="微软雅黑" charset="0"/>
              <a:ea typeface="微软雅黑" charset="0"/>
              <a:cs typeface="微软雅黑" charset="0"/>
            </a:endParaRPr>
          </a:p>
        </p:txBody>
      </p:sp>
      <p:sp>
        <p:nvSpPr>
          <p:cNvPr id="8" name="文本框 7"/>
          <p:cNvSpPr txBox="1"/>
          <p:nvPr/>
        </p:nvSpPr>
        <p:spPr>
          <a:xfrm>
            <a:off x="245110" y="6417945"/>
            <a:ext cx="6489700" cy="306705"/>
          </a:xfrm>
          <a:prstGeom prst="rect">
            <a:avLst/>
          </a:prstGeom>
          <a:noFill/>
          <a:ln w="9525">
            <a:noFill/>
          </a:ln>
        </p:spPr>
        <p:txBody>
          <a:bodyPr wrap="square">
            <a:spAutoFit/>
          </a:bodyPr>
          <a:lstStyle/>
          <a:p>
            <a:pPr marL="0" indent="0" algn="l"/>
            <a:r>
              <a:rPr lang="en-US" sz="1400" b="0">
                <a:latin typeface="Times New Roman" panose="02020603050405020304" charset="0"/>
                <a:cs typeface="宋体" pitchFamily="2" charset="-122"/>
              </a:rPr>
              <a:t> </a:t>
            </a:r>
            <a:r>
              <a:rPr lang="en-US" sz="1400" b="0">
                <a:latin typeface="Calibri" panose="020F0502020204030204" charset="0"/>
                <a:ea typeface="Calibri" panose="020F0502020204030204" charset="0"/>
                <a:cs typeface="宋体" pitchFamily="2" charset="-122"/>
              </a:rPr>
              <a:t>③</a:t>
            </a:r>
            <a:r>
              <a:rPr lang="zh-CN" sz="1400" b="0">
                <a:latin typeface="Times New Roman" panose="02020603050405020304" charset="0"/>
                <a:cs typeface="宋体" pitchFamily="2" charset="-122"/>
              </a:rPr>
              <a:t>周志华</a:t>
            </a:r>
            <a:r>
              <a:rPr lang="en-US" sz="1400" b="0">
                <a:latin typeface="Times New Roman" panose="02020603050405020304" charset="0"/>
                <a:cs typeface="宋体" pitchFamily="2" charset="-122"/>
              </a:rPr>
              <a:t>. </a:t>
            </a:r>
            <a:r>
              <a:rPr lang="zh-CN" sz="1400" b="0">
                <a:latin typeface="Times New Roman" panose="02020603050405020304" charset="0"/>
                <a:cs typeface="宋体" pitchFamily="2" charset="-122"/>
              </a:rPr>
              <a:t>机器学习</a:t>
            </a:r>
            <a:r>
              <a:rPr lang="en-US" sz="1400" b="0">
                <a:latin typeface="Times New Roman" panose="02020603050405020304" charset="0"/>
                <a:cs typeface="宋体" pitchFamily="2" charset="-122"/>
              </a:rPr>
              <a:t>. </a:t>
            </a:r>
            <a:r>
              <a:rPr lang="zh-CN" sz="1400" b="0">
                <a:latin typeface="Times New Roman" panose="02020603050405020304" charset="0"/>
                <a:cs typeface="宋体" pitchFamily="2" charset="-122"/>
              </a:rPr>
              <a:t>北京：清华大学出版社，</a:t>
            </a:r>
            <a:r>
              <a:rPr lang="en-US" sz="1400" b="0">
                <a:latin typeface="Times New Roman" panose="02020603050405020304" charset="0"/>
                <a:cs typeface="宋体" pitchFamily="2" charset="-122"/>
              </a:rPr>
              <a:t>2016.</a:t>
            </a:r>
            <a:endParaRPr lang="en-US" altLang="en-US" sz="1400" b="0">
              <a:latin typeface="Times New Roman" panose="02020603050405020304"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630555" y="2475865"/>
            <a:ext cx="4887595"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03 </a:t>
            </a:r>
            <a:r>
              <a:rPr lang="zh-CN" altLang="en-US" sz="4400">
                <a:latin typeface="微软雅黑" panose="020B0503020204020204" charset="-122"/>
                <a:ea typeface="微软雅黑" panose="020B0503020204020204" charset="-122"/>
                <a:cs typeface="微软雅黑" panose="020B0503020204020204" charset="-122"/>
              </a:rPr>
              <a:t>决策树</a:t>
            </a:r>
            <a:endParaRPr lang="zh-CN" altLang="en-US" sz="440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5277485" y="1895475"/>
            <a:ext cx="6267450" cy="3067050"/>
          </a:xfrm>
          <a:prstGeom prst="rect">
            <a:avLst/>
          </a:prstGeom>
        </p:spPr>
      </p:pic>
      <p:sp>
        <p:nvSpPr>
          <p:cNvPr id="9" name="文本框 8"/>
          <p:cNvSpPr txBox="1"/>
          <p:nvPr>
            <p:custDataLst>
              <p:tags r:id="rId3"/>
            </p:custDataLst>
          </p:nvPr>
        </p:nvSpPr>
        <p:spPr>
          <a:xfrm>
            <a:off x="1564005" y="3354070"/>
            <a:ext cx="2715895" cy="3492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Decision-making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Tree</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6269355" cy="460375"/>
          </a:xfrm>
          <a:prstGeom prst="rect">
            <a:avLst/>
          </a:prstGeom>
          <a:noFill/>
        </p:spPr>
        <p:txBody>
          <a:bodyPr wrap="square" rtlCol="0">
            <a:spAutoFit/>
          </a:bodyPr>
          <a:lstStyle/>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决策树</a:t>
            </a: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（decision tree）</a:t>
            </a:r>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介绍</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6" name="文本框 105"/>
          <p:cNvSpPr txBox="1"/>
          <p:nvPr/>
        </p:nvSpPr>
        <p:spPr>
          <a:xfrm>
            <a:off x="816610" y="1193800"/>
            <a:ext cx="10467975" cy="922020"/>
          </a:xfrm>
          <a:prstGeom prst="rect">
            <a:avLst/>
          </a:prstGeom>
          <a:noFill/>
          <a:ln w="9525">
            <a:noFill/>
          </a:ln>
        </p:spPr>
        <p:txBody>
          <a:bodyPr wrap="square">
            <a:spAutoFit/>
          </a:bodyPr>
          <a:lstStyle/>
          <a:p>
            <a:pPr marL="285750" indent="-285750" fontAlgn="auto">
              <a:lnSpc>
                <a:spcPct val="150000"/>
              </a:lnSpc>
              <a:buFont typeface="Arial" panose="020B0704020202020204" pitchFamily="34" charset="0"/>
              <a:buChar char="•"/>
            </a:pPr>
            <a:r>
              <a:rPr lang="zh-CN" b="0">
                <a:solidFill>
                  <a:schemeClr val="tx1">
                    <a:lumMod val="65000"/>
                    <a:lumOff val="35000"/>
                  </a:schemeClr>
                </a:solidFill>
                <a:latin typeface="微软雅黑" charset="0"/>
                <a:ea typeface="微软雅黑" charset="0"/>
                <a:cs typeface="微软雅黑" charset="0"/>
              </a:rPr>
              <a:t>相较于</a:t>
            </a:r>
            <a:r>
              <a:rPr lang="en-US" b="0">
                <a:solidFill>
                  <a:schemeClr val="tx1">
                    <a:lumMod val="65000"/>
                    <a:lumOff val="35000"/>
                  </a:schemeClr>
                </a:solidFill>
                <a:latin typeface="微软雅黑" charset="0"/>
                <a:ea typeface="微软雅黑" charset="0"/>
                <a:cs typeface="微软雅黑" charset="0"/>
              </a:rPr>
              <a:t>KNN</a:t>
            </a:r>
            <a:r>
              <a:rPr lang="zh-CN" b="0">
                <a:solidFill>
                  <a:schemeClr val="tx1">
                    <a:lumMod val="65000"/>
                    <a:lumOff val="35000"/>
                  </a:schemeClr>
                </a:solidFill>
                <a:latin typeface="微软雅黑" charset="0"/>
                <a:ea typeface="微软雅黑" charset="0"/>
                <a:cs typeface="微软雅黑" charset="0"/>
              </a:rPr>
              <a:t>在噪音处理上的不足，决策树（</a:t>
            </a:r>
            <a:r>
              <a:rPr lang="en-US" b="0">
                <a:solidFill>
                  <a:schemeClr val="tx1">
                    <a:lumMod val="65000"/>
                    <a:lumOff val="35000"/>
                  </a:schemeClr>
                </a:solidFill>
                <a:latin typeface="微软雅黑" charset="0"/>
                <a:ea typeface="微软雅黑" charset="0"/>
                <a:cs typeface="微软雅黑" charset="0"/>
              </a:rPr>
              <a:t>decision tree</a:t>
            </a:r>
            <a:r>
              <a:rPr lang="zh-CN" b="0">
                <a:solidFill>
                  <a:schemeClr val="tx1">
                    <a:lumMod val="65000"/>
                    <a:lumOff val="35000"/>
                  </a:schemeClr>
                </a:solidFill>
                <a:latin typeface="微软雅黑" charset="0"/>
                <a:ea typeface="微软雅黑" charset="0"/>
                <a:cs typeface="微软雅黑" charset="0"/>
              </a:rPr>
              <a:t>）在预测时加入</a:t>
            </a:r>
            <a:r>
              <a:rPr lang="en-US" b="0">
                <a:solidFill>
                  <a:schemeClr val="tx1">
                    <a:lumMod val="65000"/>
                    <a:lumOff val="35000"/>
                  </a:schemeClr>
                </a:solidFill>
                <a:latin typeface="微软雅黑" charset="0"/>
                <a:ea typeface="微软雅黑" charset="0"/>
                <a:cs typeface="微软雅黑" charset="0"/>
              </a:rPr>
              <a:t>y</a:t>
            </a:r>
            <a:r>
              <a:rPr lang="zh-CN" b="0">
                <a:solidFill>
                  <a:schemeClr val="tx1">
                    <a:lumMod val="65000"/>
                    <a:lumOff val="35000"/>
                  </a:schemeClr>
                </a:solidFill>
                <a:latin typeface="微软雅黑" charset="0"/>
                <a:ea typeface="微软雅黑" charset="0"/>
                <a:cs typeface="微软雅黑" charset="0"/>
              </a:rPr>
              <a:t>的信息，更容易排除噪声变量的影响，并且适用于特征变量</a:t>
            </a:r>
            <a:r>
              <a:rPr lang="en-US" b="0">
                <a:solidFill>
                  <a:schemeClr val="tx1">
                    <a:lumMod val="65000"/>
                    <a:lumOff val="35000"/>
                  </a:schemeClr>
                </a:solidFill>
                <a:latin typeface="微软雅黑" charset="0"/>
                <a:ea typeface="微软雅黑" charset="0"/>
                <a:cs typeface="微软雅黑" charset="0"/>
              </a:rPr>
              <a:t>x</a:t>
            </a:r>
            <a:r>
              <a:rPr lang="zh-CN" b="0">
                <a:solidFill>
                  <a:schemeClr val="tx1">
                    <a:lumMod val="65000"/>
                    <a:lumOff val="35000"/>
                  </a:schemeClr>
                </a:solidFill>
                <a:latin typeface="微软雅黑" charset="0"/>
                <a:ea typeface="微软雅黑" charset="0"/>
                <a:cs typeface="微软雅黑" charset="0"/>
              </a:rPr>
              <a:t>较多的高维数据。</a:t>
            </a:r>
            <a:endParaRPr lang="zh-CN" altLang="en-US" b="0">
              <a:solidFill>
                <a:schemeClr val="tx1">
                  <a:lumMod val="65000"/>
                  <a:lumOff val="35000"/>
                </a:schemeClr>
              </a:solidFill>
              <a:latin typeface="微软雅黑" charset="0"/>
              <a:ea typeface="微软雅黑" charset="0"/>
              <a:cs typeface="微软雅黑" charset="0"/>
            </a:endParaRPr>
          </a:p>
        </p:txBody>
      </p:sp>
      <p:pic>
        <p:nvPicPr>
          <p:cNvPr id="3" name="图片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3743960" y="2467610"/>
            <a:ext cx="3987800" cy="3408680"/>
          </a:xfrm>
          <a:prstGeom prst="rect">
            <a:avLst/>
          </a:prstGeom>
          <a:noFill/>
          <a:ln>
            <a:noFill/>
          </a:ln>
        </p:spPr>
      </p:pic>
      <p:sp>
        <p:nvSpPr>
          <p:cNvPr id="7" name="文本框 6"/>
          <p:cNvSpPr txBox="1"/>
          <p:nvPr/>
        </p:nvSpPr>
        <p:spPr>
          <a:xfrm>
            <a:off x="3406140" y="6164580"/>
            <a:ext cx="5080000" cy="306705"/>
          </a:xfrm>
          <a:prstGeom prst="rect">
            <a:avLst/>
          </a:prstGeom>
          <a:noFill/>
          <a:ln w="9525">
            <a:noFill/>
          </a:ln>
        </p:spPr>
        <p:txBody>
          <a:bodyPr>
            <a:spAutoFit/>
          </a:bodyPr>
          <a:lstStyle/>
          <a:p>
            <a:pPr marL="0" indent="266700" algn="ctr"/>
            <a:r>
              <a:rPr lang="zh-CN" sz="1400" b="0">
                <a:latin typeface="Times New Roman" panose="02020603050405020304" charset="0"/>
                <a:cs typeface="宋体" pitchFamily="2" charset="-122"/>
              </a:rPr>
              <a:t>图</a:t>
            </a:r>
            <a:r>
              <a:rPr lang="en-US" sz="1400" b="0">
                <a:latin typeface="Times New Roman" panose="02020603050405020304" charset="0"/>
                <a:cs typeface="宋体" pitchFamily="2" charset="-122"/>
              </a:rPr>
              <a:t>4  </a:t>
            </a:r>
            <a:r>
              <a:rPr lang="zh-CN" sz="1400" b="0">
                <a:latin typeface="Times New Roman" panose="02020603050405020304" charset="0"/>
                <a:cs typeface="宋体" pitchFamily="2" charset="-122"/>
              </a:rPr>
              <a:t>简历筛选的决策树模型</a:t>
            </a:r>
            <a:endParaRPr lang="zh-CN" altLang="en-US" sz="1400" b="0">
              <a:latin typeface="Times New Roman" panose="02020603050405020304"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6694805" cy="460375"/>
          </a:xfrm>
          <a:prstGeom prst="rect">
            <a:avLst/>
          </a:prstGeom>
          <a:noFill/>
        </p:spPr>
        <p:txBody>
          <a:bodyPr wrap="square" rtlCol="0">
            <a:spAutoFit/>
          </a:bodyPr>
          <a:lstStyle/>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决策树</a:t>
            </a: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（decision tree）</a:t>
            </a:r>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介绍</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6" name="文本框 105"/>
          <p:cNvSpPr txBox="1"/>
          <p:nvPr/>
        </p:nvSpPr>
        <p:spPr>
          <a:xfrm>
            <a:off x="668020" y="1098550"/>
            <a:ext cx="10467975" cy="922020"/>
          </a:xfrm>
          <a:prstGeom prst="rect">
            <a:avLst/>
          </a:prstGeom>
          <a:noFill/>
          <a:ln w="9525">
            <a:noFill/>
          </a:ln>
        </p:spPr>
        <p:txBody>
          <a:bodyPr wrap="square">
            <a:spAutoFit/>
          </a:bodyPr>
          <a:lstStyle/>
          <a:p>
            <a:pPr marL="285750" indent="-285750" fontAlgn="auto">
              <a:lnSpc>
                <a:spcPct val="150000"/>
              </a:lnSpc>
              <a:buFont typeface="Arial" panose="020B0704020202020204" pitchFamily="34" charset="0"/>
              <a:buChar char="•"/>
            </a:pPr>
            <a:r>
              <a:rPr b="0">
                <a:solidFill>
                  <a:schemeClr val="tx1">
                    <a:lumMod val="65000"/>
                    <a:lumOff val="35000"/>
                  </a:schemeClr>
                </a:solidFill>
                <a:latin typeface="微软雅黑" charset="0"/>
                <a:ea typeface="微软雅黑" charset="0"/>
                <a:cs typeface="微软雅黑" charset="0"/>
              </a:rPr>
              <a:t>决策树的基本元素是节点（node）和分支（branch）。节点可以分为根节点（root node）、内节点（internal node）和叶节点（leaf node）/终节点（terminal node）（见图4.5）。</a:t>
            </a:r>
            <a:endParaRPr b="0">
              <a:solidFill>
                <a:schemeClr val="tx1">
                  <a:lumMod val="65000"/>
                  <a:lumOff val="35000"/>
                </a:schemeClr>
              </a:solidFill>
              <a:latin typeface="微软雅黑" charset="0"/>
              <a:ea typeface="微软雅黑" charset="0"/>
              <a:cs typeface="微软雅黑" charset="0"/>
            </a:endParaRPr>
          </a:p>
        </p:txBody>
      </p:sp>
      <p:pic>
        <p:nvPicPr>
          <p:cNvPr id="11"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185545" y="2368550"/>
            <a:ext cx="4243070" cy="3371215"/>
          </a:xfrm>
          <a:prstGeom prst="rect">
            <a:avLst/>
          </a:prstGeom>
          <a:noFill/>
          <a:ln>
            <a:noFill/>
          </a:ln>
        </p:spPr>
      </p:pic>
      <p:sp>
        <p:nvSpPr>
          <p:cNvPr id="107" name="文本框 106"/>
          <p:cNvSpPr txBox="1"/>
          <p:nvPr/>
        </p:nvSpPr>
        <p:spPr>
          <a:xfrm>
            <a:off x="1016000" y="5995035"/>
            <a:ext cx="5080000" cy="306705"/>
          </a:xfrm>
          <a:prstGeom prst="rect">
            <a:avLst/>
          </a:prstGeom>
          <a:noFill/>
          <a:ln w="9525">
            <a:noFill/>
          </a:ln>
        </p:spPr>
        <p:txBody>
          <a:bodyPr>
            <a:spAutoFit/>
          </a:bodyPr>
          <a:lstStyle/>
          <a:p>
            <a:pPr indent="266700" algn="ctr"/>
            <a:r>
              <a:rPr lang="zh-CN" sz="1400" b="0">
                <a:latin typeface="Times New Roman" panose="02020603050405020304" charset="0"/>
                <a:cs typeface="宋体" pitchFamily="2" charset="-122"/>
              </a:rPr>
              <a:t>图</a:t>
            </a:r>
            <a:r>
              <a:rPr lang="en-US" sz="1400" b="0">
                <a:latin typeface="Times New Roman" panose="02020603050405020304" charset="0"/>
                <a:cs typeface="宋体" pitchFamily="2" charset="-122"/>
              </a:rPr>
              <a:t>5  </a:t>
            </a:r>
            <a:r>
              <a:rPr lang="zh-CN" sz="1400" b="0">
                <a:latin typeface="Times New Roman" panose="02020603050405020304" charset="0"/>
                <a:cs typeface="宋体" pitchFamily="2" charset="-122"/>
              </a:rPr>
              <a:t>决策树模型的基本元素</a:t>
            </a:r>
            <a:endParaRPr lang="zh-CN" altLang="en-US" sz="1400" b="0">
              <a:latin typeface="Times New Roman" panose="02020603050405020304" charset="0"/>
              <a:cs typeface="宋体" pitchFamily="2" charset="-122"/>
            </a:endParaRPr>
          </a:p>
        </p:txBody>
      </p:sp>
      <p:sp>
        <p:nvSpPr>
          <p:cNvPr id="2" name="文本框 1"/>
          <p:cNvSpPr txBox="1"/>
          <p:nvPr/>
        </p:nvSpPr>
        <p:spPr>
          <a:xfrm>
            <a:off x="5937250" y="2554605"/>
            <a:ext cx="5574665" cy="2999740"/>
          </a:xfrm>
          <a:prstGeom prst="rect">
            <a:avLst/>
          </a:prstGeom>
          <a:noFill/>
          <a:ln w="9525">
            <a:noFill/>
          </a:ln>
        </p:spPr>
        <p:txBody>
          <a:bodyPr wrap="square">
            <a:spAutoFit/>
          </a:bodyPr>
          <a:lstStyle/>
          <a:p>
            <a:pPr marL="285750" indent="-285750" algn="l" fontAlgn="auto">
              <a:lnSpc>
                <a:spcPct val="150000"/>
              </a:lnSpc>
              <a:buFont typeface="Arial" panose="020B0704020202020204" pitchFamily="34" charset="0"/>
              <a:buChar char="•"/>
            </a:pPr>
            <a:r>
              <a:rPr lang="zh-CN" b="1">
                <a:solidFill>
                  <a:schemeClr val="tx1">
                    <a:lumMod val="75000"/>
                    <a:lumOff val="25000"/>
                  </a:schemeClr>
                </a:solidFill>
                <a:latin typeface="微软雅黑" charset="0"/>
                <a:ea typeface="微软雅黑" charset="0"/>
                <a:cs typeface="微软雅黑" charset="0"/>
              </a:rPr>
              <a:t>叶节点</a:t>
            </a:r>
            <a:r>
              <a:rPr lang="zh-CN" b="0">
                <a:solidFill>
                  <a:schemeClr val="tx1">
                    <a:lumMod val="75000"/>
                    <a:lumOff val="25000"/>
                  </a:schemeClr>
                </a:solidFill>
                <a:latin typeface="微软雅黑" charset="0"/>
                <a:ea typeface="微软雅黑" charset="0"/>
                <a:cs typeface="微软雅黑" charset="0"/>
              </a:rPr>
              <a:t>表示决策树的最底端，不再分类。</a:t>
            </a:r>
            <a:endParaRPr lang="zh-CN" b="0">
              <a:solidFill>
                <a:schemeClr val="tx1">
                  <a:lumMod val="75000"/>
                  <a:lumOff val="25000"/>
                </a:schemeClr>
              </a:solidFill>
              <a:latin typeface="微软雅黑" charset="0"/>
              <a:ea typeface="微软雅黑" charset="0"/>
              <a:cs typeface="微软雅黑" charset="0"/>
            </a:endParaRPr>
          </a:p>
          <a:p>
            <a:pPr marL="285750" indent="-285750" algn="l" fontAlgn="auto">
              <a:lnSpc>
                <a:spcPct val="150000"/>
              </a:lnSpc>
              <a:buFont typeface="Arial" panose="020B0704020202020204" pitchFamily="34" charset="0"/>
              <a:buChar char="•"/>
            </a:pPr>
            <a:r>
              <a:rPr lang="zh-CN" b="0">
                <a:solidFill>
                  <a:schemeClr val="tx1">
                    <a:lumMod val="75000"/>
                    <a:lumOff val="25000"/>
                  </a:schemeClr>
                </a:solidFill>
                <a:latin typeface="微软雅黑" charset="0"/>
                <a:ea typeface="微软雅黑" charset="0"/>
                <a:cs typeface="微软雅黑" charset="0"/>
              </a:rPr>
              <a:t>在分类之前，所有样本汇聚在最顶端的</a:t>
            </a:r>
            <a:r>
              <a:rPr lang="zh-CN" b="1">
                <a:solidFill>
                  <a:schemeClr val="tx1">
                    <a:lumMod val="75000"/>
                    <a:lumOff val="25000"/>
                  </a:schemeClr>
                </a:solidFill>
                <a:latin typeface="微软雅黑" charset="0"/>
                <a:ea typeface="微软雅黑" charset="0"/>
                <a:cs typeface="微软雅黑" charset="0"/>
              </a:rPr>
              <a:t>根节点</a:t>
            </a:r>
            <a:r>
              <a:rPr lang="zh-CN" b="0">
                <a:solidFill>
                  <a:schemeClr val="tx1">
                    <a:lumMod val="75000"/>
                    <a:lumOff val="25000"/>
                  </a:schemeClr>
                </a:solidFill>
                <a:latin typeface="微软雅黑" charset="0"/>
                <a:ea typeface="微软雅黑" charset="0"/>
                <a:cs typeface="微软雅黑" charset="0"/>
              </a:rPr>
              <a:t>，根节点与叶节点之间的节点为</a:t>
            </a:r>
            <a:r>
              <a:rPr lang="zh-CN" b="1">
                <a:solidFill>
                  <a:schemeClr val="tx1">
                    <a:lumMod val="75000"/>
                    <a:lumOff val="25000"/>
                  </a:schemeClr>
                </a:solidFill>
                <a:latin typeface="微软雅黑" charset="0"/>
                <a:ea typeface="微软雅黑" charset="0"/>
                <a:cs typeface="微软雅黑" charset="0"/>
              </a:rPr>
              <a:t>内节点</a:t>
            </a:r>
            <a:r>
              <a:rPr lang="zh-CN" b="0">
                <a:solidFill>
                  <a:schemeClr val="tx1">
                    <a:lumMod val="75000"/>
                    <a:lumOff val="25000"/>
                  </a:schemeClr>
                </a:solidFill>
                <a:latin typeface="微软雅黑" charset="0"/>
                <a:ea typeface="微软雅黑" charset="0"/>
                <a:cs typeface="微软雅黑" charset="0"/>
              </a:rPr>
              <a:t>。</a:t>
            </a:r>
            <a:endParaRPr lang="zh-CN" b="0">
              <a:solidFill>
                <a:schemeClr val="tx1">
                  <a:lumMod val="75000"/>
                  <a:lumOff val="25000"/>
                </a:schemeClr>
              </a:solidFill>
              <a:latin typeface="微软雅黑" charset="0"/>
              <a:ea typeface="微软雅黑" charset="0"/>
              <a:cs typeface="微软雅黑" charset="0"/>
            </a:endParaRPr>
          </a:p>
          <a:p>
            <a:pPr marL="285750" indent="-285750" algn="l" fontAlgn="auto">
              <a:lnSpc>
                <a:spcPct val="150000"/>
              </a:lnSpc>
              <a:buFont typeface="Arial" panose="020B0704020202020204" pitchFamily="34" charset="0"/>
              <a:buChar char="•"/>
            </a:pPr>
            <a:r>
              <a:rPr lang="zh-CN" b="0">
                <a:solidFill>
                  <a:schemeClr val="tx1">
                    <a:lumMod val="75000"/>
                    <a:lumOff val="25000"/>
                  </a:schemeClr>
                </a:solidFill>
                <a:latin typeface="微软雅黑" charset="0"/>
                <a:ea typeface="微软雅黑" charset="0"/>
                <a:cs typeface="微软雅黑" charset="0"/>
              </a:rPr>
              <a:t>如果每个节点都是一分为二，那么内节点表示一个属性的二分判断，分支代表每个判定结果的输出，每个叶节点代表分类的结果。这种决策树称为</a:t>
            </a:r>
            <a:r>
              <a:rPr lang="zh-CN" b="1">
                <a:solidFill>
                  <a:schemeClr val="tx1">
                    <a:lumMod val="75000"/>
                    <a:lumOff val="25000"/>
                  </a:schemeClr>
                </a:solidFill>
                <a:latin typeface="微软雅黑" charset="0"/>
                <a:ea typeface="微软雅黑" charset="0"/>
                <a:cs typeface="微软雅黑" charset="0"/>
              </a:rPr>
              <a:t>二叉树（binary tree）</a:t>
            </a:r>
            <a:r>
              <a:rPr lang="zh-CN" b="0">
                <a:solidFill>
                  <a:schemeClr val="tx1">
                    <a:lumMod val="75000"/>
                    <a:lumOff val="25000"/>
                  </a:schemeClr>
                </a:solidFill>
                <a:latin typeface="微软雅黑" charset="0"/>
                <a:ea typeface="微软雅黑" charset="0"/>
                <a:cs typeface="微软雅黑" charset="0"/>
              </a:rPr>
              <a:t>。</a:t>
            </a:r>
            <a:endParaRPr lang="zh-CN" b="0">
              <a:solidFill>
                <a:schemeClr val="tx1">
                  <a:lumMod val="75000"/>
                  <a:lumOff val="25000"/>
                </a:schemeClr>
              </a:solidFill>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6158230" cy="460375"/>
          </a:xfrm>
          <a:prstGeom prst="rect">
            <a:avLst/>
          </a:prstGeom>
          <a:noFill/>
        </p:spPr>
        <p:txBody>
          <a:bodyPr wrap="square" rtlCol="0">
            <a:spAutoFit/>
          </a:bodyPr>
          <a:lstStyle/>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决策树</a:t>
            </a: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（decision tree）</a:t>
            </a:r>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介绍</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6" name="文本框 105"/>
          <p:cNvSpPr txBox="1"/>
          <p:nvPr/>
        </p:nvSpPr>
        <p:spPr>
          <a:xfrm>
            <a:off x="920115" y="1452880"/>
            <a:ext cx="10467975" cy="3387090"/>
          </a:xfrm>
          <a:prstGeom prst="rect">
            <a:avLst/>
          </a:prstGeom>
          <a:noFill/>
          <a:ln w="9525">
            <a:noFill/>
          </a:ln>
        </p:spPr>
        <p:txBody>
          <a:bodyPr wrap="square">
            <a:spAutoFit/>
          </a:bodyPr>
          <a:lstStyle/>
          <a:p>
            <a:pPr marL="285750" indent="-285750" algn="just" fontAlgn="auto">
              <a:lnSpc>
                <a:spcPct val="220000"/>
              </a:lnSpc>
              <a:buFont typeface="Arial" panose="020B0704020202020204" pitchFamily="34" charset="0"/>
              <a:buChar char="•"/>
            </a:pPr>
            <a:r>
              <a:rPr b="1">
                <a:latin typeface="微软雅黑" charset="0"/>
                <a:ea typeface="微软雅黑" charset="0"/>
                <a:cs typeface="微软雅黑" charset="0"/>
              </a:rPr>
              <a:t>决策树</a:t>
            </a:r>
            <a:r>
              <a:rPr lang="zh-CN" b="1">
                <a:latin typeface="微软雅黑" charset="0"/>
                <a:ea typeface="微软雅黑" charset="0"/>
                <a:cs typeface="微软雅黑" charset="0"/>
              </a:rPr>
              <a:t>的分类过程：</a:t>
            </a:r>
            <a:r>
              <a:rPr lang="zh-CN">
                <a:latin typeface="微软雅黑" charset="0"/>
                <a:ea typeface="微软雅黑" charset="0"/>
                <a:cs typeface="微软雅黑" charset="0"/>
              </a:rPr>
              <a:t>根据数据特征选择决策条件，将数据一分为二，并不断重复这个过程，直到所有子节点中的数据属于同一类别。</a:t>
            </a:r>
            <a:endParaRPr lang="zh-CN">
              <a:latin typeface="微软雅黑" charset="0"/>
              <a:ea typeface="微软雅黑" charset="0"/>
              <a:cs typeface="微软雅黑" charset="0"/>
            </a:endParaRPr>
          </a:p>
          <a:p>
            <a:pPr marL="285750" indent="-285750" algn="just" fontAlgn="auto">
              <a:lnSpc>
                <a:spcPct val="150000"/>
              </a:lnSpc>
              <a:buFont typeface="Arial" panose="020B0704020202020204" pitchFamily="34" charset="0"/>
              <a:buChar char="•"/>
            </a:pPr>
            <a:r>
              <a:rPr lang="zh-CN" b="1">
                <a:latin typeface="微软雅黑" charset="0"/>
                <a:ea typeface="微软雅黑" charset="0"/>
                <a:cs typeface="微软雅黑" charset="0"/>
              </a:rPr>
              <a:t>分裂准则</a:t>
            </a:r>
            <a:endParaRPr lang="zh-CN" b="1">
              <a:latin typeface="微软雅黑" charset="0"/>
              <a:ea typeface="微软雅黑" charset="0"/>
              <a:cs typeface="微软雅黑" charset="0"/>
            </a:endParaRPr>
          </a:p>
          <a:p>
            <a:pPr marL="285750" indent="-285750" algn="just" fontAlgn="auto">
              <a:lnSpc>
                <a:spcPct val="150000"/>
              </a:lnSpc>
              <a:buFont typeface="Arial" panose="020B0704020202020204" pitchFamily="34" charset="0"/>
              <a:buChar char="•"/>
            </a:pPr>
            <a:r>
              <a:rPr lang="en-US" altLang="zh-CN" b="1">
                <a:latin typeface="微软雅黑" charset="0"/>
                <a:ea typeface="微软雅黑" charset="0"/>
                <a:cs typeface="微软雅黑" charset="0"/>
              </a:rPr>
              <a:t>不纯度函数（node impurity function）</a:t>
            </a:r>
            <a:endParaRPr lang="en-US" altLang="zh-CN">
              <a:latin typeface="微软雅黑" charset="0"/>
              <a:ea typeface="微软雅黑" charset="0"/>
              <a:cs typeface="微软雅黑" charset="0"/>
            </a:endParaRPr>
          </a:p>
          <a:p>
            <a:pPr marL="742950" lvl="1" indent="-285750" algn="just" fontAlgn="auto">
              <a:lnSpc>
                <a:spcPct val="150000"/>
              </a:lnSpc>
              <a:buFont typeface="Arial" panose="020B0704020202020204" pitchFamily="34" charset="0"/>
              <a:buChar char="•"/>
            </a:pPr>
            <a:r>
              <a:rPr lang="en-US" altLang="zh-CN">
                <a:latin typeface="微软雅黑" charset="0"/>
                <a:ea typeface="微软雅黑" charset="0"/>
                <a:cs typeface="微软雅黑" charset="0"/>
              </a:rPr>
              <a:t>第一种是布莱曼等人的经典著作《分类和回归树》中提出了CART算法</a:t>
            </a:r>
            <a:r>
              <a:rPr lang="en-US" altLang="zh-CN" baseline="30000">
                <a:latin typeface="微软雅黑" charset="0"/>
                <a:ea typeface="微软雅黑" charset="0"/>
                <a:cs typeface="微软雅黑" charset="0"/>
              </a:rPr>
              <a:t>①</a:t>
            </a:r>
            <a:r>
              <a:rPr lang="zh-CN" altLang="en-US">
                <a:latin typeface="微软雅黑" charset="0"/>
                <a:ea typeface="微软雅黑" charset="0"/>
                <a:cs typeface="微软雅黑" charset="0"/>
              </a:rPr>
              <a:t>。</a:t>
            </a:r>
            <a:endParaRPr lang="zh-CN" altLang="en-US">
              <a:latin typeface="微软雅黑" charset="0"/>
              <a:ea typeface="微软雅黑" charset="0"/>
              <a:cs typeface="微软雅黑" charset="0"/>
            </a:endParaRPr>
          </a:p>
          <a:p>
            <a:pPr marL="742950" lvl="1" indent="-285750" algn="just" fontAlgn="auto">
              <a:lnSpc>
                <a:spcPct val="150000"/>
              </a:lnSpc>
              <a:buFont typeface="Arial" panose="020B0704020202020204" pitchFamily="34" charset="0"/>
              <a:buChar char="•"/>
            </a:pPr>
            <a:r>
              <a:rPr lang="zh-CN" altLang="en-US">
                <a:latin typeface="微软雅黑" charset="0"/>
                <a:ea typeface="微软雅黑" charset="0"/>
                <a:cs typeface="微软雅黑" charset="0"/>
              </a:rPr>
              <a:t>第二种常用的测量不纯度指标是“信息熵”（information entropy）。</a:t>
            </a:r>
            <a:endParaRPr lang="zh-CN" altLang="en-US">
              <a:latin typeface="微软雅黑" charset="0"/>
              <a:ea typeface="微软雅黑" charset="0"/>
              <a:cs typeface="微软雅黑" charset="0"/>
            </a:endParaRPr>
          </a:p>
          <a:p>
            <a:pPr marL="285750" indent="-285750" algn="just" fontAlgn="auto">
              <a:lnSpc>
                <a:spcPct val="150000"/>
              </a:lnSpc>
              <a:buFont typeface="Arial" panose="020B0704020202020204" pitchFamily="34" charset="0"/>
              <a:buChar char="•"/>
            </a:pPr>
            <a:r>
              <a:rPr lang="zh-CN" altLang="en-US">
                <a:latin typeface="微软雅黑" charset="0"/>
                <a:ea typeface="微软雅黑" charset="0"/>
                <a:cs typeface="微软雅黑" charset="0"/>
              </a:rPr>
              <a:t>除分类问题外，还可用于回归问题，即“回归树”（regression tree）。</a:t>
            </a:r>
            <a:endParaRPr lang="zh-CN" altLang="en-US">
              <a:latin typeface="微软雅黑" charset="0"/>
              <a:ea typeface="微软雅黑" charset="0"/>
              <a:cs typeface="微软雅黑" charset="0"/>
            </a:endParaRPr>
          </a:p>
        </p:txBody>
      </p:sp>
      <p:sp>
        <p:nvSpPr>
          <p:cNvPr id="2" name="文本框 1"/>
          <p:cNvSpPr txBox="1"/>
          <p:nvPr/>
        </p:nvSpPr>
        <p:spPr>
          <a:xfrm>
            <a:off x="113030" y="6350000"/>
            <a:ext cx="12368530" cy="414020"/>
          </a:xfrm>
          <a:prstGeom prst="rect">
            <a:avLst/>
          </a:prstGeom>
          <a:noFill/>
        </p:spPr>
        <p:txBody>
          <a:bodyPr wrap="square" rtlCol="0" anchor="t">
            <a:spAutoFit/>
          </a:bodyPr>
          <a:lstStyle/>
          <a:p>
            <a:pPr indent="0" fontAlgn="auto">
              <a:lnSpc>
                <a:spcPct val="150000"/>
              </a:lnSpc>
              <a:buFont typeface="Wingdings" panose="05000000000000000000" charset="0"/>
              <a:buNone/>
            </a:pPr>
            <a:r>
              <a:rPr lang="en-US" altLang="zh-CN" sz="1400">
                <a:latin typeface="Calibri" panose="020F0502020204030204" charset="0"/>
                <a:ea typeface="Calibri" panose="020F0502020204030204" charset="0"/>
                <a:cs typeface="宋体" pitchFamily="2" charset="-122"/>
                <a:sym typeface="+mn-ea"/>
              </a:rPr>
              <a:t>①</a:t>
            </a:r>
            <a:r>
              <a:rPr lang="en-US" altLang="zh-CN" sz="1400">
                <a:latin typeface="Calibri" panose="020F0502020204030204" charset="0"/>
                <a:cs typeface="宋体" pitchFamily="2" charset="-122"/>
                <a:sym typeface="+mn-ea"/>
              </a:rPr>
              <a:t>Breiman, L., Friedman, J. H., Olshen, R. A., et al. Classification and Regression Trees. Boca Raton, FL: Routledge, 1984.</a:t>
            </a:r>
            <a:endParaRPr lang="en-US" altLang="zh-CN" sz="1400">
              <a:latin typeface="Calibri" panose="020F0502020204030204" charset="0"/>
              <a:cs typeface="宋体"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884680" y="2118360"/>
            <a:ext cx="8201660" cy="658495"/>
          </a:xfrm>
          <a:prstGeom prst="rect">
            <a:avLst/>
          </a:prstGeom>
        </p:spPr>
      </p:pic>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CART算法介绍</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6" name="文本框 105"/>
          <p:cNvSpPr txBox="1"/>
          <p:nvPr/>
        </p:nvSpPr>
        <p:spPr>
          <a:xfrm>
            <a:off x="920115" y="1019175"/>
            <a:ext cx="10467975" cy="5060950"/>
          </a:xfrm>
          <a:prstGeom prst="rect">
            <a:avLst/>
          </a:prstGeom>
          <a:noFill/>
          <a:ln w="9525">
            <a:noFill/>
          </a:ln>
        </p:spPr>
        <p:txBody>
          <a:bodyPr wrap="square">
            <a:noAutofit/>
          </a:bodyPr>
          <a:lstStyle/>
          <a:p>
            <a:pPr marL="285750" indent="-285750" fontAlgn="auto">
              <a:lnSpc>
                <a:spcPct val="160000"/>
              </a:lnSpc>
              <a:buFont typeface="Arial" panose="020B0704020202020204" pitchFamily="34" charset="0"/>
              <a:buChar char="•"/>
            </a:pPr>
            <a:r>
              <a:rPr b="0">
                <a:latin typeface="+mn-ea"/>
                <a:cs typeface="+mn-ea"/>
              </a:rPr>
              <a:t>CART 算法采用基尼指数（Gini index）计算节点的纯度，从而评估划分属性。</a:t>
            </a:r>
            <a:endParaRPr b="0">
              <a:latin typeface="+mn-ea"/>
              <a:cs typeface="+mn-ea"/>
            </a:endParaRPr>
          </a:p>
          <a:p>
            <a:pPr marL="285750" indent="-285750" fontAlgn="auto">
              <a:lnSpc>
                <a:spcPct val="160000"/>
              </a:lnSpc>
              <a:buFont typeface="Arial" panose="020B0704020202020204" pitchFamily="34" charset="0"/>
              <a:buChar char="•"/>
            </a:pPr>
            <a:r>
              <a:rPr lang="zh-CN" altLang="en-US" b="0">
                <a:latin typeface="+mn-ea"/>
                <a:cs typeface="+mn-ea"/>
              </a:rPr>
              <a:t>基尼系数衡量的是从（</a:t>
            </a:r>
            <a:r>
              <a:rPr lang="en-US" altLang="zh-CN" b="0">
                <a:latin typeface="+mn-ea"/>
                <a:cs typeface="+mn-ea"/>
              </a:rPr>
              <a:t>P</a:t>
            </a:r>
            <a:r>
              <a:rPr lang="zh-CN" altLang="en-US" b="0" baseline="-25000">
                <a:latin typeface="+mn-ea"/>
                <a:cs typeface="+mn-ea"/>
              </a:rPr>
              <a:t>1</a:t>
            </a:r>
            <a:r>
              <a:rPr lang="zh-CN" altLang="en-US" b="0">
                <a:latin typeface="+mn-ea"/>
                <a:cs typeface="+mn-ea"/>
              </a:rPr>
              <a:t>，</a:t>
            </a:r>
            <a:r>
              <a:rPr lang="en-US" altLang="zh-CN">
                <a:latin typeface="+mn-ea"/>
                <a:cs typeface="+mn-ea"/>
                <a:sym typeface="+mn-ea"/>
              </a:rPr>
              <a:t>P</a:t>
            </a:r>
            <a:r>
              <a:rPr lang="en-US" altLang="zh-CN" baseline="-25000">
                <a:latin typeface="+mn-ea"/>
                <a:cs typeface="+mn-ea"/>
                <a:sym typeface="+mn-ea"/>
              </a:rPr>
              <a:t>2</a:t>
            </a:r>
            <a:r>
              <a:rPr lang="zh-CN" altLang="en-US" b="0">
                <a:latin typeface="+mn-ea"/>
                <a:cs typeface="+mn-ea"/>
              </a:rPr>
              <a:t>，</a:t>
            </a:r>
            <a:r>
              <a:rPr lang="en-US" altLang="zh-CN">
                <a:latin typeface="+mn-ea"/>
                <a:cs typeface="+mn-ea"/>
                <a:sym typeface="+mn-ea"/>
              </a:rPr>
              <a:t>P</a:t>
            </a:r>
            <a:r>
              <a:rPr lang="en-US" altLang="zh-CN" baseline="-25000">
                <a:latin typeface="+mn-ea"/>
                <a:cs typeface="+mn-ea"/>
                <a:sym typeface="+mn-ea"/>
              </a:rPr>
              <a:t>3</a:t>
            </a:r>
            <a:r>
              <a:rPr lang="zh-CN" altLang="en-US" b="0">
                <a:latin typeface="+mn-ea"/>
                <a:cs typeface="+mn-ea"/>
              </a:rPr>
              <a:t> …. </a:t>
            </a:r>
            <a:r>
              <a:rPr lang="en-US" altLang="zh-CN">
                <a:latin typeface="+mn-ea"/>
                <a:cs typeface="+mn-ea"/>
                <a:sym typeface="+mn-ea"/>
              </a:rPr>
              <a:t>P</a:t>
            </a:r>
            <a:r>
              <a:rPr lang="en-US" altLang="zh-CN" baseline="-25000">
                <a:latin typeface="+mn-ea"/>
                <a:cs typeface="+mn-ea"/>
                <a:sym typeface="+mn-ea"/>
              </a:rPr>
              <a:t>K</a:t>
            </a:r>
            <a:r>
              <a:rPr lang="zh-CN" altLang="en-US" b="0">
                <a:latin typeface="+mn-ea"/>
                <a:cs typeface="+mn-ea"/>
              </a:rPr>
              <a:t>）中随机抽取两个观测值，则这两个观测值不一致的概率为：</a:t>
            </a:r>
            <a:endParaRPr lang="zh-CN" altLang="en-US" b="0">
              <a:latin typeface="+mn-ea"/>
              <a:cs typeface="+mn-ea"/>
            </a:endParaRPr>
          </a:p>
          <a:p>
            <a:pPr marL="285750" indent="-285750" fontAlgn="auto">
              <a:lnSpc>
                <a:spcPct val="160000"/>
              </a:lnSpc>
              <a:buFont typeface="Arial" panose="020B0704020202020204" pitchFamily="34" charset="0"/>
              <a:buChar char="•"/>
            </a:pPr>
            <a:endParaRPr lang="zh-CN" altLang="en-US" b="0">
              <a:latin typeface="+mn-ea"/>
              <a:cs typeface="+mn-ea"/>
            </a:endParaRPr>
          </a:p>
          <a:p>
            <a:pPr marL="285750" indent="-285750" fontAlgn="auto">
              <a:lnSpc>
                <a:spcPct val="160000"/>
              </a:lnSpc>
              <a:buFont typeface="Arial" panose="020B0704020202020204" pitchFamily="34" charset="0"/>
              <a:buChar char="•"/>
            </a:pPr>
            <a:endParaRPr lang="zh-CN" altLang="en-US" b="0">
              <a:latin typeface="+mn-ea"/>
              <a:cs typeface="+mn-ea"/>
            </a:endParaRPr>
          </a:p>
          <a:p>
            <a:pPr marL="285750" indent="-285750" fontAlgn="auto">
              <a:lnSpc>
                <a:spcPct val="160000"/>
              </a:lnSpc>
              <a:buFont typeface="Arial" panose="020B0704020202020204" pitchFamily="34" charset="0"/>
              <a:buChar char="•"/>
            </a:pPr>
            <a:r>
              <a:rPr lang="zh-CN" altLang="en-US" b="0">
                <a:latin typeface="+mn-ea"/>
                <a:cs typeface="+mn-ea"/>
              </a:rPr>
              <a:t>二</a:t>
            </a:r>
            <a:r>
              <a:rPr lang="zh-CN" altLang="en-US" b="0">
                <a:solidFill>
                  <a:schemeClr val="tx1"/>
                </a:solidFill>
                <a:latin typeface="+mn-ea"/>
                <a:cs typeface="+mn-ea"/>
              </a:rPr>
              <a:t>分类问题可以简化为：</a:t>
            </a:r>
            <a:endParaRPr lang="zh-CN" altLang="en-US" b="0">
              <a:latin typeface="+mn-ea"/>
              <a:cs typeface="+mn-ea"/>
            </a:endParaRPr>
          </a:p>
          <a:p>
            <a:pPr marL="285750" indent="-285750" fontAlgn="auto">
              <a:lnSpc>
                <a:spcPct val="160000"/>
              </a:lnSpc>
              <a:buFont typeface="Arial" panose="020B0704020202020204" pitchFamily="34" charset="0"/>
              <a:buChar char="•"/>
            </a:pPr>
            <a:endParaRPr lang="zh-CN" altLang="en-US" b="0">
              <a:latin typeface="+mn-ea"/>
              <a:cs typeface="+mn-ea"/>
            </a:endParaRPr>
          </a:p>
          <a:p>
            <a:pPr marL="285750" indent="-285750" fontAlgn="auto">
              <a:lnSpc>
                <a:spcPct val="160000"/>
              </a:lnSpc>
              <a:buFont typeface="Arial" panose="020B0704020202020204" pitchFamily="34" charset="0"/>
              <a:buChar char="•"/>
            </a:pPr>
            <a:endParaRPr lang="zh-CN" altLang="en-US" b="0">
              <a:latin typeface="+mn-ea"/>
              <a:cs typeface="+mn-ea"/>
            </a:endParaRPr>
          </a:p>
          <a:p>
            <a:pPr marL="285750" indent="-285750" fontAlgn="auto">
              <a:lnSpc>
                <a:spcPct val="160000"/>
              </a:lnSpc>
              <a:buFont typeface="Arial" panose="020B0704020202020204" pitchFamily="34" charset="0"/>
              <a:buChar char="•"/>
            </a:pPr>
            <a:r>
              <a:rPr lang="zh-CN" altLang="en-US" b="0">
                <a:latin typeface="+mn-ea"/>
                <a:cs typeface="+mn-ea"/>
              </a:rPr>
              <a:t>如果某个节点的两个类别出现概率相等，则基尼系数最大（=0.5），如果 </a:t>
            </a:r>
            <a:r>
              <a:rPr lang="en-US" altLang="zh-CN" b="0">
                <a:latin typeface="+mn-ea"/>
                <a:cs typeface="+mn-ea"/>
              </a:rPr>
              <a:t>P</a:t>
            </a:r>
            <a:r>
              <a:rPr lang="zh-CN" altLang="en-US" b="0" baseline="-25000">
                <a:latin typeface="+mn-ea"/>
                <a:cs typeface="+mn-ea"/>
              </a:rPr>
              <a:t>1</a:t>
            </a:r>
            <a:r>
              <a:rPr lang="zh-CN" altLang="en-US" b="0">
                <a:latin typeface="+mn-ea"/>
                <a:cs typeface="+mn-ea"/>
              </a:rPr>
              <a:t> = 1 , </a:t>
            </a:r>
            <a:r>
              <a:rPr lang="en-US" altLang="zh-CN" b="0">
                <a:latin typeface="+mn-ea"/>
                <a:cs typeface="+mn-ea"/>
              </a:rPr>
              <a:t>P</a:t>
            </a:r>
            <a:r>
              <a:rPr lang="zh-CN" altLang="en-US" b="0" baseline="-25000">
                <a:latin typeface="+mn-ea"/>
                <a:cs typeface="+mn-ea"/>
              </a:rPr>
              <a:t>2</a:t>
            </a:r>
            <a:r>
              <a:rPr lang="zh-CN" altLang="en-US" b="0">
                <a:latin typeface="+mn-ea"/>
                <a:cs typeface="+mn-ea"/>
              </a:rPr>
              <a:t> = 0, 则基尼系数最小（=0）。决策树分类过程中，每次分裂都计算节点的基尼系数，选择最小化基尼系数的决策条件和决策临界值进行分类，直至所有类别都汇聚在同一终节点。</a:t>
            </a:r>
            <a:endParaRPr lang="zh-CN" altLang="en-US" b="0">
              <a:latin typeface="+mn-ea"/>
              <a:cs typeface="+mn-ea"/>
            </a:endParaRPr>
          </a:p>
        </p:txBody>
      </p:sp>
      <p:sp>
        <p:nvSpPr>
          <p:cNvPr id="2" name="文本框 1"/>
          <p:cNvSpPr txBox="1"/>
          <p:nvPr/>
        </p:nvSpPr>
        <p:spPr>
          <a:xfrm>
            <a:off x="113030" y="6398895"/>
            <a:ext cx="12368530" cy="577850"/>
          </a:xfrm>
          <a:prstGeom prst="rect">
            <a:avLst/>
          </a:prstGeom>
          <a:noFill/>
        </p:spPr>
        <p:txBody>
          <a:bodyPr wrap="square" rtlCol="0" anchor="t">
            <a:noAutofit/>
          </a:bodyPr>
          <a:lstStyle/>
          <a:p>
            <a:pPr indent="0" fontAlgn="auto">
              <a:lnSpc>
                <a:spcPct val="150000"/>
              </a:lnSpc>
              <a:buFont typeface="Wingdings" panose="05000000000000000000" charset="0"/>
              <a:buNone/>
            </a:pPr>
            <a:r>
              <a:rPr lang="en-US" altLang="zh-CN" sz="1400">
                <a:latin typeface="Calibri" panose="020F0502020204030204" charset="0"/>
                <a:ea typeface="Calibri" panose="020F0502020204030204" charset="0"/>
                <a:cs typeface="宋体" pitchFamily="2" charset="-122"/>
                <a:sym typeface="+mn-ea"/>
              </a:rPr>
              <a:t>①</a:t>
            </a:r>
            <a:r>
              <a:rPr lang="en-US" altLang="zh-CN" sz="1400">
                <a:latin typeface="Calibri" panose="020F0502020204030204" charset="0"/>
                <a:cs typeface="宋体" pitchFamily="2" charset="-122"/>
                <a:sym typeface="+mn-ea"/>
              </a:rPr>
              <a:t>Breiman, L., Friedman, J. H., Olshen, R. A., et al. Classification and Regression Trees. Boca Raton, FL: Routledge, 1984.</a:t>
            </a:r>
            <a:endParaRPr lang="en-US" altLang="zh-CN" sz="1400">
              <a:latin typeface="Calibri" panose="020F0502020204030204" charset="0"/>
              <a:cs typeface="宋体" pitchFamily="2" charset="-122"/>
              <a:sym typeface="+mn-ea"/>
            </a:endParaRPr>
          </a:p>
          <a:p>
            <a:pPr indent="0" fontAlgn="auto">
              <a:lnSpc>
                <a:spcPct val="150000"/>
              </a:lnSpc>
              <a:buFont typeface="Wingdings" panose="05000000000000000000" charset="0"/>
              <a:buNone/>
            </a:pPr>
            <a:endParaRPr lang="en-US" altLang="zh-CN" sz="1400">
              <a:latin typeface="Calibri" panose="020F0502020204030204" charset="0"/>
              <a:cs typeface="宋体" pitchFamily="2" charset="-122"/>
              <a:sym typeface="+mn-ea"/>
            </a:endParaRPr>
          </a:p>
        </p:txBody>
      </p:sp>
      <p:pic>
        <p:nvPicPr>
          <p:cNvPr id="3" name="图片 2"/>
          <p:cNvPicPr>
            <a:picLocks noChangeAspect="1"/>
          </p:cNvPicPr>
          <p:nvPr/>
        </p:nvPicPr>
        <p:blipFill>
          <a:blip r:embed="rId2"/>
          <a:stretch>
            <a:fillRect/>
          </a:stretch>
        </p:blipFill>
        <p:spPr>
          <a:xfrm>
            <a:off x="2273935" y="3812540"/>
            <a:ext cx="5474970" cy="563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1047115" y="381635"/>
            <a:ext cx="5474335" cy="460375"/>
          </a:xfrm>
          <a:prstGeom prst="rect">
            <a:avLst/>
          </a:prstGeom>
          <a:noFill/>
        </p:spPr>
        <p:txBody>
          <a:bodyPr wrap="square" rtlCol="0">
            <a:spAutoFit/>
          </a:bodyPr>
          <a:lstStyle/>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信息熵</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6" name="文本框 105"/>
          <p:cNvSpPr txBox="1"/>
          <p:nvPr/>
        </p:nvSpPr>
        <p:spPr>
          <a:xfrm>
            <a:off x="815975" y="1019175"/>
            <a:ext cx="10572115" cy="4661535"/>
          </a:xfrm>
          <a:prstGeom prst="rect">
            <a:avLst/>
          </a:prstGeom>
          <a:noFill/>
          <a:ln w="9525">
            <a:noFill/>
          </a:ln>
        </p:spPr>
        <p:txBody>
          <a:bodyPr wrap="square">
            <a:spAutoFit/>
          </a:bodyPr>
          <a:lstStyle/>
          <a:p>
            <a:pPr marL="285750" indent="-285750" fontAlgn="auto">
              <a:lnSpc>
                <a:spcPct val="150000"/>
              </a:lnSpc>
              <a:buFont typeface="Arial" panose="020B0704020202020204" pitchFamily="34" charset="0"/>
              <a:buChar char="•"/>
            </a:pPr>
            <a:r>
              <a:rPr b="0">
                <a:latin typeface="微软雅黑" charset="0"/>
                <a:ea typeface="微软雅黑" charset="0"/>
                <a:cs typeface="微软雅黑" charset="0"/>
              </a:rPr>
              <a:t>“信息熵”源自信息理论。</a:t>
            </a:r>
            <a:r>
              <a:rPr lang="en-US" altLang="zh-CN" baseline="30000">
                <a:latin typeface="微软雅黑" charset="0"/>
                <a:ea typeface="微软雅黑" charset="0"/>
                <a:cs typeface="微软雅黑" charset="0"/>
                <a:sym typeface="+mn-ea"/>
              </a:rPr>
              <a:t>①</a:t>
            </a:r>
            <a:endParaRPr lang="en-US" altLang="zh-CN" baseline="30000">
              <a:latin typeface="微软雅黑" charset="0"/>
              <a:ea typeface="微软雅黑" charset="0"/>
              <a:cs typeface="微软雅黑" charset="0"/>
              <a:sym typeface="+mn-ea"/>
            </a:endParaRPr>
          </a:p>
          <a:p>
            <a:pPr marL="285750" indent="-285750" fontAlgn="auto">
              <a:lnSpc>
                <a:spcPct val="150000"/>
              </a:lnSpc>
              <a:buFont typeface="Arial" panose="020B0704020202020204" pitchFamily="34" charset="0"/>
              <a:buChar char="•"/>
            </a:pPr>
            <a:r>
              <a:rPr b="0">
                <a:latin typeface="微软雅黑" charset="0"/>
                <a:ea typeface="微软雅黑" charset="0"/>
                <a:cs typeface="微软雅黑" charset="0"/>
              </a:rPr>
              <a:t>一件事情的发生概率与其信息量成反比。假设</a:t>
            </a:r>
            <a:r>
              <a:rPr lang="en-US" b="0">
                <a:latin typeface="微软雅黑" charset="0"/>
                <a:ea typeface="微软雅黑" charset="0"/>
                <a:cs typeface="微软雅黑" charset="0"/>
              </a:rPr>
              <a:t>P</a:t>
            </a:r>
            <a:r>
              <a:rPr lang="en-US" b="0" baseline="-25000">
                <a:latin typeface="微软雅黑" charset="0"/>
                <a:ea typeface="微软雅黑" charset="0"/>
                <a:cs typeface="微软雅黑" charset="0"/>
              </a:rPr>
              <a:t>k</a:t>
            </a:r>
            <a:r>
              <a:rPr b="0">
                <a:latin typeface="微软雅黑" charset="0"/>
                <a:ea typeface="微软雅黑" charset="0"/>
                <a:cs typeface="微软雅黑" charset="0"/>
              </a:rPr>
              <a:t>表示随机事件发生的概率，定义 log</a:t>
            </a:r>
            <a:r>
              <a:rPr b="0" baseline="-25000">
                <a:latin typeface="微软雅黑" charset="0"/>
                <a:ea typeface="微软雅黑" charset="0"/>
                <a:cs typeface="微软雅黑" charset="0"/>
              </a:rPr>
              <a:t>2</a:t>
            </a:r>
            <a:r>
              <a:rPr b="0">
                <a:latin typeface="微软雅黑" charset="0"/>
                <a:ea typeface="微软雅黑" charset="0"/>
                <a:cs typeface="微软雅黑" charset="0"/>
              </a:rPr>
              <a:t> </a:t>
            </a:r>
            <a:r>
              <a:rPr lang="en-US" b="0">
                <a:latin typeface="微软雅黑" charset="0"/>
                <a:ea typeface="微软雅黑" charset="0"/>
                <a:cs typeface="微软雅黑" charset="0"/>
              </a:rPr>
              <a:t>(</a:t>
            </a:r>
            <a:r>
              <a:rPr b="0">
                <a:latin typeface="微软雅黑" charset="0"/>
                <a:ea typeface="微软雅黑" charset="0"/>
                <a:cs typeface="微软雅黑" charset="0"/>
              </a:rPr>
              <a:t>1/</a:t>
            </a:r>
            <a:r>
              <a:rPr lang="en-US">
                <a:latin typeface="微软雅黑" charset="0"/>
                <a:ea typeface="微软雅黑" charset="0"/>
                <a:cs typeface="微软雅黑" charset="0"/>
                <a:sym typeface="+mn-ea"/>
              </a:rPr>
              <a:t>P</a:t>
            </a:r>
            <a:r>
              <a:rPr lang="en-US" baseline="-25000">
                <a:latin typeface="微软雅黑" charset="0"/>
                <a:ea typeface="微软雅黑" charset="0"/>
                <a:cs typeface="微软雅黑" charset="0"/>
                <a:sym typeface="+mn-ea"/>
              </a:rPr>
              <a:t>k</a:t>
            </a:r>
            <a:r>
              <a:rPr lang="en-US" b="0">
                <a:latin typeface="微软雅黑" charset="0"/>
                <a:ea typeface="微软雅黑" charset="0"/>
                <a:cs typeface="微软雅黑" charset="0"/>
              </a:rPr>
              <a:t>)</a:t>
            </a:r>
            <a:r>
              <a:rPr b="0">
                <a:latin typeface="微软雅黑" charset="0"/>
                <a:ea typeface="微软雅黑" charset="0"/>
                <a:cs typeface="微软雅黑" charset="0"/>
              </a:rPr>
              <a:t>为该事件的信息量。在决策树中，如果把希望预测的</a:t>
            </a:r>
            <a:r>
              <a:rPr lang="en-US" b="0">
                <a:latin typeface="微软雅黑" charset="0"/>
                <a:ea typeface="微软雅黑" charset="0"/>
                <a:cs typeface="微软雅黑" charset="0"/>
              </a:rPr>
              <a:t>Y</a:t>
            </a:r>
            <a:r>
              <a:rPr lang="en-US" b="0" baseline="-25000">
                <a:latin typeface="微软雅黑" charset="0"/>
                <a:ea typeface="微软雅黑" charset="0"/>
                <a:cs typeface="微软雅黑" charset="0"/>
              </a:rPr>
              <a:t>i</a:t>
            </a:r>
            <a:r>
              <a:rPr b="0">
                <a:latin typeface="微软雅黑" charset="0"/>
                <a:ea typeface="微软雅黑" charset="0"/>
                <a:cs typeface="微软雅黑" charset="0"/>
              </a:rPr>
              <a:t>每个可能取值的信息量，以相应概率</a:t>
            </a:r>
            <a:r>
              <a:rPr lang="en-US">
                <a:latin typeface="微软雅黑" charset="0"/>
                <a:ea typeface="微软雅黑" charset="0"/>
                <a:cs typeface="微软雅黑" charset="0"/>
                <a:sym typeface="+mn-ea"/>
              </a:rPr>
              <a:t>P</a:t>
            </a:r>
            <a:r>
              <a:rPr lang="en-US" baseline="-25000">
                <a:latin typeface="微软雅黑" charset="0"/>
                <a:ea typeface="微软雅黑" charset="0"/>
                <a:cs typeface="微软雅黑" charset="0"/>
                <a:sym typeface="+mn-ea"/>
              </a:rPr>
              <a:t>k</a:t>
            </a:r>
            <a:r>
              <a:rPr b="0">
                <a:latin typeface="微软雅黑" charset="0"/>
                <a:ea typeface="微软雅黑" charset="0"/>
                <a:cs typeface="微软雅黑" charset="0"/>
              </a:rPr>
              <a:t>为权重加权求和，就可以得到信息熵的公式：</a:t>
            </a:r>
            <a:endParaRPr b="0">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endParaRPr b="0">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endParaRPr b="0">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r>
              <a:rPr b="0">
                <a:latin typeface="微软雅黑" charset="0"/>
                <a:ea typeface="微软雅黑" charset="0"/>
                <a:cs typeface="微软雅黑" charset="0"/>
              </a:rPr>
              <a:t>如果某节点的信息熵越小，则表明其丰富性较低，此节点的数据中的某一种类出现概率较大，而其他种类出现的概率较小， </a:t>
            </a:r>
            <a:r>
              <a:rPr lang="en-US">
                <a:latin typeface="微软雅黑" charset="0"/>
                <a:ea typeface="微软雅黑" charset="0"/>
                <a:cs typeface="微软雅黑" charset="0"/>
                <a:sym typeface="+mn-ea"/>
              </a:rPr>
              <a:t>Y</a:t>
            </a:r>
            <a:r>
              <a:rPr lang="en-US" baseline="-25000">
                <a:latin typeface="微软雅黑" charset="0"/>
                <a:ea typeface="微软雅黑" charset="0"/>
                <a:cs typeface="微软雅黑" charset="0"/>
                <a:sym typeface="+mn-ea"/>
              </a:rPr>
              <a:t>i</a:t>
            </a:r>
            <a:r>
              <a:rPr b="0">
                <a:latin typeface="微软雅黑" charset="0"/>
                <a:ea typeface="微软雅黑" charset="0"/>
                <a:cs typeface="微软雅黑" charset="0"/>
              </a:rPr>
              <a:t>可能的取值较少，因此这个节点的数据“纯度”高。</a:t>
            </a:r>
            <a:endParaRPr b="0">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r>
              <a:rPr b="0">
                <a:latin typeface="微软雅黑" charset="0"/>
                <a:ea typeface="微软雅黑" charset="0"/>
                <a:cs typeface="微软雅黑" charset="0"/>
              </a:rPr>
              <a:t>“熵增益”（entropy gain）</a:t>
            </a:r>
            <a:r>
              <a:rPr lang="en-US" b="0">
                <a:latin typeface="微软雅黑" charset="0"/>
                <a:ea typeface="微软雅黑" charset="0"/>
                <a:cs typeface="微软雅黑" charset="0"/>
              </a:rPr>
              <a:t>:是上一层的信息熵减去当前决策条件下所有子节点信息熵之和。</a:t>
            </a:r>
            <a:endParaRPr lang="en-US" b="0">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r>
              <a:rPr lang="en-US" b="0">
                <a:latin typeface="微软雅黑" charset="0"/>
                <a:ea typeface="微软雅黑" charset="0"/>
                <a:cs typeface="微软雅黑" charset="0"/>
              </a:rPr>
              <a:t>如果某个决策条件下，熵增益最大，则当前所有子节点信息熵和最小，那么这个决策条件是当前节点最优的决策条件</a:t>
            </a:r>
            <a:endParaRPr lang="en-US" b="0">
              <a:latin typeface="微软雅黑" charset="0"/>
              <a:ea typeface="微软雅黑" charset="0"/>
              <a:cs typeface="微软雅黑" charset="0"/>
            </a:endParaRPr>
          </a:p>
        </p:txBody>
      </p:sp>
      <p:sp>
        <p:nvSpPr>
          <p:cNvPr id="2" name="文本框 1"/>
          <p:cNvSpPr txBox="1"/>
          <p:nvPr/>
        </p:nvSpPr>
        <p:spPr>
          <a:xfrm>
            <a:off x="113030" y="6443980"/>
            <a:ext cx="12368530" cy="414020"/>
          </a:xfrm>
          <a:prstGeom prst="rect">
            <a:avLst/>
          </a:prstGeom>
          <a:noFill/>
        </p:spPr>
        <p:txBody>
          <a:bodyPr wrap="square" rtlCol="0" anchor="t">
            <a:spAutoFit/>
          </a:bodyPr>
          <a:lstStyle/>
          <a:p>
            <a:pPr indent="0" fontAlgn="auto">
              <a:lnSpc>
                <a:spcPct val="150000"/>
              </a:lnSpc>
              <a:buFont typeface="Wingdings" panose="05000000000000000000" charset="0"/>
              <a:buNone/>
            </a:pPr>
            <a:r>
              <a:rPr lang="en-US" altLang="zh-CN" sz="1400">
                <a:latin typeface="Calibri" panose="020F0502020204030204" charset="0"/>
                <a:ea typeface="Calibri" panose="020F0502020204030204" charset="0"/>
                <a:cs typeface="宋体" pitchFamily="2" charset="-122"/>
                <a:sym typeface="+mn-ea"/>
              </a:rPr>
              <a:t>①</a:t>
            </a:r>
            <a:r>
              <a:rPr lang="en-US" altLang="zh-CN" sz="1400">
                <a:latin typeface="Calibri" panose="020F0502020204030204" charset="0"/>
                <a:cs typeface="宋体" pitchFamily="2" charset="-122"/>
                <a:sym typeface="+mn-ea"/>
              </a:rPr>
              <a:t>Shannon, C.E. A Mathematical Theory of Communication. The Bell System Technical Journal, 1948, 27(3):379-423.</a:t>
            </a:r>
            <a:endParaRPr lang="en-US" altLang="zh-CN" sz="1400">
              <a:latin typeface="Calibri" panose="020F0502020204030204" charset="0"/>
              <a:cs typeface="宋体" pitchFamily="2" charset="-122"/>
              <a:sym typeface="+mn-ea"/>
            </a:endParaRPr>
          </a:p>
        </p:txBody>
      </p:sp>
      <p:pic>
        <p:nvPicPr>
          <p:cNvPr id="3" name="图片 2"/>
          <p:cNvPicPr>
            <a:picLocks noChangeAspect="1"/>
          </p:cNvPicPr>
          <p:nvPr/>
        </p:nvPicPr>
        <p:blipFill>
          <a:blip r:embed="rId1"/>
          <a:stretch>
            <a:fillRect/>
          </a:stretch>
        </p:blipFill>
        <p:spPr>
          <a:xfrm>
            <a:off x="2257425" y="2772410"/>
            <a:ext cx="7793355" cy="7124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643699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案例：申请研究生的录取率预测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0" name="文本框 99"/>
          <p:cNvSpPr txBox="1"/>
          <p:nvPr/>
        </p:nvSpPr>
        <p:spPr>
          <a:xfrm>
            <a:off x="492125" y="944880"/>
            <a:ext cx="10574020" cy="5349240"/>
          </a:xfrm>
          <a:prstGeom prst="rect">
            <a:avLst/>
          </a:prstGeom>
          <a:noFill/>
          <a:ln w="9525">
            <a:noFill/>
          </a:ln>
        </p:spPr>
        <p:txBody>
          <a:bodyPr wrap="square">
            <a:spAutoFit/>
          </a:bodyPr>
          <a:lstStyle/>
          <a:p>
            <a:pPr marL="285750" indent="-285750" fontAlgn="auto">
              <a:lnSpc>
                <a:spcPct val="190000"/>
              </a:lnSpc>
              <a:buFont typeface="Arial" panose="020B0704020202020204" pitchFamily="34" charset="0"/>
              <a:buChar char="•"/>
            </a:pPr>
            <a:r>
              <a:rPr lang="zh-CN" altLang="en-US" b="0">
                <a:latin typeface="微软雅黑" charset="0"/>
                <a:ea typeface="微软雅黑" charset="0"/>
                <a:cs typeface="微软雅黑" charset="0"/>
              </a:rPr>
              <a:t>数据：莫汉（Mohan S Acharya）在kaggle网站上传的一个数据集；</a:t>
            </a:r>
            <a:endParaRPr lang="zh-CN" altLang="en-US" b="0">
              <a:latin typeface="微软雅黑" charset="0"/>
              <a:ea typeface="微软雅黑" charset="0"/>
              <a:cs typeface="微软雅黑" charset="0"/>
            </a:endParaRPr>
          </a:p>
          <a:p>
            <a:pPr marL="285750" indent="-285750" fontAlgn="auto">
              <a:lnSpc>
                <a:spcPct val="190000"/>
              </a:lnSpc>
              <a:buFont typeface="Arial" panose="020B0704020202020204" pitchFamily="34" charset="0"/>
              <a:buChar char="•"/>
            </a:pPr>
            <a:r>
              <a:rPr lang="zh-CN" altLang="en-US" b="0">
                <a:latin typeface="微软雅黑" charset="0"/>
                <a:ea typeface="微软雅黑" charset="0"/>
                <a:cs typeface="微软雅黑" charset="0"/>
              </a:rPr>
              <a:t>该数据中包括以下8个变量：</a:t>
            </a:r>
            <a:endParaRPr lang="zh-CN" altLang="en-US" b="0">
              <a:latin typeface="微软雅黑" charset="0"/>
              <a:ea typeface="微软雅黑" charset="0"/>
              <a:cs typeface="微软雅黑" charset="0"/>
            </a:endParaRPr>
          </a:p>
          <a:p>
            <a:pPr lvl="1" indent="0" fontAlgn="auto">
              <a:lnSpc>
                <a:spcPct val="190000"/>
              </a:lnSpc>
              <a:buNone/>
            </a:pPr>
            <a:r>
              <a:rPr lang="zh-CN" altLang="en-US" b="0">
                <a:latin typeface="微软雅黑" charset="0"/>
                <a:ea typeface="微软雅黑" charset="0"/>
                <a:cs typeface="微软雅黑" charset="0"/>
              </a:rPr>
              <a:t>①GRE分数（满分340分）；</a:t>
            </a:r>
            <a:endParaRPr lang="zh-CN" altLang="en-US" b="0">
              <a:latin typeface="微软雅黑" charset="0"/>
              <a:ea typeface="微软雅黑" charset="0"/>
              <a:cs typeface="微软雅黑" charset="0"/>
            </a:endParaRPr>
          </a:p>
          <a:p>
            <a:pPr lvl="1" indent="0" fontAlgn="auto">
              <a:lnSpc>
                <a:spcPct val="190000"/>
              </a:lnSpc>
              <a:buNone/>
            </a:pPr>
            <a:r>
              <a:rPr lang="zh-CN" altLang="en-US" b="0">
                <a:latin typeface="微软雅黑" charset="0"/>
                <a:ea typeface="微软雅黑" charset="0"/>
                <a:cs typeface="微软雅黑" charset="0"/>
              </a:rPr>
              <a:t>②托福分数（满分120分）；</a:t>
            </a:r>
            <a:endParaRPr lang="zh-CN" altLang="en-US" b="0">
              <a:latin typeface="微软雅黑" charset="0"/>
              <a:ea typeface="微软雅黑" charset="0"/>
              <a:cs typeface="微软雅黑" charset="0"/>
            </a:endParaRPr>
          </a:p>
          <a:p>
            <a:pPr lvl="1" indent="0" fontAlgn="auto">
              <a:lnSpc>
                <a:spcPct val="190000"/>
              </a:lnSpc>
              <a:buNone/>
            </a:pPr>
            <a:r>
              <a:rPr lang="zh-CN" altLang="en-US" b="0">
                <a:latin typeface="微软雅黑" charset="0"/>
                <a:ea typeface="微软雅黑" charset="0"/>
                <a:cs typeface="微软雅黑" charset="0"/>
              </a:rPr>
              <a:t>③大学等级（1-5分，数字越大等级越高）；</a:t>
            </a:r>
            <a:endParaRPr lang="zh-CN" altLang="en-US" b="0">
              <a:latin typeface="微软雅黑" charset="0"/>
              <a:ea typeface="微软雅黑" charset="0"/>
              <a:cs typeface="微软雅黑" charset="0"/>
            </a:endParaRPr>
          </a:p>
          <a:p>
            <a:pPr lvl="1" indent="0" fontAlgn="auto">
              <a:lnSpc>
                <a:spcPct val="190000"/>
              </a:lnSpc>
              <a:buNone/>
            </a:pPr>
            <a:r>
              <a:rPr lang="zh-CN" altLang="en-US" b="0">
                <a:latin typeface="微软雅黑" charset="0"/>
                <a:ea typeface="微软雅黑" charset="0"/>
                <a:cs typeface="微软雅黑" charset="0"/>
              </a:rPr>
              <a:t>④目的陈述强度（1-5分）；</a:t>
            </a:r>
            <a:endParaRPr lang="zh-CN" altLang="en-US" b="0">
              <a:latin typeface="微软雅黑" charset="0"/>
              <a:ea typeface="微软雅黑" charset="0"/>
              <a:cs typeface="微软雅黑" charset="0"/>
            </a:endParaRPr>
          </a:p>
          <a:p>
            <a:pPr lvl="1" indent="0" fontAlgn="auto">
              <a:lnSpc>
                <a:spcPct val="190000"/>
              </a:lnSpc>
              <a:buNone/>
            </a:pPr>
            <a:r>
              <a:rPr lang="zh-CN" altLang="en-US" b="0">
                <a:latin typeface="微软雅黑" charset="0"/>
                <a:ea typeface="微软雅黑" charset="0"/>
                <a:cs typeface="微软雅黑" charset="0"/>
              </a:rPr>
              <a:t>⑤推荐信强度（1-5分）；</a:t>
            </a:r>
            <a:endParaRPr lang="zh-CN" altLang="en-US" b="0">
              <a:latin typeface="微软雅黑" charset="0"/>
              <a:ea typeface="微软雅黑" charset="0"/>
              <a:cs typeface="微软雅黑" charset="0"/>
            </a:endParaRPr>
          </a:p>
          <a:p>
            <a:pPr lvl="1" indent="0" fontAlgn="auto">
              <a:lnSpc>
                <a:spcPct val="190000"/>
              </a:lnSpc>
              <a:buNone/>
            </a:pPr>
            <a:r>
              <a:rPr lang="zh-CN" altLang="en-US" b="0">
                <a:latin typeface="微软雅黑" charset="0"/>
                <a:ea typeface="微软雅黑" charset="0"/>
                <a:cs typeface="微软雅黑" charset="0"/>
              </a:rPr>
              <a:t>⑥本科GPA（满分10分）；</a:t>
            </a:r>
            <a:endParaRPr lang="zh-CN" altLang="en-US" b="0">
              <a:latin typeface="微软雅黑" charset="0"/>
              <a:ea typeface="微软雅黑" charset="0"/>
              <a:cs typeface="微软雅黑" charset="0"/>
            </a:endParaRPr>
          </a:p>
          <a:p>
            <a:pPr lvl="1" indent="0" fontAlgn="auto">
              <a:lnSpc>
                <a:spcPct val="190000"/>
              </a:lnSpc>
              <a:buNone/>
            </a:pPr>
            <a:r>
              <a:rPr lang="zh-CN" altLang="en-US" b="0">
                <a:latin typeface="微软雅黑" charset="0"/>
                <a:ea typeface="微软雅黑" charset="0"/>
                <a:cs typeface="微软雅黑" charset="0"/>
              </a:rPr>
              <a:t>⑦研究经验（0或1）；</a:t>
            </a:r>
            <a:endParaRPr lang="zh-CN" altLang="en-US" b="0">
              <a:latin typeface="微软雅黑" charset="0"/>
              <a:ea typeface="微软雅黑" charset="0"/>
              <a:cs typeface="微软雅黑" charset="0"/>
            </a:endParaRPr>
          </a:p>
          <a:p>
            <a:pPr lvl="1" indent="0" fontAlgn="auto">
              <a:lnSpc>
                <a:spcPct val="190000"/>
              </a:lnSpc>
              <a:buNone/>
            </a:pPr>
            <a:r>
              <a:rPr lang="zh-CN" altLang="en-US" b="0">
                <a:latin typeface="微软雅黑" charset="0"/>
                <a:ea typeface="微软雅黑" charset="0"/>
                <a:cs typeface="微软雅黑" charset="0"/>
              </a:rPr>
              <a:t>⑧录取概率（0到1）</a:t>
            </a:r>
            <a:endParaRPr lang="zh-CN" altLang="en-US" b="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8310" y="1010920"/>
            <a:ext cx="10765155" cy="1337945"/>
          </a:xfrm>
          <a:prstGeom prst="rect">
            <a:avLst/>
          </a:prstGeom>
          <a:noFill/>
        </p:spPr>
        <p:txBody>
          <a:bodyPr wrap="square" rtlCol="0" anchor="t">
            <a:spAutoFit/>
          </a:bodyPr>
          <a:p>
            <a:pPr marL="285750" indent="-285750" fontAlgn="auto">
              <a:lnSpc>
                <a:spcPct val="150000"/>
              </a:lnSpc>
              <a:buFont typeface="Arial" panose="020B0704020202020204" pitchFamily="34" charset="0"/>
              <a:buChar char="•"/>
            </a:pPr>
            <a:r>
              <a:rPr lang="zh-CN" altLang="en-US">
                <a:latin typeface="微软雅黑" charset="0"/>
                <a:ea typeface="微软雅黑" charset="0"/>
                <a:cs typeface="微软雅黑" charset="0"/>
                <a:sym typeface="+mn-ea"/>
              </a:rPr>
              <a:t>在下面的分析中，我们将录取概率作为y，其他变量作为x。</a:t>
            </a:r>
            <a:endParaRPr lang="zh-CN" altLang="en-US" b="0">
              <a:latin typeface="微软雅黑" charset="0"/>
              <a:ea typeface="微软雅黑" charset="0"/>
              <a:cs typeface="微软雅黑" charset="0"/>
            </a:endParaRPr>
          </a:p>
          <a:p>
            <a:pPr indent="0" fontAlgn="auto">
              <a:lnSpc>
                <a:spcPct val="150000"/>
              </a:lnSpc>
              <a:buNone/>
            </a:pPr>
            <a:r>
              <a:rPr lang="en-US" altLang="zh-CN">
                <a:latin typeface="微软雅黑" charset="0"/>
                <a:ea typeface="微软雅黑" charset="0"/>
                <a:cs typeface="微软雅黑" charset="0"/>
                <a:sym typeface="+mn-ea"/>
              </a:rPr>
              <a:t>  </a:t>
            </a:r>
            <a:r>
              <a:rPr lang="en-US" altLang="zh-CN" b="1">
                <a:latin typeface="微软雅黑" charset="0"/>
                <a:ea typeface="微软雅黑" charset="0"/>
                <a:cs typeface="微软雅黑" charset="0"/>
                <a:sym typeface="+mn-ea"/>
              </a:rPr>
              <a:t>  </a:t>
            </a:r>
            <a:r>
              <a:rPr lang="zh-CN" altLang="en-US" b="1">
                <a:latin typeface="微软雅黑" charset="0"/>
                <a:ea typeface="微软雅黑" charset="0"/>
                <a:cs typeface="微软雅黑" charset="0"/>
                <a:sym typeface="+mn-ea"/>
              </a:rPr>
              <a:t>数据读取与初步分析</a:t>
            </a:r>
            <a:endParaRPr lang="zh-CN" altLang="en-US" b="0">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r>
              <a:rPr lang="zh-CN" altLang="en-US">
                <a:latin typeface="微软雅黑" charset="0"/>
                <a:ea typeface="微软雅黑" charset="0"/>
                <a:cs typeface="微软雅黑" charset="0"/>
                <a:sym typeface="+mn-ea"/>
              </a:rPr>
              <a:t>导入所需模块，并读取数据</a:t>
            </a:r>
            <a:endParaRPr lang="zh-CN" altLang="en-US">
              <a:latin typeface="微软雅黑" charset="0"/>
              <a:ea typeface="微软雅黑" charset="0"/>
              <a:cs typeface="微软雅黑" charset="0"/>
              <a:sym typeface="+mn-ea"/>
            </a:endParaRPr>
          </a:p>
        </p:txBody>
      </p:sp>
      <p:pic>
        <p:nvPicPr>
          <p:cNvPr id="5" name="图片 4"/>
          <p:cNvPicPr>
            <a:picLocks noChangeAspect="1"/>
          </p:cNvPicPr>
          <p:nvPr>
            <p:custDataLst>
              <p:tags r:id="rId1"/>
            </p:custDataLst>
          </p:nvPr>
        </p:nvPicPr>
        <p:blipFill>
          <a:blip r:embed="rId2"/>
          <a:stretch>
            <a:fillRect/>
          </a:stretch>
        </p:blipFill>
        <p:spPr>
          <a:xfrm>
            <a:off x="846455" y="2517775"/>
            <a:ext cx="5528310" cy="2113280"/>
          </a:xfrm>
          <a:prstGeom prst="rect">
            <a:avLst/>
          </a:prstGeom>
        </p:spPr>
      </p:pic>
      <p:sp>
        <p:nvSpPr>
          <p:cNvPr id="6" name="文本框 5"/>
          <p:cNvSpPr txBox="1"/>
          <p:nvPr>
            <p:custDataLst>
              <p:tags r:id="rId3"/>
            </p:custDataLst>
          </p:nvPr>
        </p:nvSpPr>
        <p:spPr>
          <a:xfrm>
            <a:off x="753745" y="5215890"/>
            <a:ext cx="10659110" cy="1188720"/>
          </a:xfrm>
          <a:prstGeom prst="rect">
            <a:avLst/>
          </a:prstGeom>
          <a:noFill/>
          <a:ln w="9525">
            <a:noFill/>
          </a:ln>
        </p:spPr>
        <p:txBody>
          <a:bodyPr wrap="square">
            <a:noAutofit/>
          </a:bodyPr>
          <a:p>
            <a:pPr marL="285750" indent="-285750" algn="l">
              <a:lnSpc>
                <a:spcPct val="150000"/>
              </a:lnSpc>
              <a:buFont typeface="Arial" panose="020B0704020202020204" pitchFamily="34" charset="0"/>
              <a:buChar char="•"/>
            </a:pPr>
            <a:r>
              <a:rPr lang="zh-CN" b="0">
                <a:latin typeface="微软雅黑" charset="0"/>
                <a:ea typeface="微软雅黑" charset="0"/>
                <a:cs typeface="宋体" pitchFamily="2" charset="-122"/>
              </a:rPr>
              <a:t>数据中，如某个变量的缺失值很多，可以考虑对其进行删除处理，而对于缺失值不多的变量，则可以考虑使用插补法，填充缺失数据。通过查看本例中的数据信息，可以发现本数据中不存在缺失值：</a:t>
            </a:r>
            <a:endParaRPr lang="zh-CN" altLang="en-US" b="0">
              <a:latin typeface="微软雅黑" charset="0"/>
              <a:ea typeface="微软雅黑" charset="0"/>
              <a:cs typeface="宋体" pitchFamily="2" charset="-122"/>
            </a:endParaRPr>
          </a:p>
        </p:txBody>
      </p:sp>
      <p:pic>
        <p:nvPicPr>
          <p:cNvPr id="7" name="图片 6"/>
          <p:cNvPicPr>
            <a:picLocks noChangeAspect="1"/>
          </p:cNvPicPr>
          <p:nvPr>
            <p:custDataLst>
              <p:tags r:id="rId4"/>
            </p:custDataLst>
          </p:nvPr>
        </p:nvPicPr>
        <p:blipFill>
          <a:blip r:embed="rId5"/>
          <a:stretch>
            <a:fillRect/>
          </a:stretch>
        </p:blipFill>
        <p:spPr>
          <a:xfrm>
            <a:off x="8088630" y="2123440"/>
            <a:ext cx="3323590" cy="2611120"/>
          </a:xfrm>
          <a:prstGeom prst="rect">
            <a:avLst/>
          </a:prstGeom>
        </p:spPr>
      </p:pic>
      <p:sp>
        <p:nvSpPr>
          <p:cNvPr id="8" name="椭圆 5"/>
          <p:cNvSpPr/>
          <p:nvPr>
            <p:custDataLst>
              <p:tags r:id="rId6"/>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7"/>
            </p:custDataLst>
          </p:nvPr>
        </p:nvSpPr>
        <p:spPr>
          <a:xfrm>
            <a:off x="920115" y="381635"/>
            <a:ext cx="643699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案例：申请研究生的录取率预测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643699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案例：申请研究生的录取率预测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nvSpPr>
        <p:spPr>
          <a:xfrm>
            <a:off x="492125" y="1167130"/>
            <a:ext cx="5080000" cy="398780"/>
          </a:xfrm>
          <a:prstGeom prst="rect">
            <a:avLst/>
          </a:prstGeom>
          <a:noFill/>
          <a:ln w="9525">
            <a:noFill/>
          </a:ln>
        </p:spPr>
        <p:txBody>
          <a:bodyPr>
            <a:spAutoFit/>
          </a:bodyPr>
          <a:lstStyle/>
          <a:p>
            <a:pPr indent="266700"/>
            <a:r>
              <a:rPr lang="zh-CN" sz="2000" b="1">
                <a:latin typeface="Times New Roman" panose="02020603050405020304" charset="0"/>
                <a:cs typeface="宋体" pitchFamily="2" charset="-122"/>
              </a:rPr>
              <a:t>数据呈现：</a:t>
            </a:r>
            <a:endParaRPr lang="zh-CN" altLang="en-US" sz="2000" b="1">
              <a:latin typeface="Times New Roman" panose="02020603050405020304" charset="0"/>
              <a:cs typeface="宋体" pitchFamily="2" charset="-122"/>
            </a:endParaRPr>
          </a:p>
        </p:txBody>
      </p:sp>
      <p:pic>
        <p:nvPicPr>
          <p:cNvPr id="7" name="图片 6"/>
          <p:cNvPicPr>
            <a:picLocks noChangeAspect="1"/>
          </p:cNvPicPr>
          <p:nvPr/>
        </p:nvPicPr>
        <p:blipFill>
          <a:blip r:embed="rId1"/>
          <a:stretch>
            <a:fillRect/>
          </a:stretch>
        </p:blipFill>
        <p:spPr>
          <a:xfrm>
            <a:off x="386715" y="1742440"/>
            <a:ext cx="2030730" cy="725805"/>
          </a:xfrm>
          <a:prstGeom prst="rect">
            <a:avLst/>
          </a:prstGeom>
        </p:spPr>
      </p:pic>
      <p:pic>
        <p:nvPicPr>
          <p:cNvPr id="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2125" y="4138295"/>
            <a:ext cx="5813425" cy="1680845"/>
          </a:xfrm>
          <a:prstGeom prst="rect">
            <a:avLst/>
          </a:prstGeom>
          <a:noFill/>
          <a:ln>
            <a:noFill/>
          </a:ln>
        </p:spPr>
      </p:pic>
      <p:sp>
        <p:nvSpPr>
          <p:cNvPr id="9" name="文本框 8"/>
          <p:cNvSpPr txBox="1"/>
          <p:nvPr/>
        </p:nvSpPr>
        <p:spPr>
          <a:xfrm>
            <a:off x="7529830" y="5900420"/>
            <a:ext cx="4111625" cy="324485"/>
          </a:xfrm>
          <a:prstGeom prst="rect">
            <a:avLst/>
          </a:prstGeom>
          <a:noFill/>
          <a:ln w="9525">
            <a:noFill/>
          </a:ln>
        </p:spPr>
        <p:txBody>
          <a:bodyPr>
            <a:noAutofit/>
          </a:bodyPr>
          <a:lstStyle/>
          <a:p>
            <a:pPr marL="0" indent="266700" algn="l"/>
            <a:r>
              <a:rPr lang="zh-CN" sz="1400" b="0">
                <a:latin typeface="Times New Roman" panose="02020603050405020304" charset="0"/>
                <a:cs typeface="宋体" pitchFamily="2" charset="-122"/>
              </a:rPr>
              <a:t>用热力图展示变量的相关系数矩阵：</a:t>
            </a:r>
            <a:endParaRPr lang="zh-CN" altLang="en-US" sz="1400" b="0">
              <a:latin typeface="Times New Roman" panose="02020603050405020304" charset="0"/>
              <a:cs typeface="宋体" pitchFamily="2" charset="-122"/>
            </a:endParaRPr>
          </a:p>
        </p:txBody>
      </p:sp>
      <p:pic>
        <p:nvPicPr>
          <p:cNvPr id="10" name="图片 9"/>
          <p:cNvPicPr>
            <a:picLocks noChangeAspect="1"/>
          </p:cNvPicPr>
          <p:nvPr/>
        </p:nvPicPr>
        <p:blipFill>
          <a:blip r:embed="rId3"/>
          <a:stretch>
            <a:fillRect/>
          </a:stretch>
        </p:blipFill>
        <p:spPr>
          <a:xfrm>
            <a:off x="386715" y="2482215"/>
            <a:ext cx="6208395" cy="1236345"/>
          </a:xfrm>
          <a:prstGeom prst="rect">
            <a:avLst/>
          </a:prstGeom>
        </p:spPr>
      </p:pic>
      <p:pic>
        <p:nvPicPr>
          <p:cNvPr id="13"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13500" y="189865"/>
            <a:ext cx="5445760" cy="552323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440170" y="0"/>
            <a:ext cx="5751830" cy="5044440"/>
          </a:xfrm>
          <a:prstGeom prst="rect">
            <a:avLst/>
          </a:prstGeom>
        </p:spPr>
      </p:pic>
      <p:sp>
        <p:nvSpPr>
          <p:cNvPr id="4" name="文本框 3"/>
          <p:cNvSpPr txBox="1"/>
          <p:nvPr/>
        </p:nvSpPr>
        <p:spPr>
          <a:xfrm>
            <a:off x="6871970" y="1483995"/>
            <a:ext cx="4887595" cy="1715770"/>
          </a:xfrm>
          <a:prstGeom prst="rect">
            <a:avLst/>
          </a:prstGeom>
          <a:noFill/>
        </p:spPr>
        <p:txBody>
          <a:bodyPr wrap="square" rtlCol="0">
            <a:spAutoFit/>
          </a:bodyPr>
          <a:lstStyle/>
          <a:p>
            <a:pPr algn="r">
              <a:lnSpc>
                <a:spcPct val="120000"/>
              </a:lnSpc>
            </a:pPr>
            <a:r>
              <a:rPr lang="zh-CN" altLang="en-US" sz="4400" cap="all">
                <a:solidFill>
                  <a:schemeClr val="bg1"/>
                </a:solidFill>
                <a:uFillTx/>
                <a:latin typeface="微软雅黑" panose="020B0503020204020204" charset="-122"/>
                <a:ea typeface="微软雅黑" panose="020B0503020204020204" charset="-122"/>
                <a:cs typeface="微软雅黑" panose="020B0503020204020204" charset="-122"/>
              </a:rPr>
              <a:t>目录</a:t>
            </a:r>
            <a:endParaRPr lang="zh-CN" altLang="en-US" sz="4400" cap="all">
              <a:solidFill>
                <a:schemeClr val="bg1"/>
              </a:solidFill>
              <a:uFillTx/>
              <a:latin typeface="微软雅黑" panose="020B0503020204020204" charset="-122"/>
              <a:ea typeface="微软雅黑" panose="020B0503020204020204" charset="-122"/>
              <a:cs typeface="微软雅黑" panose="020B0503020204020204" charset="-122"/>
            </a:endParaRPr>
          </a:p>
          <a:p>
            <a:pPr algn="r">
              <a:lnSpc>
                <a:spcPct val="120000"/>
              </a:lnSpc>
            </a:pPr>
            <a:r>
              <a:rPr lang="en-US" altLang="zh-CN" sz="4400" cap="all">
                <a:solidFill>
                  <a:schemeClr val="bg1"/>
                </a:solidFill>
                <a:uFillTx/>
                <a:latin typeface="微软雅黑" panose="020B0503020204020204" charset="-122"/>
                <a:ea typeface="微软雅黑" panose="020B0503020204020204" charset="-122"/>
                <a:cs typeface="微软雅黑" panose="020B0503020204020204" charset="-122"/>
              </a:rPr>
              <a:t>content</a:t>
            </a:r>
            <a:endParaRPr lang="en-US" altLang="zh-CN" sz="4400" cap="all">
              <a:solidFill>
                <a:schemeClr val="bg1"/>
              </a:solidFill>
              <a:uFillTx/>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3"/>
          <a:stretch>
            <a:fillRect/>
          </a:stretch>
        </p:blipFill>
        <p:spPr>
          <a:xfrm>
            <a:off x="7651750" y="3735705"/>
            <a:ext cx="4655820" cy="2683510"/>
          </a:xfrm>
          <a:prstGeom prst="rect">
            <a:avLst/>
          </a:prstGeom>
        </p:spPr>
      </p:pic>
      <p:grpSp>
        <p:nvGrpSpPr>
          <p:cNvPr id="21" name="组合 20"/>
          <p:cNvGrpSpPr/>
          <p:nvPr/>
        </p:nvGrpSpPr>
        <p:grpSpPr>
          <a:xfrm>
            <a:off x="821055" y="734060"/>
            <a:ext cx="5374640" cy="5826760"/>
            <a:chOff x="1293" y="1156"/>
            <a:chExt cx="8464" cy="9176"/>
          </a:xfrm>
        </p:grpSpPr>
        <p:grpSp>
          <p:nvGrpSpPr>
            <p:cNvPr id="13" name="组合 12"/>
            <p:cNvGrpSpPr/>
            <p:nvPr/>
          </p:nvGrpSpPr>
          <p:grpSpPr>
            <a:xfrm>
              <a:off x="2722" y="4161"/>
              <a:ext cx="5218" cy="1471"/>
              <a:chOff x="1921" y="4060"/>
              <a:chExt cx="5218" cy="1471"/>
            </a:xfrm>
          </p:grpSpPr>
          <p:sp>
            <p:nvSpPr>
              <p:cNvPr id="31" name="文本框 30"/>
              <p:cNvSpPr txBox="1"/>
              <p:nvPr/>
            </p:nvSpPr>
            <p:spPr>
              <a:xfrm>
                <a:off x="1921" y="4060"/>
                <a:ext cx="5218" cy="957"/>
              </a:xfrm>
              <a:prstGeom prst="rect">
                <a:avLst/>
              </a:prstGeom>
              <a:noFill/>
            </p:spPr>
            <p:txBody>
              <a:bodyPr wrap="square" rtlCol="0" anchor="b" anchorCtr="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03 </a:t>
                </a:r>
                <a:r>
                  <a:rPr lang="zh-CN" altLang="en-US" sz="2800">
                    <a:latin typeface="微软雅黑" panose="020B0503020204020204" charset="-122"/>
                    <a:ea typeface="微软雅黑" panose="020B0503020204020204" charset="-122"/>
                    <a:cs typeface="微软雅黑" panose="020B0503020204020204" charset="-122"/>
                    <a:sym typeface="+mn-ea"/>
                  </a:rPr>
                  <a:t>决策树</a:t>
                </a:r>
                <a:endParaRPr lang="zh-CN" altLang="en-US" sz="280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4"/>
                </p:custDataLst>
              </p:nvPr>
            </p:nvSpPr>
            <p:spPr>
              <a:xfrm>
                <a:off x="2862" y="4981"/>
                <a:ext cx="4277" cy="5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Decision-making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Tree</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9" name="组合 18"/>
            <p:cNvGrpSpPr/>
            <p:nvPr/>
          </p:nvGrpSpPr>
          <p:grpSpPr>
            <a:xfrm>
              <a:off x="1293" y="1156"/>
              <a:ext cx="8465" cy="9176"/>
              <a:chOff x="648" y="933"/>
              <a:chExt cx="8465" cy="9176"/>
            </a:xfrm>
          </p:grpSpPr>
          <p:sp>
            <p:nvSpPr>
              <p:cNvPr id="7" name="文本框 6"/>
              <p:cNvSpPr txBox="1"/>
              <p:nvPr/>
            </p:nvSpPr>
            <p:spPr>
              <a:xfrm>
                <a:off x="2233" y="3242"/>
                <a:ext cx="4277" cy="5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K-nearest Neighbor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Method</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18" name="组合 17"/>
              <p:cNvGrpSpPr/>
              <p:nvPr/>
            </p:nvGrpSpPr>
            <p:grpSpPr>
              <a:xfrm>
                <a:off x="648" y="933"/>
                <a:ext cx="8465" cy="9176"/>
                <a:chOff x="648" y="432"/>
                <a:chExt cx="8465" cy="9176"/>
              </a:xfrm>
            </p:grpSpPr>
            <p:grpSp>
              <p:nvGrpSpPr>
                <p:cNvPr id="17" name="组合 16"/>
                <p:cNvGrpSpPr/>
                <p:nvPr/>
              </p:nvGrpSpPr>
              <p:grpSpPr>
                <a:xfrm>
                  <a:off x="648" y="432"/>
                  <a:ext cx="7832" cy="7583"/>
                  <a:chOff x="648" y="432"/>
                  <a:chExt cx="7832" cy="7583"/>
                </a:xfrm>
              </p:grpSpPr>
              <p:sp>
                <p:nvSpPr>
                  <p:cNvPr id="10" name="文本框 9"/>
                  <p:cNvSpPr txBox="1"/>
                  <p:nvPr>
                    <p:custDataLst>
                      <p:tags r:id="rId5"/>
                    </p:custDataLst>
                  </p:nvPr>
                </p:nvSpPr>
                <p:spPr>
                  <a:xfrm>
                    <a:off x="4203" y="7465"/>
                    <a:ext cx="4277" cy="5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Summar</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y</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14" name="组合 13"/>
                  <p:cNvGrpSpPr/>
                  <p:nvPr/>
                </p:nvGrpSpPr>
                <p:grpSpPr>
                  <a:xfrm>
                    <a:off x="648" y="432"/>
                    <a:ext cx="7832" cy="7190"/>
                    <a:chOff x="648" y="432"/>
                    <a:chExt cx="7832" cy="7190"/>
                  </a:xfrm>
                </p:grpSpPr>
                <p:grpSp>
                  <p:nvGrpSpPr>
                    <p:cNvPr id="6" name="组合 5"/>
                    <p:cNvGrpSpPr/>
                    <p:nvPr/>
                  </p:nvGrpSpPr>
                  <p:grpSpPr>
                    <a:xfrm rot="0">
                      <a:off x="648" y="432"/>
                      <a:ext cx="7832" cy="7190"/>
                      <a:chOff x="-1897" y="-1189"/>
                      <a:chExt cx="7832" cy="7190"/>
                    </a:xfrm>
                  </p:grpSpPr>
                  <p:sp>
                    <p:nvSpPr>
                      <p:cNvPr id="11" name="文本框 10"/>
                      <p:cNvSpPr txBox="1"/>
                      <p:nvPr/>
                    </p:nvSpPr>
                    <p:spPr>
                      <a:xfrm>
                        <a:off x="-1897" y="-1189"/>
                        <a:ext cx="5218" cy="1539"/>
                      </a:xfrm>
                      <a:prstGeom prst="rect">
                        <a:avLst/>
                      </a:prstGeom>
                      <a:noFill/>
                    </p:spPr>
                    <p:txBody>
                      <a:bodyPr wrap="square" rtlCol="0" anchor="t" anchorCtr="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01 </a:t>
                        </a:r>
                        <a:r>
                          <a:rPr lang="zh-CN" altLang="en-US" sz="2800">
                            <a:latin typeface="微软雅黑" panose="020B0503020204020204" charset="-122"/>
                            <a:ea typeface="微软雅黑" panose="020B0503020204020204" charset="-122"/>
                            <a:cs typeface="微软雅黑" panose="020B0503020204020204" charset="-122"/>
                          </a:rPr>
                          <a:t>引入</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20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Introduction</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1253" y="326"/>
                        <a:ext cx="5218" cy="957"/>
                      </a:xfrm>
                      <a:prstGeom prst="rect">
                        <a:avLst/>
                      </a:prstGeom>
                      <a:noFill/>
                    </p:spPr>
                    <p:txBody>
                      <a:bodyPr wrap="square" rtlCol="0" anchor="t" anchorCtr="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02 </a:t>
                        </a:r>
                        <a:r>
                          <a:rPr lang="zh-CN" altLang="en-US" sz="2800">
                            <a:latin typeface="微软雅黑" panose="020B0503020204020204" charset="-122"/>
                            <a:ea typeface="微软雅黑" panose="020B0503020204020204" charset="-122"/>
                            <a:cs typeface="微软雅黑" panose="020B0503020204020204" charset="-122"/>
                          </a:rPr>
                          <a:t>K近邻法</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34" name="文本框 33"/>
                      <p:cNvSpPr txBox="1"/>
                      <p:nvPr/>
                    </p:nvSpPr>
                    <p:spPr>
                      <a:xfrm>
                        <a:off x="154" y="3487"/>
                        <a:ext cx="5218" cy="957"/>
                      </a:xfrm>
                      <a:prstGeom prst="rect">
                        <a:avLst/>
                      </a:prstGeom>
                      <a:noFill/>
                    </p:spPr>
                    <p:txBody>
                      <a:bodyPr wrap="square" rtlCol="0" anchor="t" anchorCtr="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04 集成学习</a:t>
                        </a:r>
                        <a:endParaRPr lang="en-US" sz="28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17" y="5044"/>
                        <a:ext cx="5218" cy="957"/>
                      </a:xfrm>
                      <a:prstGeom prst="rect">
                        <a:avLst/>
                      </a:prstGeom>
                      <a:noFill/>
                    </p:spPr>
                    <p:txBody>
                      <a:bodyPr wrap="square" rtlCol="0" anchor="t" anchorCtr="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05 </a:t>
                        </a:r>
                        <a:r>
                          <a:rPr lang="zh-CN" altLang="en-US" sz="2800">
                            <a:latin typeface="微软雅黑" panose="020B0503020204020204" charset="-122"/>
                            <a:ea typeface="微软雅黑" panose="020B0503020204020204" charset="-122"/>
                            <a:cs typeface="微软雅黑" panose="020B0503020204020204" charset="-122"/>
                          </a:rPr>
                          <a:t>本章小结</a:t>
                        </a:r>
                        <a:endParaRPr lang="zh-CN" altLang="en-US" sz="2800">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6"/>
                      </p:custDataLst>
                    </p:nvPr>
                  </p:nvSpPr>
                  <p:spPr>
                    <a:xfrm>
                      <a:off x="3505" y="5872"/>
                      <a:ext cx="4277" cy="5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Ensemble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Learning</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grpSp>
            </p:grpSp>
            <p:grpSp>
              <p:nvGrpSpPr>
                <p:cNvPr id="16" name="组合 15"/>
                <p:cNvGrpSpPr/>
                <p:nvPr/>
              </p:nvGrpSpPr>
              <p:grpSpPr>
                <a:xfrm>
                  <a:off x="3895" y="8058"/>
                  <a:ext cx="5218" cy="1550"/>
                  <a:chOff x="3895" y="8058"/>
                  <a:chExt cx="5218" cy="1550"/>
                </a:xfrm>
              </p:grpSpPr>
              <p:sp>
                <p:nvSpPr>
                  <p:cNvPr id="2" name="文本框 1"/>
                  <p:cNvSpPr txBox="1"/>
                  <p:nvPr/>
                </p:nvSpPr>
                <p:spPr>
                  <a:xfrm>
                    <a:off x="3895" y="8058"/>
                    <a:ext cx="5218" cy="957"/>
                  </a:xfrm>
                  <a:prstGeom prst="rect">
                    <a:avLst/>
                  </a:prstGeom>
                  <a:noFill/>
                </p:spPr>
                <p:txBody>
                  <a:bodyPr wrap="square" rtlCol="0" anchor="t" anchorCtr="0">
                    <a:spAutoFit/>
                  </a:bodyPr>
                  <a:lstStyle/>
                  <a:p>
                    <a:pPr>
                      <a:lnSpc>
                        <a:spcPct val="120000"/>
                      </a:lnSpc>
                    </a:pPr>
                    <a:r>
                      <a:rPr lang="en-US" sz="2800" dirty="0" smtClean="0">
                        <a:latin typeface="微软雅黑" panose="020B0503020204020204" charset="-122"/>
                        <a:ea typeface="微软雅黑" panose="020B0503020204020204" charset="-122"/>
                        <a:cs typeface="微软雅黑" panose="020B0503020204020204" charset="-122"/>
                      </a:rPr>
                      <a:t>06 </a:t>
                    </a:r>
                    <a:r>
                      <a:rPr lang="zh-CN" altLang="en-US" sz="2800" dirty="0" smtClean="0">
                        <a:latin typeface="微软雅黑" panose="020B0503020204020204" charset="-122"/>
                        <a:ea typeface="微软雅黑" panose="020B0503020204020204" charset="-122"/>
                        <a:cs typeface="微软雅黑" panose="020B0503020204020204" charset="-122"/>
                      </a:rPr>
                      <a:t>拓展</a:t>
                    </a:r>
                    <a:r>
                      <a:rPr lang="zh-CN" altLang="en-US" sz="2800" dirty="0">
                        <a:latin typeface="微软雅黑" panose="020B0503020204020204" charset="-122"/>
                        <a:ea typeface="微软雅黑" panose="020B0503020204020204" charset="-122"/>
                        <a:cs typeface="微软雅黑" panose="020B0503020204020204" charset="-122"/>
                      </a:rPr>
                      <a:t>阅读</a:t>
                    </a:r>
                    <a:endParaRPr lang="zh-CN" altLang="en-US" sz="2800" dirty="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custDataLst>
                      <p:tags r:id="rId7"/>
                    </p:custDataLst>
                  </p:nvPr>
                </p:nvSpPr>
                <p:spPr>
                  <a:xfrm>
                    <a:off x="4836" y="9058"/>
                    <a:ext cx="4277" cy="5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Further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Reading</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grpSp>
          </p:grpSp>
        </p:grpSp>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643699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案例：申请研究生的录取率预测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0" name="文本框 99"/>
          <p:cNvSpPr txBox="1"/>
          <p:nvPr/>
        </p:nvSpPr>
        <p:spPr>
          <a:xfrm>
            <a:off x="492125" y="1231265"/>
            <a:ext cx="5974715" cy="368300"/>
          </a:xfrm>
          <a:prstGeom prst="rect">
            <a:avLst/>
          </a:prstGeom>
          <a:noFill/>
          <a:ln w="9525">
            <a:noFill/>
          </a:ln>
        </p:spPr>
        <p:txBody>
          <a:bodyPr wrap="square">
            <a:spAutoFit/>
          </a:bodyPr>
          <a:lstStyle/>
          <a:p>
            <a:pPr marL="285750" indent="-285750">
              <a:buFont typeface="Arial" panose="020B0704020202020204" pitchFamily="34" charset="0"/>
              <a:buChar char="•"/>
            </a:pPr>
            <a:r>
              <a:rPr lang="zh-CN" b="0">
                <a:latin typeface="微软雅黑" charset="0"/>
                <a:ea typeface="微软雅黑" charset="0"/>
                <a:cs typeface="宋体" pitchFamily="2" charset="-122"/>
              </a:rPr>
              <a:t>通过数据的可视化来查看变量之间是否满足线性关系：</a:t>
            </a:r>
            <a:endParaRPr lang="zh-CN" altLang="en-US" b="0">
              <a:latin typeface="微软雅黑" charset="0"/>
              <a:ea typeface="微软雅黑" charset="0"/>
              <a:cs typeface="宋体" pitchFamily="2" charset="-122"/>
            </a:endParaRPr>
          </a:p>
        </p:txBody>
      </p:sp>
      <p:pic>
        <p:nvPicPr>
          <p:cNvPr id="2" name="图片 1"/>
          <p:cNvPicPr>
            <a:picLocks noChangeAspect="1"/>
          </p:cNvPicPr>
          <p:nvPr/>
        </p:nvPicPr>
        <p:blipFill>
          <a:blip r:embed="rId1"/>
          <a:stretch>
            <a:fillRect/>
          </a:stretch>
        </p:blipFill>
        <p:spPr>
          <a:xfrm>
            <a:off x="816610" y="1714500"/>
            <a:ext cx="7574915" cy="434975"/>
          </a:xfrm>
          <a:prstGeom prst="rect">
            <a:avLst/>
          </a:prstGeom>
        </p:spPr>
      </p:pic>
      <p:pic>
        <p:nvPicPr>
          <p:cNvPr id="15"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467100" y="2264410"/>
            <a:ext cx="4542790" cy="3005455"/>
          </a:xfrm>
          <a:prstGeom prst="rect">
            <a:avLst/>
          </a:prstGeom>
          <a:noFill/>
          <a:ln>
            <a:noFill/>
          </a:ln>
        </p:spPr>
      </p:pic>
      <p:sp>
        <p:nvSpPr>
          <p:cNvPr id="3" name="文本框 2"/>
          <p:cNvSpPr txBox="1"/>
          <p:nvPr/>
        </p:nvSpPr>
        <p:spPr>
          <a:xfrm>
            <a:off x="604520" y="5709920"/>
            <a:ext cx="10796905" cy="645160"/>
          </a:xfrm>
          <a:prstGeom prst="rect">
            <a:avLst/>
          </a:prstGeom>
          <a:noFill/>
          <a:ln w="9525">
            <a:noFill/>
          </a:ln>
        </p:spPr>
        <p:txBody>
          <a:bodyPr wrap="square">
            <a:spAutoFit/>
          </a:bodyPr>
          <a:lstStyle/>
          <a:p>
            <a:pPr marL="285750" indent="-285750">
              <a:buFont typeface="Arial" panose="020B0704020202020204" pitchFamily="34" charset="0"/>
              <a:buChar char="•"/>
            </a:pPr>
            <a:r>
              <a:rPr lang="zh-CN" b="0">
                <a:latin typeface="微软雅黑" charset="0"/>
                <a:ea typeface="微软雅黑" charset="0"/>
                <a:cs typeface="微软雅黑" charset="0"/>
              </a:rPr>
              <a:t>上图展示了学生的本科</a:t>
            </a:r>
            <a:r>
              <a:rPr lang="en-US" b="0">
                <a:latin typeface="微软雅黑" charset="0"/>
                <a:ea typeface="微软雅黑" charset="0"/>
                <a:cs typeface="微软雅黑" charset="0"/>
              </a:rPr>
              <a:t>GPA</a:t>
            </a:r>
            <a:r>
              <a:rPr lang="zh-CN" b="0">
                <a:latin typeface="微软雅黑" charset="0"/>
                <a:ea typeface="微软雅黑" charset="0"/>
                <a:cs typeface="微软雅黑" charset="0"/>
              </a:rPr>
              <a:t>与其录取概率之间的关系，对于其他变量，我们也可以通过类似的可视化方式进行分析。</a:t>
            </a:r>
            <a:endParaRPr lang="zh-CN" altLang="en-US" b="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16610" y="1353820"/>
            <a:ext cx="5080000" cy="865505"/>
          </a:xfrm>
          <a:prstGeom prst="rect">
            <a:avLst/>
          </a:prstGeom>
          <a:noFill/>
          <a:ln w="9525">
            <a:noFill/>
          </a:ln>
        </p:spPr>
        <p:txBody>
          <a:bodyPr>
            <a:spAutoFit/>
          </a:bodyPr>
          <a:p>
            <a:pPr indent="0">
              <a:lnSpc>
                <a:spcPct val="140000"/>
              </a:lnSpc>
            </a:pPr>
            <a:r>
              <a:rPr lang="en-US" b="1">
                <a:latin typeface="微软雅黑" charset="0"/>
                <a:ea typeface="微软雅黑" charset="0"/>
                <a:cs typeface="微软雅黑" charset="0"/>
              </a:rPr>
              <a:t>2</a:t>
            </a:r>
            <a:r>
              <a:rPr lang="zh-CN" b="1">
                <a:latin typeface="微软雅黑" charset="0"/>
                <a:ea typeface="微软雅黑" charset="0"/>
                <a:cs typeface="微软雅黑" charset="0"/>
              </a:rPr>
              <a:t>．使用机器学习模型预测</a:t>
            </a:r>
            <a:endParaRPr lang="zh-CN" b="1">
              <a:latin typeface="微软雅黑" charset="0"/>
              <a:ea typeface="微软雅黑" charset="0"/>
              <a:cs typeface="微软雅黑" charset="0"/>
            </a:endParaRPr>
          </a:p>
          <a:p>
            <a:pPr indent="0">
              <a:lnSpc>
                <a:spcPct val="140000"/>
              </a:lnSpc>
            </a:pPr>
            <a:r>
              <a:rPr lang="zh-CN" altLang="en-US" b="1">
                <a:latin typeface="微软雅黑" charset="0"/>
                <a:ea typeface="微软雅黑" charset="0"/>
                <a:cs typeface="微软雅黑" charset="0"/>
              </a:rPr>
              <a:t>（1）数据划分</a:t>
            </a:r>
            <a:endParaRPr lang="zh-CN" altLang="en-US" b="1">
              <a:latin typeface="微软雅黑" charset="0"/>
              <a:ea typeface="微软雅黑" charset="0"/>
              <a:cs typeface="微软雅黑" charset="0"/>
            </a:endParaRPr>
          </a:p>
        </p:txBody>
      </p:sp>
      <p:pic>
        <p:nvPicPr>
          <p:cNvPr id="11" name="图片 10"/>
          <p:cNvPicPr>
            <a:picLocks noChangeAspect="1"/>
          </p:cNvPicPr>
          <p:nvPr>
            <p:custDataLst>
              <p:tags r:id="rId2"/>
            </p:custDataLst>
          </p:nvPr>
        </p:nvPicPr>
        <p:blipFill>
          <a:blip r:embed="rId3"/>
          <a:stretch>
            <a:fillRect/>
          </a:stretch>
        </p:blipFill>
        <p:spPr>
          <a:xfrm>
            <a:off x="920115" y="2941955"/>
            <a:ext cx="6571615" cy="2162810"/>
          </a:xfrm>
          <a:prstGeom prst="rect">
            <a:avLst/>
          </a:prstGeom>
        </p:spPr>
      </p:pic>
      <p:sp>
        <p:nvSpPr>
          <p:cNvPr id="14" name="文本框 13"/>
          <p:cNvSpPr txBox="1"/>
          <p:nvPr>
            <p:custDataLst>
              <p:tags r:id="rId4"/>
            </p:custDataLst>
          </p:nvPr>
        </p:nvSpPr>
        <p:spPr>
          <a:xfrm>
            <a:off x="816610" y="5780405"/>
            <a:ext cx="11017885" cy="368300"/>
          </a:xfrm>
          <a:prstGeom prst="rect">
            <a:avLst/>
          </a:prstGeom>
          <a:noFill/>
          <a:ln w="9525">
            <a:noFill/>
          </a:ln>
        </p:spPr>
        <p:txBody>
          <a:bodyPr wrap="square">
            <a:spAutoFit/>
          </a:bodyPr>
          <a:p>
            <a:pPr marL="285750" indent="-285750" algn="l">
              <a:buFont typeface="Arial" panose="020B0704020202020204" pitchFamily="34" charset="0"/>
              <a:buChar char="•"/>
            </a:pPr>
            <a:r>
              <a:rPr lang="zh-CN" b="0">
                <a:latin typeface="Calibri" panose="020F0502020204030204" charset="0"/>
                <a:cs typeface="宋体" pitchFamily="2" charset="-122"/>
              </a:rPr>
              <a:t>划分数据以后，我们就可以使用各类机器学习模型进行预测。首先尝试线性回归模型。</a:t>
            </a:r>
            <a:endParaRPr lang="zh-CN" sz="2000" b="1">
              <a:latin typeface="Calibri" panose="020F0502020204030204" charset="0"/>
              <a:cs typeface="宋体" pitchFamily="2" charset="-122"/>
            </a:endParaRPr>
          </a:p>
        </p:txBody>
      </p:sp>
      <p:sp>
        <p:nvSpPr>
          <p:cNvPr id="4" name="椭圆 5"/>
          <p:cNvSpPr/>
          <p:nvPr>
            <p:custDataLst>
              <p:tags r:id="rId5"/>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6"/>
            </p:custDataLst>
          </p:nvPr>
        </p:nvSpPr>
        <p:spPr>
          <a:xfrm>
            <a:off x="920115" y="381635"/>
            <a:ext cx="643699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案例：申请研究生的录取率预测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7195" y="872490"/>
            <a:ext cx="6096000" cy="675640"/>
          </a:xfrm>
          <a:prstGeom prst="rect">
            <a:avLst/>
          </a:prstGeom>
          <a:noFill/>
        </p:spPr>
        <p:txBody>
          <a:bodyPr wrap="square" rtlCol="0" anchor="t">
            <a:spAutoFit/>
          </a:bodyPr>
          <a:p>
            <a:pPr marL="0" indent="266700" algn="l"/>
            <a:endParaRPr lang="zh-CN" b="0">
              <a:latin typeface="Calibri" panose="020F0502020204030204" charset="0"/>
              <a:cs typeface="宋体" pitchFamily="2" charset="-122"/>
            </a:endParaRPr>
          </a:p>
          <a:p>
            <a:pPr marL="0" indent="266700" algn="l"/>
            <a:r>
              <a:rPr lang="zh-CN" sz="2000" b="1">
                <a:latin typeface="Calibri" panose="020F0502020204030204" charset="0"/>
                <a:cs typeface="宋体" pitchFamily="2" charset="-122"/>
                <a:sym typeface="+mn-ea"/>
              </a:rPr>
              <a:t>（2）线性回归模型</a:t>
            </a:r>
            <a:endParaRPr lang="zh-CN" altLang="en-US" sz="2000" b="1">
              <a:latin typeface="Calibri" panose="020F0502020204030204" charset="0"/>
              <a:cs typeface="宋体" pitchFamily="2" charset="-122"/>
              <a:sym typeface="+mn-ea"/>
            </a:endParaRPr>
          </a:p>
        </p:txBody>
      </p:sp>
      <p:pic>
        <p:nvPicPr>
          <p:cNvPr id="16" name="图片 15"/>
          <p:cNvPicPr>
            <a:picLocks noChangeAspect="1"/>
          </p:cNvPicPr>
          <p:nvPr>
            <p:custDataLst>
              <p:tags r:id="rId1"/>
            </p:custDataLst>
          </p:nvPr>
        </p:nvPicPr>
        <p:blipFill>
          <a:blip r:embed="rId2"/>
          <a:stretch>
            <a:fillRect/>
          </a:stretch>
        </p:blipFill>
        <p:spPr>
          <a:xfrm>
            <a:off x="5753100" y="1199515"/>
            <a:ext cx="5559425" cy="5353050"/>
          </a:xfrm>
          <a:prstGeom prst="rect">
            <a:avLst/>
          </a:prstGeom>
        </p:spPr>
      </p:pic>
      <p:sp>
        <p:nvSpPr>
          <p:cNvPr id="5" name="椭圆 5"/>
          <p:cNvSpPr/>
          <p:nvPr>
            <p:custDataLst>
              <p:tags r:id="rId3"/>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4"/>
            </p:custDataLst>
          </p:nvPr>
        </p:nvSpPr>
        <p:spPr>
          <a:xfrm>
            <a:off x="920115" y="381635"/>
            <a:ext cx="643699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案例：申请研究生的录取率预测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643699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案例：申请研究生的录取率预测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nvSpPr>
        <p:spPr>
          <a:xfrm>
            <a:off x="526415" y="1116965"/>
            <a:ext cx="11288395" cy="645160"/>
          </a:xfrm>
          <a:prstGeom prst="rect">
            <a:avLst/>
          </a:prstGeom>
          <a:noFill/>
          <a:ln w="9525">
            <a:noFill/>
          </a:ln>
        </p:spPr>
        <p:txBody>
          <a:bodyPr wrap="square">
            <a:spAutoFit/>
          </a:bodyPr>
          <a:lstStyle/>
          <a:p>
            <a:pPr marL="285750" indent="-285750">
              <a:buFont typeface="Arial" panose="020B0704020202020204" pitchFamily="34" charset="0"/>
              <a:buChar char="•"/>
            </a:pPr>
            <a:r>
              <a:rPr lang="zh-CN" b="0">
                <a:latin typeface="微软雅黑" charset="0"/>
                <a:ea typeface="微软雅黑" charset="0"/>
                <a:cs typeface="微软雅黑" charset="0"/>
              </a:rPr>
              <a:t>模型拟合后，训练集的</a:t>
            </a:r>
            <a:r>
              <a:rPr lang="en-US" b="0">
                <a:latin typeface="微软雅黑" charset="0"/>
                <a:ea typeface="微软雅黑" charset="0"/>
                <a:cs typeface="微软雅黑" charset="0"/>
              </a:rPr>
              <a:t>R</a:t>
            </a:r>
            <a:r>
              <a:rPr lang="en-US" b="0" baseline="30000">
                <a:latin typeface="微软雅黑" charset="0"/>
                <a:ea typeface="微软雅黑" charset="0"/>
                <a:cs typeface="微软雅黑" charset="0"/>
              </a:rPr>
              <a:t>2</a:t>
            </a:r>
            <a:r>
              <a:rPr lang="zh-CN" b="0">
                <a:latin typeface="微软雅黑" charset="0"/>
                <a:ea typeface="微软雅黑" charset="0"/>
                <a:cs typeface="微软雅黑" charset="0"/>
              </a:rPr>
              <a:t>为</a:t>
            </a:r>
            <a:r>
              <a:rPr lang="en-US" b="0">
                <a:latin typeface="微软雅黑" charset="0"/>
                <a:ea typeface="微软雅黑" charset="0"/>
                <a:cs typeface="微软雅黑" charset="0"/>
              </a:rPr>
              <a:t>0.801</a:t>
            </a:r>
            <a:r>
              <a:rPr lang="zh-CN" b="0">
                <a:latin typeface="微软雅黑" charset="0"/>
                <a:ea typeface="微软雅黑" charset="0"/>
                <a:cs typeface="微软雅黑" charset="0"/>
              </a:rPr>
              <a:t>，测试集</a:t>
            </a:r>
            <a:r>
              <a:rPr lang="en-US" b="0">
                <a:latin typeface="微软雅黑" charset="0"/>
                <a:ea typeface="微软雅黑" charset="0"/>
                <a:cs typeface="微软雅黑" charset="0"/>
              </a:rPr>
              <a:t>R</a:t>
            </a:r>
            <a:r>
              <a:rPr lang="en-US" b="0" baseline="30000">
                <a:latin typeface="微软雅黑" charset="0"/>
                <a:ea typeface="微软雅黑" charset="0"/>
                <a:cs typeface="微软雅黑" charset="0"/>
              </a:rPr>
              <a:t>2</a:t>
            </a:r>
            <a:r>
              <a:rPr lang="zh-CN" b="0">
                <a:latin typeface="微软雅黑" charset="0"/>
                <a:ea typeface="微软雅黑" charset="0"/>
                <a:cs typeface="微软雅黑" charset="0"/>
              </a:rPr>
              <a:t>为</a:t>
            </a:r>
            <a:r>
              <a:rPr lang="en-US" b="0">
                <a:latin typeface="微软雅黑" charset="0"/>
                <a:ea typeface="微软雅黑" charset="0"/>
                <a:cs typeface="微软雅黑" charset="0"/>
              </a:rPr>
              <a:t>0.808</a:t>
            </a:r>
            <a:r>
              <a:rPr lang="zh-CN" b="0">
                <a:latin typeface="微软雅黑" charset="0"/>
                <a:ea typeface="微软雅黑" charset="0"/>
                <a:cs typeface="微软雅黑" charset="0"/>
              </a:rPr>
              <a:t>。接下来可以通过画图来直观地考察模型对于测试数据的预测效果：</a:t>
            </a:r>
            <a:endParaRPr lang="zh-CN" altLang="en-US" b="0">
              <a:latin typeface="微软雅黑" charset="0"/>
              <a:ea typeface="微软雅黑" charset="0"/>
              <a:cs typeface="微软雅黑" charset="0"/>
            </a:endParaRPr>
          </a:p>
        </p:txBody>
      </p:sp>
      <p:pic>
        <p:nvPicPr>
          <p:cNvPr id="7" name="图片 6"/>
          <p:cNvPicPr>
            <a:picLocks noChangeAspect="1"/>
          </p:cNvPicPr>
          <p:nvPr/>
        </p:nvPicPr>
        <p:blipFill>
          <a:blip r:embed="rId1"/>
          <a:stretch>
            <a:fillRect/>
          </a:stretch>
        </p:blipFill>
        <p:spPr>
          <a:xfrm>
            <a:off x="697230" y="1938655"/>
            <a:ext cx="5988050" cy="2438400"/>
          </a:xfrm>
          <a:prstGeom prst="rect">
            <a:avLst/>
          </a:prstGeom>
        </p:spPr>
      </p:pic>
      <p:pic>
        <p:nvPicPr>
          <p:cNvPr id="8"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805170" y="3928110"/>
            <a:ext cx="5702300" cy="2292985"/>
          </a:xfrm>
          <a:prstGeom prst="rect">
            <a:avLst/>
          </a:prstGeom>
          <a:noFill/>
          <a:ln>
            <a:noFill/>
          </a:ln>
        </p:spPr>
      </p:pic>
      <p:sp>
        <p:nvSpPr>
          <p:cNvPr id="9" name="文本框 8"/>
          <p:cNvSpPr txBox="1"/>
          <p:nvPr/>
        </p:nvSpPr>
        <p:spPr>
          <a:xfrm>
            <a:off x="546735" y="6221095"/>
            <a:ext cx="10361295" cy="325120"/>
          </a:xfrm>
          <a:prstGeom prst="rect">
            <a:avLst/>
          </a:prstGeom>
          <a:noFill/>
          <a:ln w="9525">
            <a:noFill/>
          </a:ln>
        </p:spPr>
        <p:txBody>
          <a:bodyPr wrap="square">
            <a:noAutofit/>
          </a:bodyPr>
          <a:lstStyle/>
          <a:p>
            <a:pPr marL="285750" indent="-285750">
              <a:buFont typeface="Arial" panose="020B0704020202020204" pitchFamily="34" charset="0"/>
              <a:buChar char="•"/>
            </a:pPr>
            <a:r>
              <a:rPr lang="zh-CN" b="0">
                <a:latin typeface="微软雅黑" charset="0"/>
                <a:ea typeface="微软雅黑" charset="0"/>
                <a:cs typeface="宋体" pitchFamily="2" charset="-122"/>
              </a:rPr>
              <a:t>除了线性回归模型以外，我们还可以尝试其他类型的机器学习模型。</a:t>
            </a:r>
            <a:endParaRPr lang="zh-CN" altLang="en-US" sz="2000" b="0">
              <a:latin typeface="微软雅黑" charset="0"/>
              <a:ea typeface="微软雅黑"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92125" y="1135380"/>
            <a:ext cx="6096000" cy="398780"/>
          </a:xfrm>
          <a:prstGeom prst="rect">
            <a:avLst/>
          </a:prstGeom>
          <a:noFill/>
        </p:spPr>
        <p:txBody>
          <a:bodyPr wrap="square" rtlCol="0" anchor="t">
            <a:spAutoFit/>
          </a:bodyPr>
          <a:p>
            <a:pPr indent="266700"/>
            <a:r>
              <a:rPr lang="zh-CN" sz="2000" b="1">
                <a:latin typeface="微软雅黑" charset="0"/>
                <a:ea typeface="微软雅黑" charset="0"/>
                <a:cs typeface="微软雅黑" charset="0"/>
                <a:sym typeface="+mn-ea"/>
              </a:rPr>
              <a:t>（</a:t>
            </a:r>
            <a:r>
              <a:rPr lang="en-US" sz="2000" b="1">
                <a:latin typeface="微软雅黑" charset="0"/>
                <a:ea typeface="微软雅黑" charset="0"/>
                <a:cs typeface="微软雅黑" charset="0"/>
                <a:sym typeface="+mn-ea"/>
              </a:rPr>
              <a:t>3</a:t>
            </a:r>
            <a:r>
              <a:rPr lang="zh-CN" sz="2000" b="1">
                <a:latin typeface="微软雅黑" charset="0"/>
                <a:ea typeface="微软雅黑" charset="0"/>
                <a:cs typeface="微软雅黑" charset="0"/>
                <a:sym typeface="+mn-ea"/>
              </a:rPr>
              <a:t>）决策树回归</a:t>
            </a:r>
            <a:endParaRPr lang="zh-CN" altLang="en-US" sz="2000" b="1">
              <a:latin typeface="微软雅黑" charset="0"/>
              <a:ea typeface="微软雅黑" charset="0"/>
              <a:cs typeface="微软雅黑" charset="0"/>
              <a:sym typeface="+mn-ea"/>
            </a:endParaRPr>
          </a:p>
        </p:txBody>
      </p:sp>
      <p:pic>
        <p:nvPicPr>
          <p:cNvPr id="10" name="图片 9"/>
          <p:cNvPicPr>
            <a:picLocks noChangeAspect="1"/>
          </p:cNvPicPr>
          <p:nvPr>
            <p:custDataLst>
              <p:tags r:id="rId1"/>
            </p:custDataLst>
          </p:nvPr>
        </p:nvPicPr>
        <p:blipFill>
          <a:blip r:embed="rId2"/>
          <a:stretch>
            <a:fillRect/>
          </a:stretch>
        </p:blipFill>
        <p:spPr>
          <a:xfrm>
            <a:off x="816610" y="1667510"/>
            <a:ext cx="4396105" cy="1984375"/>
          </a:xfrm>
          <a:prstGeom prst="rect">
            <a:avLst/>
          </a:prstGeom>
        </p:spPr>
      </p:pic>
      <p:sp>
        <p:nvSpPr>
          <p:cNvPr id="5" name="椭圆 5"/>
          <p:cNvSpPr/>
          <p:nvPr>
            <p:custDataLst>
              <p:tags r:id="rId3"/>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4"/>
            </p:custDataLst>
          </p:nvPr>
        </p:nvSpPr>
        <p:spPr>
          <a:xfrm>
            <a:off x="920115" y="381635"/>
            <a:ext cx="643699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案例：申请研究生的录取率预测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3" name="文本框 12"/>
          <p:cNvSpPr txBox="1"/>
          <p:nvPr>
            <p:custDataLst>
              <p:tags r:id="rId5"/>
            </p:custDataLst>
          </p:nvPr>
        </p:nvSpPr>
        <p:spPr>
          <a:xfrm>
            <a:off x="816610" y="3863340"/>
            <a:ext cx="11049635" cy="645160"/>
          </a:xfrm>
          <a:prstGeom prst="rect">
            <a:avLst/>
          </a:prstGeom>
          <a:noFill/>
          <a:ln w="9525">
            <a:noFill/>
          </a:ln>
        </p:spPr>
        <p:txBody>
          <a:bodyPr wrap="square">
            <a:spAutoFit/>
          </a:bodyPr>
          <a:p>
            <a:pPr marL="285750" indent="-285750" algn="l">
              <a:buFont typeface="Arial" panose="020B0704020202020204" pitchFamily="34" charset="0"/>
              <a:buChar char="•"/>
            </a:pPr>
            <a:r>
              <a:rPr lang="zh-CN" b="0">
                <a:latin typeface="微软雅黑" charset="0"/>
                <a:ea typeface="微软雅黑" charset="0"/>
                <a:cs typeface="微软雅黑" charset="0"/>
              </a:rPr>
              <a:t>模型的训练集</a:t>
            </a:r>
            <a:r>
              <a:rPr lang="en-US" b="0">
                <a:latin typeface="微软雅黑" charset="0"/>
                <a:ea typeface="微软雅黑" charset="0"/>
                <a:cs typeface="微软雅黑" charset="0"/>
              </a:rPr>
              <a:t>R</a:t>
            </a:r>
            <a:r>
              <a:rPr lang="en-US" b="0" baseline="30000">
                <a:latin typeface="微软雅黑" charset="0"/>
                <a:ea typeface="微软雅黑" charset="0"/>
                <a:cs typeface="微软雅黑" charset="0"/>
              </a:rPr>
              <a:t>2</a:t>
            </a:r>
            <a:r>
              <a:rPr lang="zh-CN" b="0">
                <a:latin typeface="微软雅黑" charset="0"/>
                <a:ea typeface="微软雅黑" charset="0"/>
                <a:cs typeface="微软雅黑" charset="0"/>
              </a:rPr>
              <a:t>为</a:t>
            </a:r>
            <a:r>
              <a:rPr lang="en-US" b="0">
                <a:latin typeface="微软雅黑" charset="0"/>
                <a:ea typeface="微软雅黑" charset="0"/>
                <a:cs typeface="微软雅黑" charset="0"/>
              </a:rPr>
              <a:t>1.0</a:t>
            </a:r>
            <a:r>
              <a:rPr lang="zh-CN" b="0">
                <a:latin typeface="微软雅黑" charset="0"/>
                <a:ea typeface="微软雅黑" charset="0"/>
                <a:cs typeface="微软雅黑" charset="0"/>
              </a:rPr>
              <a:t>，测试集</a:t>
            </a:r>
            <a:r>
              <a:rPr lang="en-US" b="0">
                <a:latin typeface="微软雅黑" charset="0"/>
                <a:ea typeface="微软雅黑" charset="0"/>
                <a:cs typeface="微软雅黑" charset="0"/>
              </a:rPr>
              <a:t>R</a:t>
            </a:r>
            <a:r>
              <a:rPr lang="en-US" b="0" baseline="30000">
                <a:latin typeface="微软雅黑" charset="0"/>
                <a:ea typeface="微软雅黑" charset="0"/>
                <a:cs typeface="微软雅黑" charset="0"/>
              </a:rPr>
              <a:t>2</a:t>
            </a:r>
            <a:r>
              <a:rPr lang="zh-CN" b="0">
                <a:latin typeface="微软雅黑" charset="0"/>
                <a:ea typeface="微软雅黑" charset="0"/>
                <a:cs typeface="微软雅黑" charset="0"/>
              </a:rPr>
              <a:t>为</a:t>
            </a:r>
            <a:r>
              <a:rPr lang="en-US" b="0">
                <a:latin typeface="微软雅黑" charset="0"/>
                <a:ea typeface="微软雅黑" charset="0"/>
                <a:cs typeface="微软雅黑" charset="0"/>
              </a:rPr>
              <a:t>0.656</a:t>
            </a:r>
            <a:r>
              <a:rPr lang="zh-CN" b="0">
                <a:latin typeface="微软雅黑" charset="0"/>
                <a:ea typeface="微软雅黑" charset="0"/>
                <a:cs typeface="微软雅黑" charset="0"/>
              </a:rPr>
              <a:t>。可以看到模型出现了过拟合的情况，导致其对测试数据的预测效果较差。我们可以对决策树进行剪枝，以避免模型的过拟合：</a:t>
            </a:r>
            <a:endParaRPr lang="zh-CN" altLang="en-US" b="0">
              <a:latin typeface="微软雅黑" charset="0"/>
              <a:ea typeface="微软雅黑" charset="0"/>
              <a:cs typeface="微软雅黑" charset="0"/>
            </a:endParaRPr>
          </a:p>
        </p:txBody>
      </p:sp>
      <p:pic>
        <p:nvPicPr>
          <p:cNvPr id="6" name="图片 5"/>
          <p:cNvPicPr>
            <a:picLocks noChangeAspect="1"/>
          </p:cNvPicPr>
          <p:nvPr>
            <p:custDataLst>
              <p:tags r:id="rId6"/>
            </p:custDataLst>
          </p:nvPr>
        </p:nvPicPr>
        <p:blipFill>
          <a:blip r:embed="rId7"/>
          <a:stretch>
            <a:fillRect/>
          </a:stretch>
        </p:blipFill>
        <p:spPr>
          <a:xfrm>
            <a:off x="920115" y="4719955"/>
            <a:ext cx="7171055" cy="1677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643699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案例：申请研究生的录取率预测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0" name="文本框 99"/>
          <p:cNvSpPr txBox="1"/>
          <p:nvPr/>
        </p:nvSpPr>
        <p:spPr>
          <a:xfrm>
            <a:off x="664845" y="1232535"/>
            <a:ext cx="10674350" cy="645160"/>
          </a:xfrm>
          <a:prstGeom prst="rect">
            <a:avLst/>
          </a:prstGeom>
          <a:noFill/>
          <a:ln w="9525">
            <a:noFill/>
          </a:ln>
        </p:spPr>
        <p:txBody>
          <a:bodyPr wrap="square">
            <a:spAutoFit/>
          </a:bodyPr>
          <a:lstStyle/>
          <a:p>
            <a:pPr marL="285750" indent="-285750" algn="l">
              <a:buFont typeface="Arial" panose="020B0704020202020204" pitchFamily="34" charset="0"/>
              <a:buChar char="•"/>
            </a:pPr>
            <a:r>
              <a:rPr lang="zh-CN" b="0">
                <a:latin typeface="微软雅黑" charset="0"/>
                <a:ea typeface="微软雅黑" charset="0"/>
                <a:cs typeface="微软雅黑" charset="0"/>
              </a:rPr>
              <a:t>剪枝以后，模型的训练集</a:t>
            </a:r>
            <a:r>
              <a:rPr lang="en-US" b="0">
                <a:latin typeface="微软雅黑" charset="0"/>
                <a:ea typeface="微软雅黑" charset="0"/>
                <a:cs typeface="微软雅黑" charset="0"/>
              </a:rPr>
              <a:t>R</a:t>
            </a:r>
            <a:r>
              <a:rPr lang="en-US" b="0" baseline="30000">
                <a:latin typeface="微软雅黑" charset="0"/>
                <a:ea typeface="微软雅黑" charset="0"/>
                <a:cs typeface="微软雅黑" charset="0"/>
              </a:rPr>
              <a:t>2</a:t>
            </a:r>
            <a:r>
              <a:rPr lang="zh-CN" b="0">
                <a:latin typeface="微软雅黑" charset="0"/>
                <a:ea typeface="微软雅黑" charset="0"/>
                <a:cs typeface="微软雅黑" charset="0"/>
              </a:rPr>
              <a:t>为</a:t>
            </a:r>
            <a:r>
              <a:rPr lang="en-US" b="0">
                <a:latin typeface="微软雅黑" charset="0"/>
                <a:ea typeface="微软雅黑" charset="0"/>
                <a:cs typeface="微软雅黑" charset="0"/>
              </a:rPr>
              <a:t>0.825</a:t>
            </a:r>
            <a:r>
              <a:rPr lang="zh-CN" b="0">
                <a:latin typeface="微软雅黑" charset="0"/>
                <a:ea typeface="微软雅黑" charset="0"/>
                <a:cs typeface="微软雅黑" charset="0"/>
              </a:rPr>
              <a:t>，测试集</a:t>
            </a:r>
            <a:r>
              <a:rPr lang="en-US" b="0">
                <a:latin typeface="微软雅黑" charset="0"/>
                <a:ea typeface="微软雅黑" charset="0"/>
                <a:cs typeface="微软雅黑" charset="0"/>
              </a:rPr>
              <a:t>R</a:t>
            </a:r>
            <a:r>
              <a:rPr lang="en-US" b="0" baseline="30000">
                <a:latin typeface="微软雅黑" charset="0"/>
                <a:ea typeface="微软雅黑" charset="0"/>
                <a:cs typeface="微软雅黑" charset="0"/>
              </a:rPr>
              <a:t>2</a:t>
            </a:r>
            <a:r>
              <a:rPr lang="zh-CN" b="0">
                <a:latin typeface="微软雅黑" charset="0"/>
                <a:ea typeface="微软雅黑" charset="0"/>
                <a:cs typeface="微软雅黑" charset="0"/>
              </a:rPr>
              <a:t>为</a:t>
            </a:r>
            <a:r>
              <a:rPr lang="en-US" b="0">
                <a:latin typeface="微软雅黑" charset="0"/>
                <a:ea typeface="微软雅黑" charset="0"/>
                <a:cs typeface="微软雅黑" charset="0"/>
              </a:rPr>
              <a:t>0.768</a:t>
            </a:r>
            <a:r>
              <a:rPr lang="zh-CN" b="0">
                <a:latin typeface="微软雅黑" charset="0"/>
                <a:ea typeface="微软雅黑" charset="0"/>
                <a:cs typeface="微软雅黑" charset="0"/>
              </a:rPr>
              <a:t>，模型预测效果得到了明显改善。接下来我们可以对决策树进行可视化：</a:t>
            </a:r>
            <a:endParaRPr lang="zh-CN" altLang="en-US" b="0">
              <a:latin typeface="微软雅黑" charset="0"/>
              <a:ea typeface="微软雅黑" charset="0"/>
              <a:cs typeface="微软雅黑" charset="0"/>
            </a:endParaRPr>
          </a:p>
        </p:txBody>
      </p:sp>
      <p:pic>
        <p:nvPicPr>
          <p:cNvPr id="5" name="图片 4"/>
          <p:cNvPicPr>
            <a:picLocks noChangeAspect="1"/>
          </p:cNvPicPr>
          <p:nvPr/>
        </p:nvPicPr>
        <p:blipFill>
          <a:blip r:embed="rId1"/>
          <a:stretch>
            <a:fillRect/>
          </a:stretch>
        </p:blipFill>
        <p:spPr>
          <a:xfrm>
            <a:off x="920115" y="2004695"/>
            <a:ext cx="8169910" cy="3940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623570" y="381635"/>
            <a:ext cx="10731500" cy="3931920"/>
          </a:xfrm>
          <a:prstGeom prst="rect">
            <a:avLst/>
          </a:prstGeom>
          <a:noFill/>
          <a:ln>
            <a:noFill/>
          </a:ln>
        </p:spPr>
      </p:pic>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643699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小结</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0" name="文本框 99"/>
          <p:cNvSpPr txBox="1"/>
          <p:nvPr/>
        </p:nvSpPr>
        <p:spPr>
          <a:xfrm>
            <a:off x="120015" y="4358005"/>
            <a:ext cx="11951335" cy="2416175"/>
          </a:xfrm>
          <a:prstGeom prst="rect">
            <a:avLst/>
          </a:prstGeom>
          <a:noFill/>
          <a:ln w="9525">
            <a:noFill/>
          </a:ln>
        </p:spPr>
        <p:txBody>
          <a:bodyPr wrap="square">
            <a:spAutoFit/>
          </a:bodyPr>
          <a:lstStyle/>
          <a:p>
            <a:pPr marL="285750" indent="-285750" algn="l" fontAlgn="auto">
              <a:lnSpc>
                <a:spcPct val="120000"/>
              </a:lnSpc>
              <a:buFont typeface="Arial" panose="020B0704020202020204" pitchFamily="34" charset="0"/>
              <a:buChar char="•"/>
            </a:pPr>
            <a:r>
              <a:rPr lang="zh-CN" b="0">
                <a:latin typeface="Calibri" panose="020F0502020204030204" charset="0"/>
                <a:cs typeface="宋体" pitchFamily="2" charset="-122"/>
              </a:rPr>
              <a:t>决策树可解释性很强，易于追溯和倒推。</a:t>
            </a:r>
            <a:endParaRPr lang="zh-CN" b="0">
              <a:latin typeface="Calibri" panose="020F0502020204030204" charset="0"/>
              <a:cs typeface="宋体" pitchFamily="2" charset="-122"/>
            </a:endParaRPr>
          </a:p>
          <a:p>
            <a:pPr marL="285750" indent="-285750" algn="l" fontAlgn="auto">
              <a:lnSpc>
                <a:spcPct val="120000"/>
              </a:lnSpc>
              <a:buFont typeface="Arial" panose="020B0704020202020204" pitchFamily="34" charset="0"/>
              <a:buChar char="•"/>
            </a:pPr>
            <a:r>
              <a:rPr lang="zh-CN" altLang="en-US" b="0">
                <a:latin typeface="Calibri" panose="020F0502020204030204" charset="0"/>
                <a:cs typeface="宋体" pitchFamily="2" charset="-122"/>
              </a:rPr>
              <a:t>决策树在划分区域时，考虑特征变量x对y的影响，同时每次仅适用一个分裂变量，因此更容易处理高维数据，且不受噪音变量的影响，是一种适合于大数据传统计算社会科学的方法。</a:t>
            </a:r>
            <a:endParaRPr lang="zh-CN" altLang="en-US" b="0">
              <a:latin typeface="Calibri" panose="020F0502020204030204" charset="0"/>
              <a:cs typeface="宋体" pitchFamily="2" charset="-122"/>
            </a:endParaRPr>
          </a:p>
          <a:p>
            <a:pPr marL="285750" indent="-285750" algn="l" fontAlgn="auto">
              <a:lnSpc>
                <a:spcPct val="120000"/>
              </a:lnSpc>
              <a:buFont typeface="Arial" panose="020B0704020202020204" pitchFamily="34" charset="0"/>
              <a:buChar char="•"/>
            </a:pPr>
            <a:r>
              <a:rPr lang="zh-CN" altLang="en-US" b="0">
                <a:latin typeface="Calibri" panose="020F0502020204030204" charset="0"/>
                <a:cs typeface="宋体" pitchFamily="2" charset="-122"/>
              </a:rPr>
              <a:t>通过决策树模型，我们可以知道哪些变量和取值更为关键，从而优化自己的选择，用更小的代价获得更大的收益。</a:t>
            </a:r>
            <a:endParaRPr lang="zh-CN" altLang="en-US" b="0">
              <a:latin typeface="Calibri" panose="020F0502020204030204" charset="0"/>
              <a:cs typeface="宋体" pitchFamily="2" charset="-122"/>
            </a:endParaRPr>
          </a:p>
          <a:p>
            <a:pPr marL="285750" indent="-285750" algn="l" fontAlgn="auto">
              <a:lnSpc>
                <a:spcPct val="120000"/>
              </a:lnSpc>
              <a:buFont typeface="Arial" panose="020B0704020202020204" pitchFamily="34" charset="0"/>
              <a:buChar char="•"/>
            </a:pPr>
            <a:r>
              <a:rPr lang="zh-CN" altLang="en-US" b="0">
                <a:latin typeface="Calibri" panose="020F0502020204030204" charset="0"/>
                <a:cs typeface="宋体" pitchFamily="2" charset="-122"/>
              </a:rPr>
              <a:t>但是，决策树对树的最大深度非常敏感，如果深度太大，导致每个终节点的个案数偏少，易造成过度拟合，模型过于复杂，泛化能力降低；如果深度太小，则可能导致分类不够精细，分类过程还没完全结束就终止，反而造成拟合不足</a:t>
            </a:r>
            <a:endParaRPr lang="zh-CN" altLang="en-US" b="0">
              <a:latin typeface="Calibri" panose="020F0502020204030204"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630555" y="2475865"/>
            <a:ext cx="4887595"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04 </a:t>
            </a:r>
            <a:r>
              <a:rPr lang="zh-CN" altLang="en-US" sz="4400">
                <a:latin typeface="微软雅黑" panose="020B0503020204020204" charset="-122"/>
                <a:ea typeface="微软雅黑" panose="020B0503020204020204" charset="-122"/>
                <a:cs typeface="微软雅黑" panose="020B0503020204020204" charset="-122"/>
              </a:rPr>
              <a:t>集成学习</a:t>
            </a:r>
            <a:endParaRPr lang="zh-CN" altLang="en-US" sz="440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5277485" y="1895475"/>
            <a:ext cx="6267450" cy="3067050"/>
          </a:xfrm>
          <a:prstGeom prst="rect">
            <a:avLst/>
          </a:prstGeom>
        </p:spPr>
      </p:pic>
      <p:sp>
        <p:nvSpPr>
          <p:cNvPr id="12" name="文本框 11"/>
          <p:cNvSpPr txBox="1"/>
          <p:nvPr>
            <p:custDataLst>
              <p:tags r:id="rId3"/>
            </p:custDataLst>
          </p:nvPr>
        </p:nvSpPr>
        <p:spPr>
          <a:xfrm>
            <a:off x="1603375" y="3429000"/>
            <a:ext cx="2715895" cy="3492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Ensemble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Learning</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引入</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6" name="文本框 105"/>
          <p:cNvSpPr txBox="1"/>
          <p:nvPr/>
        </p:nvSpPr>
        <p:spPr>
          <a:xfrm>
            <a:off x="920115" y="1306195"/>
            <a:ext cx="10467975" cy="4246245"/>
          </a:xfrm>
          <a:prstGeom prst="rect">
            <a:avLst/>
          </a:prstGeom>
          <a:noFill/>
          <a:ln w="9525">
            <a:noFill/>
          </a:ln>
        </p:spPr>
        <p:txBody>
          <a:bodyPr wrap="square">
            <a:spAutoFit/>
          </a:bodyPr>
          <a:lstStyle/>
          <a:p>
            <a:pPr marL="285750" indent="-285750" fontAlgn="auto">
              <a:lnSpc>
                <a:spcPct val="150000"/>
              </a:lnSpc>
              <a:buFont typeface="Arial" panose="020B0704020202020204" pitchFamily="34" charset="0"/>
              <a:buChar char="•"/>
            </a:pPr>
            <a:r>
              <a:rPr b="0">
                <a:latin typeface="+mn-ea"/>
                <a:cs typeface="+mn-ea"/>
              </a:rPr>
              <a:t>集成学习（ensemble learning）是通过构建并结合多个学习器来完成学习任务的方法。</a:t>
            </a:r>
            <a:endParaRPr b="0">
              <a:latin typeface="+mn-ea"/>
              <a:cs typeface="+mn-ea"/>
            </a:endParaRPr>
          </a:p>
          <a:p>
            <a:pPr marL="285750" indent="-285750" fontAlgn="auto">
              <a:lnSpc>
                <a:spcPct val="150000"/>
              </a:lnSpc>
              <a:buFont typeface="Arial" panose="020B0704020202020204" pitchFamily="34" charset="0"/>
              <a:buChar char="•"/>
            </a:pPr>
            <a:endParaRPr b="0">
              <a:latin typeface="+mn-ea"/>
              <a:cs typeface="+mn-ea"/>
            </a:endParaRPr>
          </a:p>
          <a:p>
            <a:pPr marL="285750" indent="-285750" fontAlgn="auto">
              <a:lnSpc>
                <a:spcPct val="150000"/>
              </a:lnSpc>
              <a:buFont typeface="Arial" panose="020B0704020202020204" pitchFamily="34" charset="0"/>
              <a:buChar char="•"/>
            </a:pPr>
            <a:endParaRPr b="0">
              <a:latin typeface="+mn-ea"/>
              <a:cs typeface="+mn-ea"/>
            </a:endParaRPr>
          </a:p>
          <a:p>
            <a:pPr marL="285750" indent="-285750" fontAlgn="auto">
              <a:lnSpc>
                <a:spcPct val="150000"/>
              </a:lnSpc>
              <a:buFont typeface="Arial" panose="020B0704020202020204" pitchFamily="34" charset="0"/>
              <a:buChar char="•"/>
            </a:pPr>
            <a:endParaRPr b="0">
              <a:latin typeface="+mn-ea"/>
              <a:cs typeface="+mn-ea"/>
            </a:endParaRPr>
          </a:p>
          <a:p>
            <a:pPr marL="285750" indent="-285750" fontAlgn="auto">
              <a:lnSpc>
                <a:spcPct val="150000"/>
              </a:lnSpc>
              <a:buFont typeface="Arial" panose="020B0704020202020204" pitchFamily="34" charset="0"/>
              <a:buChar char="•"/>
            </a:pPr>
            <a:endParaRPr b="0">
              <a:latin typeface="+mn-ea"/>
              <a:cs typeface="+mn-ea"/>
            </a:endParaRPr>
          </a:p>
          <a:p>
            <a:pPr marL="285750" indent="-285750" fontAlgn="auto">
              <a:lnSpc>
                <a:spcPct val="150000"/>
              </a:lnSpc>
              <a:buFont typeface="Arial" panose="020B0704020202020204" pitchFamily="34" charset="0"/>
              <a:buChar char="•"/>
            </a:pPr>
            <a:endParaRPr b="0">
              <a:latin typeface="+mn-ea"/>
              <a:cs typeface="+mn-ea"/>
            </a:endParaRPr>
          </a:p>
          <a:p>
            <a:pPr marL="285750" indent="-285750" fontAlgn="auto">
              <a:lnSpc>
                <a:spcPct val="150000"/>
              </a:lnSpc>
              <a:buFont typeface="Arial" panose="020B0704020202020204" pitchFamily="34" charset="0"/>
              <a:buChar char="•"/>
            </a:pPr>
            <a:endParaRPr b="0">
              <a:latin typeface="+mn-ea"/>
              <a:cs typeface="+mn-ea"/>
            </a:endParaRPr>
          </a:p>
          <a:p>
            <a:pPr marL="285750" indent="-285750" fontAlgn="auto">
              <a:lnSpc>
                <a:spcPct val="150000"/>
              </a:lnSpc>
              <a:buFont typeface="Arial" panose="020B0704020202020204" pitchFamily="34" charset="0"/>
              <a:buChar char="•"/>
            </a:pPr>
            <a:r>
              <a:rPr b="0">
                <a:latin typeface="+mn-ea"/>
                <a:cs typeface="+mn-ea"/>
              </a:rPr>
              <a:t>目前的集成学习方法大致可分为两大类</a:t>
            </a:r>
            <a:endParaRPr b="0">
              <a:latin typeface="+mn-ea"/>
              <a:cs typeface="+mn-ea"/>
            </a:endParaRPr>
          </a:p>
          <a:p>
            <a:pPr marL="742950" lvl="1" indent="-285750" fontAlgn="auto">
              <a:lnSpc>
                <a:spcPct val="150000"/>
              </a:lnSpc>
              <a:buFont typeface="Arial" panose="020B0704020202020204" pitchFamily="34" charset="0"/>
              <a:buChar char="•"/>
            </a:pPr>
            <a:r>
              <a:rPr b="0">
                <a:latin typeface="+mn-ea"/>
                <a:cs typeface="+mn-ea"/>
              </a:rPr>
              <a:t>个体学习器间不存在强依赖关系，可同时生成的并行化方法</a:t>
            </a:r>
            <a:r>
              <a:rPr lang="zh-CN" b="0">
                <a:latin typeface="+mn-ea"/>
                <a:cs typeface="+mn-ea"/>
              </a:rPr>
              <a:t>；</a:t>
            </a:r>
            <a:endParaRPr b="0">
              <a:latin typeface="+mn-ea"/>
              <a:cs typeface="+mn-ea"/>
            </a:endParaRPr>
          </a:p>
          <a:p>
            <a:pPr marL="742950" lvl="1" indent="-285750" fontAlgn="auto">
              <a:lnSpc>
                <a:spcPct val="150000"/>
              </a:lnSpc>
              <a:buFont typeface="Arial" panose="020B0704020202020204" pitchFamily="34" charset="0"/>
              <a:buChar char="•"/>
            </a:pPr>
            <a:r>
              <a:rPr b="0">
                <a:latin typeface="+mn-ea"/>
                <a:cs typeface="+mn-ea"/>
              </a:rPr>
              <a:t>个体学习器之间存在强依赖关系，必须串行生成的序列化方法。</a:t>
            </a:r>
            <a:r>
              <a:rPr b="0" baseline="30000">
                <a:latin typeface="Calibri" panose="020F0502020204030204" charset="0"/>
                <a:ea typeface="Calibri" panose="020F0502020204030204" charset="0"/>
                <a:cs typeface="+mn-ea"/>
              </a:rPr>
              <a:t>②</a:t>
            </a:r>
            <a:endParaRPr b="0" baseline="30000">
              <a:latin typeface="Calibri" panose="020F0502020204030204" charset="0"/>
              <a:ea typeface="Calibri" panose="020F0502020204030204" charset="0"/>
              <a:cs typeface="+mn-ea"/>
            </a:endParaRPr>
          </a:p>
        </p:txBody>
      </p:sp>
      <p:pic>
        <p:nvPicPr>
          <p:cNvPr id="5" name="Picture 4" descr="Diagram&#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0115" y="1823085"/>
            <a:ext cx="4644390" cy="1948180"/>
          </a:xfrm>
          <a:prstGeom prst="rect">
            <a:avLst/>
          </a:prstGeom>
        </p:spPr>
      </p:pic>
      <p:sp>
        <p:nvSpPr>
          <p:cNvPr id="100" name="文本框 99"/>
          <p:cNvSpPr txBox="1"/>
          <p:nvPr/>
        </p:nvSpPr>
        <p:spPr>
          <a:xfrm>
            <a:off x="1856740" y="3465830"/>
            <a:ext cx="2563495" cy="324485"/>
          </a:xfrm>
          <a:prstGeom prst="rect">
            <a:avLst/>
          </a:prstGeom>
          <a:noFill/>
          <a:ln w="9525">
            <a:noFill/>
          </a:ln>
        </p:spPr>
        <p:txBody>
          <a:bodyPr>
            <a:noAutofit/>
          </a:bodyPr>
          <a:lstStyle/>
          <a:p>
            <a:pPr indent="0"/>
            <a:r>
              <a:rPr lang="zh-CN" sz="1400" b="0">
                <a:latin typeface="Calibri" panose="020F0502020204030204" charset="0"/>
                <a:cs typeface="宋体" pitchFamily="2" charset="-122"/>
              </a:rPr>
              <a:t>图</a:t>
            </a:r>
            <a:r>
              <a:rPr lang="en-US" sz="1400" b="0">
                <a:latin typeface="Calibri" panose="020F0502020204030204" charset="0"/>
                <a:cs typeface="宋体" pitchFamily="2" charset="-122"/>
              </a:rPr>
              <a:t>6 </a:t>
            </a:r>
            <a:r>
              <a:rPr lang="zh-CN" sz="1400" b="0">
                <a:latin typeface="Calibri" panose="020F0502020204030204" charset="0"/>
                <a:cs typeface="宋体" pitchFamily="2" charset="-122"/>
              </a:rPr>
              <a:t>集成学习示意图</a:t>
            </a:r>
            <a:r>
              <a:rPr lang="zh-CN" sz="1400" b="0" baseline="30000">
                <a:latin typeface="Calibri" panose="020F0502020204030204" charset="0"/>
                <a:ea typeface="Calibri" panose="020F0502020204030204" charset="0"/>
                <a:cs typeface="宋体" pitchFamily="2" charset="-122"/>
              </a:rPr>
              <a:t>①</a:t>
            </a:r>
            <a:endParaRPr lang="zh-CN" altLang="en-US" sz="1400" b="0" baseline="30000">
              <a:latin typeface="Calibri" panose="020F0502020204030204" charset="0"/>
              <a:ea typeface="Calibri" panose="020F0502020204030204" charset="0"/>
              <a:cs typeface="宋体" pitchFamily="2" charset="-122"/>
            </a:endParaRPr>
          </a:p>
        </p:txBody>
      </p:sp>
      <p:sp>
        <p:nvSpPr>
          <p:cNvPr id="11" name="文本框 10"/>
          <p:cNvSpPr txBox="1"/>
          <p:nvPr/>
        </p:nvSpPr>
        <p:spPr>
          <a:xfrm>
            <a:off x="155575" y="6252210"/>
            <a:ext cx="5080000" cy="521970"/>
          </a:xfrm>
          <a:prstGeom prst="rect">
            <a:avLst/>
          </a:prstGeom>
          <a:noFill/>
          <a:ln w="9525">
            <a:noFill/>
          </a:ln>
        </p:spPr>
        <p:txBody>
          <a:bodyPr>
            <a:spAutoFit/>
          </a:bodyPr>
          <a:lstStyle/>
          <a:p>
            <a:pPr marL="0" indent="0" algn="l"/>
            <a:r>
              <a:rPr lang="en-US" sz="1400" b="0">
                <a:latin typeface="Times New Roman" panose="02020603050405020304" charset="0"/>
                <a:cs typeface="宋体" pitchFamily="2" charset="-122"/>
              </a:rPr>
              <a:t> </a:t>
            </a:r>
            <a:r>
              <a:rPr lang="en-US" sz="1400" b="0">
                <a:latin typeface="Calibri" panose="020F0502020204030204" charset="0"/>
                <a:ea typeface="Calibri" panose="020F0502020204030204" charset="0"/>
                <a:cs typeface="宋体" pitchFamily="2" charset="-122"/>
              </a:rPr>
              <a:t>①</a:t>
            </a:r>
            <a:r>
              <a:rPr lang="zh-CN" sz="1400" b="0">
                <a:latin typeface="Times New Roman" panose="02020603050405020304" charset="0"/>
                <a:cs typeface="宋体" pitchFamily="2" charset="-122"/>
              </a:rPr>
              <a:t>周志华</a:t>
            </a:r>
            <a:r>
              <a:rPr lang="en-US" sz="1400" b="0">
                <a:latin typeface="Times New Roman" panose="02020603050405020304" charset="0"/>
                <a:cs typeface="宋体" pitchFamily="2" charset="-122"/>
              </a:rPr>
              <a:t>. </a:t>
            </a:r>
            <a:r>
              <a:rPr lang="zh-CN" sz="1400" b="0">
                <a:latin typeface="Times New Roman" panose="02020603050405020304" charset="0"/>
                <a:cs typeface="宋体" pitchFamily="2" charset="-122"/>
              </a:rPr>
              <a:t>机器学习</a:t>
            </a:r>
            <a:r>
              <a:rPr lang="en-US" sz="1400" b="0">
                <a:latin typeface="Times New Roman" panose="02020603050405020304" charset="0"/>
                <a:cs typeface="宋体" pitchFamily="2" charset="-122"/>
              </a:rPr>
              <a:t>. </a:t>
            </a:r>
            <a:r>
              <a:rPr lang="zh-CN" sz="1400" b="0">
                <a:latin typeface="Times New Roman" panose="02020603050405020304" charset="0"/>
                <a:cs typeface="宋体" pitchFamily="2" charset="-122"/>
              </a:rPr>
              <a:t>北京：清华大学出版社，</a:t>
            </a:r>
            <a:r>
              <a:rPr lang="en-US" sz="1400" b="0">
                <a:latin typeface="Times New Roman" panose="02020603050405020304" charset="0"/>
                <a:cs typeface="宋体" pitchFamily="2" charset="-122"/>
              </a:rPr>
              <a:t>2016.</a:t>
            </a:r>
            <a:endParaRPr lang="en-US" sz="1400" b="0">
              <a:latin typeface="Times New Roman" panose="02020603050405020304" charset="0"/>
              <a:cs typeface="宋体" pitchFamily="2" charset="-122"/>
            </a:endParaRPr>
          </a:p>
          <a:p>
            <a:pPr marL="0" indent="0" algn="l"/>
            <a:r>
              <a:rPr lang="en-US" altLang="en-US" sz="1400" b="0">
                <a:latin typeface="Calibri" panose="020F0502020204030204" charset="0"/>
                <a:ea typeface="Calibri" panose="020F0502020204030204" charset="0"/>
                <a:cs typeface="宋体" pitchFamily="2" charset="-122"/>
              </a:rPr>
              <a:t> ②</a:t>
            </a:r>
            <a:r>
              <a:rPr lang="zh-CN" sz="1400">
                <a:latin typeface="Times New Roman" panose="02020603050405020304" charset="0"/>
                <a:cs typeface="宋体" pitchFamily="2" charset="-122"/>
                <a:sym typeface="+mn-ea"/>
              </a:rPr>
              <a:t>周志华</a:t>
            </a:r>
            <a:r>
              <a:rPr lang="en-US" sz="1400">
                <a:latin typeface="Times New Roman" panose="02020603050405020304" charset="0"/>
                <a:cs typeface="宋体" pitchFamily="2" charset="-122"/>
                <a:sym typeface="+mn-ea"/>
              </a:rPr>
              <a:t>. </a:t>
            </a:r>
            <a:r>
              <a:rPr lang="zh-CN" sz="1400">
                <a:latin typeface="Times New Roman" panose="02020603050405020304" charset="0"/>
                <a:cs typeface="宋体" pitchFamily="2" charset="-122"/>
                <a:sym typeface="+mn-ea"/>
              </a:rPr>
              <a:t>机器学习</a:t>
            </a:r>
            <a:r>
              <a:rPr lang="en-US" sz="1400">
                <a:latin typeface="Times New Roman" panose="02020603050405020304" charset="0"/>
                <a:cs typeface="宋体" pitchFamily="2" charset="-122"/>
                <a:sym typeface="+mn-ea"/>
              </a:rPr>
              <a:t>. </a:t>
            </a:r>
            <a:r>
              <a:rPr lang="zh-CN" sz="1400">
                <a:latin typeface="Times New Roman" panose="02020603050405020304" charset="0"/>
                <a:cs typeface="宋体" pitchFamily="2" charset="-122"/>
                <a:sym typeface="+mn-ea"/>
              </a:rPr>
              <a:t>北京：清华大学出版社，</a:t>
            </a:r>
            <a:r>
              <a:rPr lang="en-US" sz="1400">
                <a:latin typeface="Times New Roman" panose="02020603050405020304" charset="0"/>
                <a:cs typeface="宋体" pitchFamily="2" charset="-122"/>
                <a:sym typeface="+mn-ea"/>
              </a:rPr>
              <a:t>2016.</a:t>
            </a:r>
            <a:endParaRPr lang="en-US" altLang="en-US" sz="1400" b="0">
              <a:latin typeface="Calibri" panose="020F0502020204030204" charset="0"/>
              <a:ea typeface="Calibri" panose="020F0502020204030204"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袋装法</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0" name="文本框 99"/>
          <p:cNvSpPr txBox="1"/>
          <p:nvPr/>
        </p:nvSpPr>
        <p:spPr>
          <a:xfrm>
            <a:off x="683260" y="1209675"/>
            <a:ext cx="10948035" cy="4682490"/>
          </a:xfrm>
          <a:prstGeom prst="rect">
            <a:avLst/>
          </a:prstGeom>
          <a:noFill/>
          <a:ln w="9525">
            <a:noFill/>
          </a:ln>
        </p:spPr>
        <p:txBody>
          <a:bodyPr>
            <a:noAutofit/>
          </a:bodyPr>
          <a:lstStyle/>
          <a:p>
            <a:pPr marL="285750" indent="-285750" algn="l" fontAlgn="auto">
              <a:lnSpc>
                <a:spcPct val="190000"/>
              </a:lnSpc>
              <a:buFont typeface="Arial" panose="020B0704020202020204" pitchFamily="34" charset="0"/>
              <a:buChar char="•"/>
            </a:pPr>
            <a:r>
              <a:rPr lang="zh-CN" b="0">
                <a:latin typeface="微软雅黑" charset="0"/>
                <a:ea typeface="微软雅黑" charset="0"/>
                <a:cs typeface="微软雅黑" charset="0"/>
              </a:rPr>
              <a:t>袋装法是并行式集成学习方法的主要代表。</a:t>
            </a:r>
            <a:endParaRPr lang="zh-CN" b="0">
              <a:latin typeface="微软雅黑" charset="0"/>
              <a:ea typeface="微软雅黑" charset="0"/>
              <a:cs typeface="微软雅黑" charset="0"/>
            </a:endParaRPr>
          </a:p>
          <a:p>
            <a:pPr marL="285750" indent="-285750" algn="l" fontAlgn="auto">
              <a:lnSpc>
                <a:spcPct val="190000"/>
              </a:lnSpc>
              <a:buFont typeface="Arial" panose="020B0704020202020204" pitchFamily="34" charset="0"/>
              <a:buChar char="•"/>
            </a:pPr>
            <a:r>
              <a:rPr lang="zh-CN" b="0">
                <a:latin typeface="微软雅黑" charset="0"/>
                <a:ea typeface="微软雅黑" charset="0"/>
                <a:cs typeface="微软雅黑" charset="0"/>
              </a:rPr>
              <a:t>袋装法搅动数据采用的是有放回地抽取数据（即拔靴法 </a:t>
            </a:r>
            <a:r>
              <a:rPr lang="en-US" b="0">
                <a:latin typeface="微软雅黑" charset="0"/>
                <a:ea typeface="微软雅黑" charset="0"/>
                <a:cs typeface="微软雅黑" charset="0"/>
              </a:rPr>
              <a:t>bootstrapping</a:t>
            </a:r>
            <a:r>
              <a:rPr lang="zh-CN" b="0">
                <a:latin typeface="微软雅黑" charset="0"/>
                <a:ea typeface="微软雅黑" charset="0"/>
                <a:cs typeface="微软雅黑" charset="0"/>
              </a:rPr>
              <a:t>）。</a:t>
            </a:r>
            <a:endParaRPr lang="zh-CN" b="0">
              <a:latin typeface="微软雅黑" charset="0"/>
              <a:ea typeface="微软雅黑" charset="0"/>
              <a:cs typeface="微软雅黑" charset="0"/>
            </a:endParaRPr>
          </a:p>
          <a:p>
            <a:pPr marL="285750" indent="-285750" algn="l" fontAlgn="auto">
              <a:lnSpc>
                <a:spcPct val="190000"/>
              </a:lnSpc>
              <a:buFont typeface="Arial" panose="020B0704020202020204" pitchFamily="34" charset="0"/>
              <a:buChar char="•"/>
            </a:pPr>
            <a:r>
              <a:rPr lang="zh-CN" b="0">
                <a:latin typeface="微软雅黑" charset="0"/>
                <a:ea typeface="微软雅黑" charset="0"/>
                <a:cs typeface="微软雅黑" charset="0"/>
              </a:rPr>
              <a:t>袋装法的基本步骤：</a:t>
            </a:r>
            <a:r>
              <a:rPr lang="en-US" b="0">
                <a:latin typeface="微软雅黑" charset="0"/>
                <a:ea typeface="微软雅黑" charset="0"/>
                <a:cs typeface="微软雅黑" charset="0"/>
              </a:rPr>
              <a:t>1</a:t>
            </a:r>
            <a:r>
              <a:rPr lang="zh-CN" b="0">
                <a:latin typeface="微软雅黑" charset="0"/>
                <a:ea typeface="微软雅黑" charset="0"/>
                <a:cs typeface="微软雅黑" charset="0"/>
              </a:rPr>
              <a:t>）对训练数据进行有放回的再抽样，得到</a:t>
            </a:r>
            <a:r>
              <a:rPr lang="en-US" b="0">
                <a:latin typeface="微软雅黑" charset="0"/>
                <a:ea typeface="微软雅黑" charset="0"/>
                <a:cs typeface="微软雅黑" charset="0"/>
              </a:rPr>
              <a:t>B</a:t>
            </a:r>
            <a:r>
              <a:rPr lang="zh-CN" b="0">
                <a:latin typeface="微软雅黑" charset="0"/>
                <a:ea typeface="微软雅黑" charset="0"/>
                <a:cs typeface="微软雅黑" charset="0"/>
              </a:rPr>
              <a:t>个数量的拔靴样本 </a:t>
            </a:r>
            <a:r>
              <a:rPr lang="en-US" b="0">
                <a:latin typeface="微软雅黑" charset="0"/>
                <a:ea typeface="微软雅黑" charset="0"/>
                <a:cs typeface="微软雅黑" charset="0"/>
              </a:rPr>
              <a:t>(bootstrapping sample)</a:t>
            </a:r>
            <a:r>
              <a:rPr lang="zh-CN" b="0">
                <a:latin typeface="微软雅黑" charset="0"/>
                <a:ea typeface="微软雅黑" charset="0"/>
                <a:cs typeface="微软雅黑" charset="0"/>
              </a:rPr>
              <a:t>；</a:t>
            </a:r>
            <a:r>
              <a:rPr lang="en-US" b="0">
                <a:latin typeface="微软雅黑" charset="0"/>
                <a:ea typeface="微软雅黑" charset="0"/>
                <a:cs typeface="微软雅黑" charset="0"/>
              </a:rPr>
              <a:t>2</a:t>
            </a:r>
            <a:r>
              <a:rPr lang="zh-CN" b="0">
                <a:latin typeface="微软雅黑" charset="0"/>
                <a:ea typeface="微软雅黑" charset="0"/>
                <a:cs typeface="微软雅黑" charset="0"/>
              </a:rPr>
              <a:t>）根据每个拔靴样本训练</a:t>
            </a:r>
            <a:r>
              <a:rPr lang="en-US" b="0">
                <a:latin typeface="微软雅黑" charset="0"/>
                <a:ea typeface="微软雅黑" charset="0"/>
                <a:cs typeface="微软雅黑" charset="0"/>
              </a:rPr>
              <a:t>B</a:t>
            </a:r>
            <a:r>
              <a:rPr lang="zh-CN" b="0">
                <a:latin typeface="微软雅黑" charset="0"/>
                <a:ea typeface="微软雅黑" charset="0"/>
                <a:cs typeface="微软雅黑" charset="0"/>
              </a:rPr>
              <a:t>棵未修枝的决策树；</a:t>
            </a:r>
            <a:r>
              <a:rPr lang="en-US" b="0">
                <a:latin typeface="微软雅黑" charset="0"/>
                <a:ea typeface="微软雅黑" charset="0"/>
                <a:cs typeface="微软雅黑" charset="0"/>
              </a:rPr>
              <a:t>3</a:t>
            </a:r>
            <a:r>
              <a:rPr lang="zh-CN" b="0">
                <a:latin typeface="微软雅黑" charset="0"/>
                <a:ea typeface="微软雅黑" charset="0"/>
                <a:cs typeface="微软雅黑" charset="0"/>
              </a:rPr>
              <a:t>）对于回归树，将</a:t>
            </a:r>
            <a:r>
              <a:rPr lang="en-US" b="0">
                <a:latin typeface="微软雅黑" charset="0"/>
                <a:ea typeface="微软雅黑" charset="0"/>
                <a:cs typeface="微软雅黑" charset="0"/>
              </a:rPr>
              <a:t>B</a:t>
            </a:r>
            <a:r>
              <a:rPr lang="zh-CN" b="0">
                <a:latin typeface="微软雅黑" charset="0"/>
                <a:ea typeface="微软雅黑" charset="0"/>
                <a:cs typeface="微软雅黑" charset="0"/>
              </a:rPr>
              <a:t>棵决策树的预测结果进行</a:t>
            </a:r>
            <a:r>
              <a:rPr lang="zh-CN" b="1">
                <a:latin typeface="微软雅黑" charset="0"/>
                <a:ea typeface="微软雅黑" charset="0"/>
                <a:cs typeface="微软雅黑" charset="0"/>
              </a:rPr>
              <a:t>简单算术平均</a:t>
            </a:r>
            <a:r>
              <a:rPr lang="zh-CN" b="0">
                <a:latin typeface="微软雅黑" charset="0"/>
                <a:ea typeface="微软雅黑" charset="0"/>
                <a:cs typeface="微软雅黑" charset="0"/>
              </a:rPr>
              <a:t>，对于分类树，将</a:t>
            </a:r>
            <a:r>
              <a:rPr lang="en-US" b="0">
                <a:latin typeface="微软雅黑" charset="0"/>
                <a:ea typeface="微软雅黑" charset="0"/>
                <a:cs typeface="微软雅黑" charset="0"/>
              </a:rPr>
              <a:t>B</a:t>
            </a:r>
            <a:r>
              <a:rPr lang="zh-CN" b="0">
                <a:latin typeface="微软雅黑" charset="0"/>
                <a:ea typeface="微软雅黑" charset="0"/>
                <a:cs typeface="微软雅黑" charset="0"/>
              </a:rPr>
              <a:t>棵决策树的预测结果进行</a:t>
            </a:r>
            <a:r>
              <a:rPr lang="zh-CN" b="1">
                <a:latin typeface="微软雅黑" charset="0"/>
                <a:ea typeface="微软雅黑" charset="0"/>
                <a:cs typeface="微软雅黑" charset="0"/>
              </a:rPr>
              <a:t>多数投票</a:t>
            </a:r>
            <a:r>
              <a:rPr lang="zh-CN" b="0">
                <a:latin typeface="微软雅黑" charset="0"/>
                <a:ea typeface="微软雅黑" charset="0"/>
                <a:cs typeface="微软雅黑" charset="0"/>
              </a:rPr>
              <a:t>，即取众数。</a:t>
            </a:r>
            <a:endParaRPr lang="zh-CN" b="0">
              <a:latin typeface="微软雅黑" charset="0"/>
              <a:ea typeface="微软雅黑" charset="0"/>
              <a:cs typeface="微软雅黑" charset="0"/>
            </a:endParaRPr>
          </a:p>
          <a:p>
            <a:pPr marL="285750" indent="-285750" algn="l" fontAlgn="auto">
              <a:lnSpc>
                <a:spcPct val="190000"/>
              </a:lnSpc>
              <a:buFont typeface="Arial" panose="020B0704020202020204" pitchFamily="34" charset="0"/>
              <a:buChar char="•"/>
            </a:pPr>
            <a:r>
              <a:rPr lang="zh-CN" altLang="en-US" b="0">
                <a:latin typeface="微软雅黑" charset="0"/>
                <a:ea typeface="微软雅黑" charset="0"/>
                <a:cs typeface="微软雅黑" charset="0"/>
              </a:rPr>
              <a:t>袋装法将决策树估计的大量结果汇总，可以降低算法估计的方差，提高模型的预测准确率。</a:t>
            </a:r>
            <a:endParaRPr lang="zh-CN" altLang="en-US" b="0">
              <a:latin typeface="微软雅黑" charset="0"/>
              <a:ea typeface="微软雅黑" charset="0"/>
              <a:cs typeface="微软雅黑" charset="0"/>
            </a:endParaRPr>
          </a:p>
          <a:p>
            <a:pPr marL="285750" indent="-285750" algn="l" fontAlgn="auto">
              <a:lnSpc>
                <a:spcPct val="190000"/>
              </a:lnSpc>
              <a:buFont typeface="Arial" panose="020B0704020202020204" pitchFamily="34" charset="0"/>
              <a:buChar char="•"/>
            </a:pPr>
            <a:r>
              <a:rPr lang="zh-CN" altLang="en-US" b="0">
                <a:latin typeface="微软雅黑" charset="0"/>
                <a:ea typeface="微软雅黑" charset="0"/>
                <a:cs typeface="微软雅黑" charset="0"/>
              </a:rPr>
              <a:t>袋装法有利于得到更为光滑的决策边界，提高预测性能。</a:t>
            </a:r>
            <a:endParaRPr lang="zh-CN" altLang="en-US" b="0">
              <a:latin typeface="微软雅黑" charset="0"/>
              <a:ea typeface="微软雅黑" charset="0"/>
              <a:cs typeface="微软雅黑" charset="0"/>
            </a:endParaRPr>
          </a:p>
          <a:p>
            <a:pPr marL="285750" indent="-285750" algn="l" fontAlgn="auto">
              <a:lnSpc>
                <a:spcPct val="190000"/>
              </a:lnSpc>
              <a:buFont typeface="Arial" panose="020B0704020202020204" pitchFamily="34" charset="0"/>
              <a:buChar char="•"/>
            </a:pPr>
            <a:r>
              <a:rPr lang="zh-CN" altLang="en-US" b="0">
                <a:latin typeface="微软雅黑" charset="0"/>
                <a:ea typeface="微软雅黑" charset="0"/>
                <a:cs typeface="微软雅黑" charset="0"/>
              </a:rPr>
              <a:t>如果是方差较小的估计量（如KNN），袋装法的作用则相对有限，因为即使随机抽取数据，一般也不会对K个近邻的平均结果产生显著影响。</a:t>
            </a:r>
            <a:endParaRPr lang="zh-CN" altLang="en-US" b="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sp>
        <p:nvSpPr>
          <p:cNvPr id="11" name="文本框 10"/>
          <p:cNvSpPr txBox="1"/>
          <p:nvPr/>
        </p:nvSpPr>
        <p:spPr>
          <a:xfrm>
            <a:off x="831215" y="2525395"/>
            <a:ext cx="5264785"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01 </a:t>
            </a:r>
            <a:r>
              <a:rPr lang="zh-CN" altLang="en-US" sz="4400">
                <a:latin typeface="微软雅黑" panose="020B0503020204020204" charset="-122"/>
                <a:ea typeface="微软雅黑" panose="020B0503020204020204" charset="-122"/>
                <a:cs typeface="微软雅黑" panose="020B0503020204020204" charset="-122"/>
              </a:rPr>
              <a:t>引入</a:t>
            </a:r>
            <a:endParaRPr lang="zh-CN" altLang="en-US" sz="440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5343525" y="1103630"/>
            <a:ext cx="5474335" cy="4650740"/>
          </a:xfrm>
          <a:prstGeom prst="rect">
            <a:avLst/>
          </a:prstGeom>
        </p:spPr>
      </p:pic>
      <p:sp>
        <p:nvSpPr>
          <p:cNvPr id="2" name="文本框 1"/>
          <p:cNvSpPr txBox="1"/>
          <p:nvPr/>
        </p:nvSpPr>
        <p:spPr>
          <a:xfrm>
            <a:off x="1315085" y="3302000"/>
            <a:ext cx="6096000" cy="460375"/>
          </a:xfrm>
          <a:prstGeom prst="rect">
            <a:avLst/>
          </a:prstGeom>
          <a:noFill/>
        </p:spPr>
        <p:txBody>
          <a:bodyPr wrap="square" rtlCol="0" anchor="t">
            <a:spAutoFit/>
          </a:bodyPr>
          <a:p>
            <a:pPr>
              <a:lnSpc>
                <a:spcPct val="120000"/>
              </a:lnSpc>
            </a:pPr>
            <a:r>
              <a:rPr lang="en-US" altLang="zh-CN" sz="20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Introduction</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pic>
        <p:nvPicPr>
          <p:cNvPr id="10" name="图片 9"/>
          <p:cNvPicPr>
            <a:picLocks noChangeAspect="1"/>
          </p:cNvPicPr>
          <p:nvPr/>
        </p:nvPicPr>
        <p:blipFill>
          <a:blip r:embed="rId1"/>
          <a:stretch>
            <a:fillRect/>
          </a:stretch>
        </p:blipFill>
        <p:spPr>
          <a:xfrm>
            <a:off x="7905115" y="2171065"/>
            <a:ext cx="3776980" cy="2515870"/>
          </a:xfrm>
          <a:prstGeom prst="rect">
            <a:avLst/>
          </a:prstGeom>
        </p:spPr>
      </p:pic>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随机森林</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mc:AlternateContent xmlns:mc="http://schemas.openxmlformats.org/markup-compatibility/2006">
        <mc:Choice xmlns:a14="http://schemas.microsoft.com/office/drawing/2010/main" Requires="a14">
          <p:sp>
            <p:nvSpPr>
              <p:cNvPr id="100" name="文本框 99"/>
              <p:cNvSpPr txBox="1"/>
              <p:nvPr/>
            </p:nvSpPr>
            <p:spPr>
              <a:xfrm>
                <a:off x="307340" y="1087755"/>
                <a:ext cx="7597775" cy="4682490"/>
              </a:xfrm>
              <a:prstGeom prst="rect">
                <a:avLst/>
              </a:prstGeom>
              <a:noFill/>
              <a:ln w="9525">
                <a:noFill/>
              </a:ln>
            </p:spPr>
            <p:txBody>
              <a:bodyPr>
                <a:noAutofit/>
              </a:bodyPr>
              <a:lstStyle/>
              <a:p>
                <a:pPr marL="285750" indent="-285750" algn="l" fontAlgn="auto">
                  <a:lnSpc>
                    <a:spcPct val="170000"/>
                  </a:lnSpc>
                  <a:buFont typeface="Arial" panose="020B0704020202020204" pitchFamily="34" charset="0"/>
                  <a:buChar char="•"/>
                </a:pPr>
                <a:r>
                  <a:rPr lang="zh-CN" altLang="en-US" b="0">
                    <a:latin typeface="微软雅黑" charset="0"/>
                    <a:ea typeface="微软雅黑" charset="0"/>
                    <a:cs typeface="微软雅黑" charset="0"/>
                  </a:rPr>
                  <a:t>建立的目的：降低不同决策树之间的相关性</a:t>
                </a:r>
                <a:endParaRPr lang="zh-CN" altLang="en-US" b="0">
                  <a:latin typeface="微软雅黑" charset="0"/>
                  <a:ea typeface="微软雅黑" charset="0"/>
                  <a:cs typeface="微软雅黑" charset="0"/>
                </a:endParaRPr>
              </a:p>
              <a:p>
                <a:pPr marL="285750" indent="-285750" algn="l" fontAlgn="auto">
                  <a:lnSpc>
                    <a:spcPct val="170000"/>
                  </a:lnSpc>
                  <a:buFont typeface="Arial" panose="020B0704020202020204" pitchFamily="34" charset="0"/>
                  <a:buChar char="•"/>
                </a:pPr>
                <a:r>
                  <a:rPr lang="zh-CN" altLang="en-US" b="0">
                    <a:latin typeface="微软雅黑" charset="0"/>
                    <a:ea typeface="微软雅黑" charset="0"/>
                    <a:cs typeface="微软雅黑" charset="0"/>
                  </a:rPr>
                  <a:t>介绍：采用多个决策树训练模型，在袋装法的基础上，从数据集中随机有放回地抽样，再用每个子样本训练决策树。</a:t>
                </a:r>
                <a:endParaRPr lang="zh-CN" altLang="en-US" b="0">
                  <a:latin typeface="微软雅黑" charset="0"/>
                  <a:ea typeface="微软雅黑" charset="0"/>
                  <a:cs typeface="微软雅黑" charset="0"/>
                </a:endParaRPr>
              </a:p>
              <a:p>
                <a:pPr marL="285750" indent="-285750" algn="l" fontAlgn="auto">
                  <a:lnSpc>
                    <a:spcPct val="170000"/>
                  </a:lnSpc>
                  <a:buFont typeface="Arial" panose="020B0704020202020204" pitchFamily="34" charset="0"/>
                  <a:buChar char="•"/>
                </a:pPr>
                <a:r>
                  <a:rPr lang="zh-CN" altLang="en-US" b="0">
                    <a:latin typeface="微软雅黑" charset="0"/>
                    <a:ea typeface="微软雅黑" charset="0"/>
                    <a:cs typeface="微软雅黑" charset="0"/>
                  </a:rPr>
                  <a:t>在每个决策树的节点分裂时，仅随机选取部分变量（m个变量）作为候选的分类变量，不会考虑其他变量，而在下一点分裂时，再随机选择部分分裂变量作为候选。每次分裂选择的变量不完全相同。对于分类树，一般建议选择m= </a:t>
                </a:r>
                <a14:m>
                  <m:oMath xmlns:m="http://schemas.openxmlformats.org/officeDocument/2006/math">
                    <m:rad>
                      <m:radPr>
                        <m:degHide m:val="on"/>
                        <m:ctrlPr>
                          <a:rPr lang="en-US" altLang="zh-CN" b="0" i="1">
                            <a:latin typeface="DejaVu Math TeX Gyre" panose="02000503000000000000" charset="0"/>
                            <a:ea typeface="微软雅黑" charset="0"/>
                            <a:cs typeface="DejaVu Math TeX Gyre" panose="02000503000000000000" charset="0"/>
                          </a:rPr>
                        </m:ctrlPr>
                      </m:radPr>
                      <m:deg/>
                      <m:e>
                        <m:r>
                          <a:rPr lang="en-US" altLang="zh-CN" b="0" i="1">
                            <a:latin typeface="DejaVu Math TeX Gyre" panose="02000503000000000000" charset="0"/>
                            <a:ea typeface="微软雅黑" charset="0"/>
                            <a:cs typeface="DejaVu Math TeX Gyre" panose="02000503000000000000" charset="0"/>
                          </a:rPr>
                          <m:t>𝑝</m:t>
                        </m:r>
                      </m:e>
                    </m:rad>
                  </m:oMath>
                </a14:m>
                <a:r>
                  <a:rPr lang="zh-CN" altLang="en-US" b="0">
                    <a:latin typeface="微软雅黑" charset="0"/>
                    <a:ea typeface="微软雅黑" charset="0"/>
                    <a:cs typeface="微软雅黑" charset="0"/>
                  </a:rPr>
                  <a:t>， p是全部的特征变量的个数；对于回归树，则建议选取m=p/3 个变量作为候选变量。这种变量选取的“随机性”是为了降低决策树之间的相关性，也就是随机特征选择（random feature selection）。</a:t>
                </a:r>
                <a:endParaRPr lang="zh-CN" altLang="en-US" b="0">
                  <a:latin typeface="微软雅黑" charset="0"/>
                  <a:ea typeface="微软雅黑" charset="0"/>
                  <a:cs typeface="微软雅黑" charset="0"/>
                </a:endParaRPr>
              </a:p>
            </p:txBody>
          </p:sp>
        </mc:Choice>
        <mc:Fallback>
          <p:sp>
            <p:nvSpPr>
              <p:cNvPr id="100" name="文本框 99"/>
              <p:cNvSpPr txBox="1">
                <a:spLocks noRot="1" noChangeAspect="1" noMove="1" noResize="1" noEditPoints="1" noAdjustHandles="1" noChangeArrowheads="1" noChangeShapeType="1" noTextEdit="1"/>
              </p:cNvSpPr>
              <p:nvPr/>
            </p:nvSpPr>
            <p:spPr>
              <a:xfrm>
                <a:off x="307340" y="1087755"/>
                <a:ext cx="7597775" cy="4682490"/>
              </a:xfrm>
              <a:prstGeom prst="rect">
                <a:avLst/>
              </a:prstGeom>
              <a:blipFill rotWithShape="1">
                <a:blip r:embed="rId2"/>
                <a:stretch>
                  <a:fillRect b="-3146"/>
                </a:stretch>
              </a:blipFill>
              <a:ln w="9525">
                <a:noFill/>
              </a:ln>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5158105" y="3295015"/>
            <a:ext cx="6743065" cy="2447290"/>
          </a:xfrm>
          <a:prstGeom prst="rect">
            <a:avLst/>
          </a:prstGeom>
          <a:noFill/>
          <a:ln>
            <a:noFill/>
          </a:ln>
        </p:spPr>
      </p:pic>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随机森林</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0" name="文本框 99"/>
          <p:cNvSpPr txBox="1"/>
          <p:nvPr/>
        </p:nvSpPr>
        <p:spPr>
          <a:xfrm>
            <a:off x="187960" y="842010"/>
            <a:ext cx="11777980" cy="1876425"/>
          </a:xfrm>
          <a:prstGeom prst="rect">
            <a:avLst/>
          </a:prstGeom>
          <a:noFill/>
          <a:ln w="9525">
            <a:noFill/>
          </a:ln>
        </p:spPr>
        <p:txBody>
          <a:bodyPr>
            <a:noAutofit/>
          </a:bodyPr>
          <a:lstStyle/>
          <a:p>
            <a:pPr marL="285750" indent="-285750" fontAlgn="auto">
              <a:lnSpc>
                <a:spcPct val="150000"/>
              </a:lnSpc>
              <a:buFont typeface="Arial" panose="020B0704020202020204" pitchFamily="34" charset="0"/>
              <a:buChar char="•"/>
            </a:pPr>
            <a:r>
              <a:rPr lang="zh-CN" altLang="en-US" b="0">
                <a:latin typeface="微软雅黑" charset="0"/>
                <a:ea typeface="微软雅黑" charset="0"/>
                <a:cs typeface="微软雅黑" charset="0"/>
              </a:rPr>
              <a:t>包括以下几个步骤：</a:t>
            </a:r>
            <a:endParaRPr lang="zh-CN" altLang="en-US" b="0">
              <a:latin typeface="微软雅黑" charset="0"/>
              <a:ea typeface="微软雅黑" charset="0"/>
              <a:cs typeface="微软雅黑" charset="0"/>
            </a:endParaRPr>
          </a:p>
          <a:p>
            <a:pPr indent="0" fontAlgn="auto">
              <a:lnSpc>
                <a:spcPct val="150000"/>
              </a:lnSpc>
              <a:buNone/>
            </a:pPr>
            <a:r>
              <a:rPr lang="zh-CN" altLang="en-US" b="0">
                <a:latin typeface="微软雅黑" charset="0"/>
                <a:ea typeface="微软雅黑" charset="0"/>
                <a:cs typeface="微软雅黑" charset="0"/>
              </a:rPr>
              <a:t>1）预设模型的超参数，比如有几棵树，每棵树的深度；</a:t>
            </a:r>
            <a:endParaRPr lang="zh-CN" altLang="en-US" b="0">
              <a:latin typeface="微软雅黑" charset="0"/>
              <a:ea typeface="微软雅黑" charset="0"/>
              <a:cs typeface="微软雅黑" charset="0"/>
            </a:endParaRPr>
          </a:p>
          <a:p>
            <a:pPr indent="0" fontAlgn="auto">
              <a:lnSpc>
                <a:spcPct val="110000"/>
              </a:lnSpc>
              <a:buNone/>
            </a:pPr>
            <a:r>
              <a:rPr lang="zh-CN" altLang="en-US" b="0">
                <a:latin typeface="微软雅黑" charset="0"/>
                <a:ea typeface="微软雅黑" charset="0"/>
                <a:cs typeface="微软雅黑" charset="0"/>
              </a:rPr>
              <a:t>2）N个数据中随机有放回的抽取n个数据，训练决策树，每个分裂节点从p个特征变量中随机选择 m个变量作为候选变量，每次分裂的选取不完全相同，每次抽取的n个数据都训练一棵决策树；</a:t>
            </a:r>
            <a:endParaRPr lang="zh-CN" altLang="en-US" b="0">
              <a:latin typeface="微软雅黑" charset="0"/>
              <a:ea typeface="微软雅黑" charset="0"/>
              <a:cs typeface="微软雅黑" charset="0"/>
            </a:endParaRPr>
          </a:p>
          <a:p>
            <a:pPr indent="0" fontAlgn="auto">
              <a:lnSpc>
                <a:spcPct val="150000"/>
              </a:lnSpc>
              <a:buNone/>
            </a:pPr>
            <a:r>
              <a:rPr lang="zh-CN" altLang="en-US" b="0">
                <a:latin typeface="微软雅黑" charset="0"/>
                <a:ea typeface="微软雅黑" charset="0"/>
                <a:cs typeface="微软雅黑" charset="0"/>
              </a:rPr>
              <a:t>3）输入待预测样本到每个决策树中，以一定方法将各个树的结果进行整合，通常回归问题求均值，分类问题求众数。</a:t>
            </a:r>
            <a:endParaRPr lang="zh-CN" altLang="en-US" b="0">
              <a:latin typeface="微软雅黑" charset="0"/>
              <a:ea typeface="微软雅黑" charset="0"/>
              <a:cs typeface="微软雅黑" charset="0"/>
            </a:endParaRPr>
          </a:p>
          <a:p>
            <a:pPr marL="285750" indent="-285750" fontAlgn="auto">
              <a:lnSpc>
                <a:spcPct val="150000"/>
              </a:lnSpc>
              <a:buFont typeface="Wingdings" panose="05000000000000000000" charset="0"/>
              <a:buChar char=""/>
            </a:pPr>
            <a:endParaRPr lang="zh-CN" altLang="en-US" b="0">
              <a:latin typeface="微软雅黑" charset="0"/>
              <a:ea typeface="微软雅黑" charset="0"/>
              <a:cs typeface="微软雅黑" charset="0"/>
            </a:endParaRPr>
          </a:p>
        </p:txBody>
      </p:sp>
      <p:sp>
        <p:nvSpPr>
          <p:cNvPr id="2" name="文本框 1"/>
          <p:cNvSpPr txBox="1"/>
          <p:nvPr/>
        </p:nvSpPr>
        <p:spPr>
          <a:xfrm>
            <a:off x="5989320" y="5994400"/>
            <a:ext cx="5080000" cy="366395"/>
          </a:xfrm>
          <a:prstGeom prst="rect">
            <a:avLst/>
          </a:prstGeom>
          <a:noFill/>
          <a:ln w="9525">
            <a:noFill/>
          </a:ln>
        </p:spPr>
        <p:txBody>
          <a:bodyPr>
            <a:noAutofit/>
          </a:bodyPr>
          <a:lstStyle/>
          <a:p>
            <a:pPr marL="0" indent="266700" algn="ctr"/>
            <a:r>
              <a:rPr lang="zh-CN" sz="1400" b="0">
                <a:latin typeface="Calibri" panose="020F0502020204030204" charset="0"/>
                <a:cs typeface="宋体" pitchFamily="2" charset="-122"/>
              </a:rPr>
              <a:t>图</a:t>
            </a:r>
            <a:r>
              <a:rPr lang="en-US" sz="1400" b="0">
                <a:latin typeface="Calibri" panose="020F0502020204030204" charset="0"/>
                <a:cs typeface="宋体" pitchFamily="2" charset="-122"/>
              </a:rPr>
              <a:t>7  </a:t>
            </a:r>
            <a:r>
              <a:rPr lang="zh-CN" sz="1400" b="0">
                <a:latin typeface="Calibri" panose="020F0502020204030204" charset="0"/>
                <a:cs typeface="宋体" pitchFamily="2" charset="-122"/>
              </a:rPr>
              <a:t>简历筛选的随机森林模型</a:t>
            </a:r>
            <a:endParaRPr lang="zh-CN" altLang="en-US" sz="1400" b="0">
              <a:latin typeface="Calibri" panose="020F0502020204030204" charset="0"/>
              <a:cs typeface="宋体" pitchFamily="2" charset="-122"/>
            </a:endParaRPr>
          </a:p>
        </p:txBody>
      </p:sp>
      <p:sp>
        <p:nvSpPr>
          <p:cNvPr id="5" name="文本框 4"/>
          <p:cNvSpPr txBox="1"/>
          <p:nvPr/>
        </p:nvSpPr>
        <p:spPr>
          <a:xfrm>
            <a:off x="187960" y="3168650"/>
            <a:ext cx="5141595" cy="3238500"/>
          </a:xfrm>
          <a:prstGeom prst="rect">
            <a:avLst/>
          </a:prstGeom>
          <a:noFill/>
        </p:spPr>
        <p:txBody>
          <a:bodyPr wrap="square" rtlCol="0" anchor="t">
            <a:spAutoFit/>
          </a:bodyPr>
          <a:lstStyle/>
          <a:p>
            <a:pPr indent="0" fontAlgn="auto">
              <a:lnSpc>
                <a:spcPct val="150000"/>
              </a:lnSpc>
              <a:buNone/>
            </a:pPr>
            <a:r>
              <a:rPr lang="zh-CN" altLang="en-US" sz="2000" b="1">
                <a:solidFill>
                  <a:srgbClr val="3C9FD3"/>
                </a:solidFill>
                <a:latin typeface="微软雅黑" charset="0"/>
                <a:ea typeface="微软雅黑" charset="0"/>
                <a:cs typeface="微软雅黑" charset="0"/>
                <a:sym typeface="+mn-ea"/>
              </a:rPr>
              <a:t>案例</a:t>
            </a:r>
            <a:r>
              <a:rPr lang="en-US" altLang="zh-CN" sz="2000" b="1">
                <a:solidFill>
                  <a:srgbClr val="3C9FD3"/>
                </a:solidFill>
                <a:latin typeface="微软雅黑" charset="0"/>
                <a:ea typeface="微软雅黑" charset="0"/>
                <a:cs typeface="微软雅黑" charset="0"/>
                <a:sym typeface="+mn-ea"/>
              </a:rPr>
              <a:t> </a:t>
            </a:r>
            <a:endParaRPr lang="en-US" altLang="zh-CN" sz="2000" b="1">
              <a:solidFill>
                <a:srgbClr val="3C9FD3"/>
              </a:solidFill>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r>
              <a:rPr lang="en-US" altLang="zh-CN">
                <a:latin typeface="微软雅黑" charset="0"/>
                <a:ea typeface="微软雅黑" charset="0"/>
                <a:cs typeface="微软雅黑" charset="0"/>
                <a:sym typeface="+mn-ea"/>
              </a:rPr>
              <a:t>在随机森林中，每棵决策树使用的分裂变量可能不同</a:t>
            </a:r>
            <a:endParaRPr lang="en-US" altLang="zh-CN" b="0">
              <a:latin typeface="微软雅黑" charset="0"/>
              <a:ea typeface="微软雅黑" charset="0"/>
              <a:cs typeface="微软雅黑" charset="0"/>
            </a:endParaRPr>
          </a:p>
          <a:p>
            <a:pPr marL="285750" indent="-285750" fontAlgn="auto">
              <a:lnSpc>
                <a:spcPct val="130000"/>
              </a:lnSpc>
              <a:buFont typeface="Arial" panose="020B0704020202020204" pitchFamily="34" charset="0"/>
              <a:buChar char="•"/>
            </a:pPr>
            <a:r>
              <a:rPr lang="zh-CN" altLang="en-US">
                <a:latin typeface="微软雅黑" charset="0"/>
                <a:ea typeface="微软雅黑" charset="0"/>
                <a:cs typeface="微软雅黑" charset="0"/>
                <a:sym typeface="+mn-ea"/>
              </a:rPr>
              <a:t>优点：易于解释，并可以计算每个特征的重要性；不易过度拟合，抗噪性较好，不容易受到噪音变量的干扰。同时，决策树的训练过程选取部分数据和特征，处理高维数据相对更快。</a:t>
            </a:r>
            <a:endParaRPr lang="zh-CN" altLang="en-US" b="0">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r>
              <a:rPr lang="zh-CN" altLang="en-US">
                <a:latin typeface="微软雅黑" charset="0"/>
                <a:ea typeface="微软雅黑" charset="0"/>
                <a:cs typeface="微软雅黑" charset="0"/>
                <a:sym typeface="+mn-ea"/>
              </a:rPr>
              <a:t>缺点：过于笼统，不专注于解决困难数据。</a:t>
            </a:r>
            <a:endParaRPr lang="zh-CN" altLang="en-US">
              <a:latin typeface="微软雅黑" charset="0"/>
              <a:ea typeface="微软雅黑" charset="0"/>
              <a:cs typeface="微软雅黑"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提升法</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nvSpPr>
        <p:spPr>
          <a:xfrm>
            <a:off x="238125" y="829310"/>
            <a:ext cx="11431270" cy="5775325"/>
          </a:xfrm>
          <a:prstGeom prst="rect">
            <a:avLst/>
          </a:prstGeom>
          <a:noFill/>
        </p:spPr>
        <p:txBody>
          <a:bodyPr wrap="square" rtlCol="0" anchor="t">
            <a:noAutofit/>
          </a:bodyPr>
          <a:lstStyle/>
          <a:p>
            <a:pPr marL="285750" indent="-285750" fontAlgn="auto">
              <a:lnSpc>
                <a:spcPct val="150000"/>
              </a:lnSpc>
              <a:buFont typeface="Wingdings" panose="05000000000000000000" charset="0"/>
              <a:buChar char=""/>
            </a:pPr>
            <a:r>
              <a:rPr lang="zh-CN" altLang="en-US" sz="1600">
                <a:latin typeface="Times New Roman" panose="02020603050405020304" charset="0"/>
                <a:cs typeface="宋体" pitchFamily="2" charset="-122"/>
                <a:sym typeface="+mn-ea"/>
              </a:rPr>
              <a:t>串行式集成学习的算法</a:t>
            </a:r>
            <a:endParaRPr lang="zh-CN" altLang="en-US" sz="1600">
              <a:latin typeface="Times New Roman" panose="02020603050405020304" charset="0"/>
              <a:cs typeface="宋体" pitchFamily="2" charset="-122"/>
              <a:sym typeface="+mn-ea"/>
            </a:endParaRPr>
          </a:p>
          <a:p>
            <a:pPr marL="285750" indent="-285750" fontAlgn="auto">
              <a:lnSpc>
                <a:spcPct val="90000"/>
              </a:lnSpc>
              <a:buFont typeface="Wingdings" panose="05000000000000000000" charset="0"/>
              <a:buChar char=""/>
            </a:pPr>
            <a:r>
              <a:rPr lang="zh-CN" altLang="en-US" sz="1600">
                <a:latin typeface="Times New Roman" panose="02020603050405020304" charset="0"/>
                <a:cs typeface="宋体" pitchFamily="2" charset="-122"/>
                <a:sym typeface="+mn-ea"/>
              </a:rPr>
              <a:t>自适应提升法（</a:t>
            </a:r>
            <a:r>
              <a:rPr lang="zh-CN" altLang="en-US">
                <a:latin typeface="Times New Roman" panose="02020603050405020304" charset="0"/>
                <a:cs typeface="宋体" pitchFamily="2" charset="-122"/>
                <a:sym typeface="+mn-ea"/>
              </a:rPr>
              <a:t>adaptive </a:t>
            </a:r>
            <a:r>
              <a:rPr lang="zh-CN" altLang="en-US" sz="1600">
                <a:latin typeface="Times New Roman" panose="02020603050405020304" charset="0"/>
                <a:cs typeface="宋体" pitchFamily="2" charset="-122"/>
                <a:sym typeface="+mn-ea"/>
              </a:rPr>
              <a:t>boosting）</a:t>
            </a:r>
            <a:endParaRPr lang="zh-CN" altLang="en-US" sz="1600">
              <a:latin typeface="Times New Roman" panose="02020603050405020304" charset="0"/>
              <a:cs typeface="宋体" pitchFamily="2" charset="-122"/>
              <a:sym typeface="+mn-ea"/>
            </a:endParaRPr>
          </a:p>
          <a:p>
            <a:pPr marL="285750" indent="-285750" fontAlgn="auto">
              <a:lnSpc>
                <a:spcPct val="150000"/>
              </a:lnSpc>
              <a:buFont typeface="Arial" panose="020B0704020202020204" pitchFamily="34" charset="0"/>
              <a:buChar char="•"/>
            </a:pPr>
            <a:r>
              <a:rPr lang="zh-CN" altLang="en-US" sz="1600">
                <a:latin typeface="Times New Roman" panose="02020603050405020304" charset="0"/>
                <a:cs typeface="宋体" pitchFamily="2" charset="-122"/>
                <a:sym typeface="+mn-ea"/>
              </a:rPr>
              <a:t>通过基于学习器不同权重来提升模型预测结果的机器学习算法。</a:t>
            </a:r>
            <a:endParaRPr lang="zh-CN" altLang="en-US" sz="1600">
              <a:latin typeface="Times New Roman" panose="02020603050405020304" charset="0"/>
              <a:cs typeface="宋体" pitchFamily="2" charset="-122"/>
              <a:sym typeface="+mn-ea"/>
            </a:endParaRPr>
          </a:p>
          <a:p>
            <a:pPr marL="285750" indent="-285750" fontAlgn="auto">
              <a:lnSpc>
                <a:spcPct val="150000"/>
              </a:lnSpc>
              <a:buFont typeface="Arial" panose="020B0704020202020204" pitchFamily="34" charset="0"/>
              <a:buChar char="•"/>
            </a:pPr>
            <a:r>
              <a:rPr lang="zh-CN" altLang="en-US" sz="1600">
                <a:latin typeface="Times New Roman" panose="02020603050405020304" charset="0"/>
                <a:cs typeface="宋体" pitchFamily="2" charset="-122"/>
                <a:sym typeface="+mn-ea"/>
              </a:rPr>
              <a:t>基本步骤：1）预设模型的超参数，基学习器种类，</a:t>
            </a:r>
            <a:r>
              <a:rPr lang="zh-CN" altLang="en-US" sz="1600">
                <a:solidFill>
                  <a:schemeClr val="tx1"/>
                </a:solidFill>
                <a:latin typeface="Times New Roman" panose="02020603050405020304" charset="0"/>
                <a:cs typeface="宋体" pitchFamily="2" charset="-122"/>
                <a:sym typeface="+mn-ea"/>
              </a:rPr>
              <a:t>2）初始化所有样本的权重</a:t>
            </a:r>
            <a:r>
              <a:rPr lang="en-US" altLang="zh-CN" sz="1600">
                <a:solidFill>
                  <a:schemeClr val="tx1"/>
                </a:solidFill>
                <a:latin typeface="Times New Roman" panose="02020603050405020304" charset="0"/>
                <a:cs typeface="宋体" pitchFamily="2" charset="-122"/>
                <a:sym typeface="+mn-ea"/>
              </a:rPr>
              <a:t>                 (</a:t>
            </a:r>
            <a:r>
              <a:rPr lang="zh-CN" altLang="en-US" sz="1600">
                <a:solidFill>
                  <a:schemeClr val="tx1"/>
                </a:solidFill>
                <a:latin typeface="Times New Roman" panose="02020603050405020304" charset="0"/>
                <a:cs typeface="宋体" pitchFamily="2" charset="-122"/>
                <a:sym typeface="+mn-ea"/>
              </a:rPr>
              <a:t>n为样本数量</a:t>
            </a:r>
            <a:r>
              <a:rPr lang="en-US" altLang="zh-CN" sz="1600">
                <a:solidFill>
                  <a:schemeClr val="tx1"/>
                </a:solidFill>
                <a:latin typeface="Times New Roman" panose="02020603050405020304" charset="0"/>
                <a:cs typeface="宋体" pitchFamily="2" charset="-122"/>
                <a:sym typeface="+mn-ea"/>
              </a:rPr>
              <a:t>)</a:t>
            </a:r>
            <a:r>
              <a:rPr lang="zh-CN" altLang="en-US" sz="1600">
                <a:solidFill>
                  <a:schemeClr val="tx1"/>
                </a:solidFill>
                <a:latin typeface="Times New Roman" panose="02020603050405020304" charset="0"/>
                <a:cs typeface="宋体" pitchFamily="2" charset="-122"/>
                <a:sym typeface="+mn-ea"/>
              </a:rPr>
              <a:t>，</a:t>
            </a:r>
            <a:r>
              <a:rPr lang="en-US" altLang="zh-CN" sz="1600">
                <a:solidFill>
                  <a:schemeClr val="tx1"/>
                </a:solidFill>
                <a:latin typeface="Times New Roman" panose="02020603050405020304" charset="0"/>
                <a:cs typeface="宋体" pitchFamily="2" charset="-122"/>
                <a:sym typeface="+mn-ea"/>
              </a:rPr>
              <a:t> 基于改变的样本困难度，训练下一个学习器。3</a:t>
            </a:r>
            <a:r>
              <a:rPr lang="zh-CN" altLang="en-US" sz="1600">
                <a:solidFill>
                  <a:schemeClr val="tx1"/>
                </a:solidFill>
                <a:latin typeface="Times New Roman" panose="02020603050405020304" charset="0"/>
                <a:cs typeface="宋体" pitchFamily="2" charset="-122"/>
                <a:sym typeface="+mn-ea"/>
              </a:rPr>
              <a:t>）</a:t>
            </a:r>
            <a:r>
              <a:rPr lang="en-US" altLang="zh-CN" sz="1600">
                <a:solidFill>
                  <a:schemeClr val="tx1"/>
                </a:solidFill>
                <a:latin typeface="Times New Roman" panose="02020603050405020304" charset="0"/>
                <a:cs typeface="宋体" pitchFamily="2" charset="-122"/>
                <a:sym typeface="+mn-ea"/>
              </a:rPr>
              <a:t>根据错误率</a:t>
            </a:r>
            <a:r>
              <a:rPr lang="zh-CN" altLang="en-US" sz="1600">
                <a:solidFill>
                  <a:schemeClr val="tx1"/>
                </a:solidFill>
                <a:latin typeface="Times New Roman" panose="02020603050405020304" charset="0"/>
                <a:cs typeface="宋体" pitchFamily="2" charset="-122"/>
                <a:sym typeface="+mn-ea"/>
              </a:rPr>
              <a:t>计算</a:t>
            </a:r>
            <a:r>
              <a:rPr lang="en-US" altLang="zh-CN" sz="1600">
                <a:solidFill>
                  <a:schemeClr val="tx1"/>
                </a:solidFill>
                <a:latin typeface="Times New Roman" panose="02020603050405020304" charset="0"/>
                <a:cs typeface="宋体" pitchFamily="2" charset="-122"/>
                <a:sym typeface="+mn-ea"/>
              </a:rPr>
              <a:t>每个弱学习器的权重                                       </a:t>
            </a:r>
            <a:r>
              <a:rPr lang="zh-CN" altLang="en-US" sz="1600">
                <a:solidFill>
                  <a:schemeClr val="tx1"/>
                </a:solidFill>
                <a:latin typeface="Times New Roman" panose="02020603050405020304" charset="0"/>
                <a:cs typeface="宋体" pitchFamily="2" charset="-122"/>
                <a:sym typeface="+mn-ea"/>
              </a:rPr>
              <a:t>，</a:t>
            </a:r>
            <a:r>
              <a:rPr lang="en-US" altLang="zh-CN" sz="1600">
                <a:latin typeface="Times New Roman" panose="02020603050405020304" charset="0"/>
                <a:cs typeface="宋体" pitchFamily="2" charset="-122"/>
                <a:sym typeface="+mn-ea"/>
              </a:rPr>
              <a:t>其中         是第m个学习器的错误率。</a:t>
            </a:r>
            <a:endParaRPr lang="en-US" altLang="zh-CN" sz="1600">
              <a:latin typeface="Times New Roman" panose="02020603050405020304" charset="0"/>
              <a:cs typeface="宋体" pitchFamily="2" charset="-122"/>
              <a:sym typeface="+mn-ea"/>
            </a:endParaRPr>
          </a:p>
          <a:p>
            <a:pPr marL="285750" indent="-285750" fontAlgn="auto">
              <a:lnSpc>
                <a:spcPct val="150000"/>
              </a:lnSpc>
              <a:buFont typeface="Arial" panose="020B0704020202020204" pitchFamily="34" charset="0"/>
              <a:buChar char="•"/>
            </a:pPr>
            <a:r>
              <a:rPr lang="en-US" altLang="zh-CN" sz="1600">
                <a:latin typeface="Times New Roman" panose="02020603050405020304" charset="0"/>
                <a:cs typeface="宋体" pitchFamily="2" charset="-122"/>
                <a:sym typeface="+mn-ea"/>
              </a:rPr>
              <a:t>4)</a:t>
            </a:r>
            <a:r>
              <a:rPr lang="zh-CN" altLang="en-US" sz="1600">
                <a:latin typeface="Times New Roman" panose="02020603050405020304" charset="0"/>
                <a:cs typeface="宋体" pitchFamily="2" charset="-122"/>
                <a:sym typeface="+mn-ea"/>
              </a:rPr>
              <a:t>从第一个弱学习器开始训练，训练后发现哪些样本比较容易，哪些比较复杂，利用弱学习器的结果更新样本的权重， 表示通过当前学习器产生的错误率</a:t>
            </a:r>
            <a:r>
              <a:rPr lang="en-US" altLang="zh-CN" sz="1600">
                <a:latin typeface="Times New Roman" panose="02020603050405020304" charset="0"/>
                <a:cs typeface="宋体" pitchFamily="2" charset="-122"/>
                <a:sym typeface="+mn-ea"/>
              </a:rPr>
              <a:t>:</a:t>
            </a:r>
            <a:endParaRPr lang="en-US" altLang="zh-CN" sz="1600">
              <a:latin typeface="Times New Roman" panose="02020603050405020304" charset="0"/>
              <a:cs typeface="宋体" pitchFamily="2" charset="-122"/>
              <a:sym typeface="+mn-ea"/>
            </a:endParaRPr>
          </a:p>
          <a:p>
            <a:pPr indent="0" fontAlgn="auto">
              <a:lnSpc>
                <a:spcPct val="150000"/>
              </a:lnSpc>
              <a:buFont typeface="Arial" panose="020B0704020202020204" pitchFamily="34" charset="0"/>
              <a:buNone/>
            </a:pPr>
            <a:endParaRPr lang="en-US" altLang="zh-CN" sz="1600">
              <a:latin typeface="Times New Roman" panose="02020603050405020304" charset="0"/>
              <a:cs typeface="宋体" pitchFamily="2" charset="-122"/>
              <a:sym typeface="+mn-ea"/>
            </a:endParaRPr>
          </a:p>
          <a:p>
            <a:pPr indent="0" fontAlgn="auto">
              <a:lnSpc>
                <a:spcPct val="150000"/>
              </a:lnSpc>
              <a:buFont typeface="Arial" panose="020B0704020202020204" pitchFamily="34" charset="0"/>
              <a:buNone/>
            </a:pPr>
            <a:endParaRPr lang="zh-CN" altLang="en-US" sz="1600">
              <a:latin typeface="Times New Roman" panose="02020603050405020304" charset="0"/>
              <a:cs typeface="宋体" pitchFamily="2" charset="-122"/>
              <a:sym typeface="+mn-ea"/>
            </a:endParaRPr>
          </a:p>
          <a:p>
            <a:pPr indent="0" fontAlgn="auto">
              <a:lnSpc>
                <a:spcPct val="150000"/>
              </a:lnSpc>
              <a:buFont typeface="Arial" panose="020B0704020202020204" pitchFamily="34" charset="0"/>
              <a:buNone/>
            </a:pPr>
            <a:r>
              <a:rPr lang="zh-CN" altLang="en-US" sz="1600">
                <a:latin typeface="Times New Roman" panose="02020603050405020304" charset="0"/>
                <a:cs typeface="宋体" pitchFamily="2" charset="-122"/>
                <a:sym typeface="+mn-ea"/>
              </a:rPr>
              <a:t>其中，</a:t>
            </a:r>
            <a:r>
              <a:rPr lang="en-US" altLang="zh-CN" sz="1600">
                <a:latin typeface="Times New Roman" panose="02020603050405020304" charset="0"/>
                <a:cs typeface="宋体" pitchFamily="2" charset="-122"/>
                <a:sym typeface="+mn-ea"/>
              </a:rPr>
              <a:t>                       </a:t>
            </a:r>
            <a:r>
              <a:rPr lang="zh-CN" altLang="en-US" sz="1600">
                <a:latin typeface="Times New Roman" panose="02020603050405020304" charset="0"/>
                <a:cs typeface="宋体" pitchFamily="2" charset="-122"/>
                <a:sym typeface="+mn-ea"/>
              </a:rPr>
              <a:t>表示当前样本被正确分类；</a:t>
            </a:r>
            <a:r>
              <a:rPr lang="en-US" altLang="zh-CN" sz="1600">
                <a:latin typeface="Times New Roman" panose="02020603050405020304" charset="0"/>
                <a:cs typeface="宋体" pitchFamily="2" charset="-122"/>
                <a:sym typeface="+mn-ea"/>
              </a:rPr>
              <a:t>                          </a:t>
            </a:r>
            <a:r>
              <a:rPr lang="zh-CN" altLang="en-US" sz="1600">
                <a:latin typeface="Times New Roman" panose="02020603050405020304" charset="0"/>
                <a:cs typeface="宋体" pitchFamily="2" charset="-122"/>
                <a:sym typeface="+mn-ea"/>
              </a:rPr>
              <a:t>表示当前样本错误分类，</a:t>
            </a:r>
            <a:r>
              <a:rPr lang="en-US" altLang="zh-CN" sz="1600">
                <a:latin typeface="Times New Roman" panose="02020603050405020304" charset="0"/>
                <a:cs typeface="宋体" pitchFamily="2" charset="-122"/>
                <a:sym typeface="+mn-ea"/>
              </a:rPr>
              <a:t>      </a:t>
            </a:r>
            <a:r>
              <a:rPr lang="zh-CN" altLang="en-US" sz="1600">
                <a:latin typeface="Times New Roman" panose="02020603050405020304" charset="0"/>
                <a:cs typeface="宋体" pitchFamily="2" charset="-122"/>
                <a:sym typeface="+mn-ea"/>
              </a:rPr>
              <a:t>是规范化因子。</a:t>
            </a:r>
            <a:endParaRPr lang="zh-CN" altLang="en-US" sz="1600">
              <a:solidFill>
                <a:schemeClr val="tx1"/>
              </a:solidFill>
              <a:latin typeface="Times New Roman" panose="02020603050405020304" charset="0"/>
              <a:cs typeface="宋体" pitchFamily="2" charset="-122"/>
              <a:sym typeface="+mn-ea"/>
            </a:endParaRPr>
          </a:p>
          <a:p>
            <a:pPr marL="285750" indent="-285750" fontAlgn="auto">
              <a:lnSpc>
                <a:spcPct val="150000"/>
              </a:lnSpc>
              <a:buFont typeface="Arial" panose="020B0704020202020204" pitchFamily="34" charset="0"/>
              <a:buChar char="•"/>
            </a:pPr>
            <a:endParaRPr lang="en-US" altLang="zh-CN" sz="1600">
              <a:latin typeface="Times New Roman" panose="02020603050405020304" charset="0"/>
              <a:cs typeface="宋体" pitchFamily="2" charset="-122"/>
              <a:sym typeface="+mn-ea"/>
            </a:endParaRPr>
          </a:p>
          <a:p>
            <a:pPr indent="0" fontAlgn="auto">
              <a:lnSpc>
                <a:spcPct val="150000"/>
              </a:lnSpc>
              <a:buNone/>
            </a:pPr>
            <a:r>
              <a:rPr lang="en-US" altLang="zh-CN" sz="1600">
                <a:latin typeface="Times New Roman" panose="02020603050405020304" charset="0"/>
                <a:cs typeface="宋体" pitchFamily="2" charset="-122"/>
                <a:sym typeface="+mn-ea"/>
              </a:rPr>
              <a:t>重复第三、四步，直到达到预设置的学习器的数量。训练完成后，当我们需要测试数据时，我们把数据结果放入每一个弱学习器里，然后得到不同的输出结果，将每棵决策树的预测结果根据每个弱学习器的权重按照加权多数票的方式组合在一起。</a:t>
            </a:r>
            <a:endParaRPr lang="en-US" altLang="zh-CN" sz="1600">
              <a:latin typeface="Times New Roman" panose="02020603050405020304" charset="0"/>
              <a:cs typeface="宋体" pitchFamily="2" charset="-122"/>
              <a:sym typeface="+mn-ea"/>
            </a:endParaRPr>
          </a:p>
          <a:p>
            <a:pPr marL="285750" indent="-285750" fontAlgn="auto">
              <a:lnSpc>
                <a:spcPct val="150000"/>
              </a:lnSpc>
              <a:buFont typeface="Arial" panose="020B0704020202020204" pitchFamily="34" charset="0"/>
              <a:buChar char="•"/>
            </a:pPr>
            <a:r>
              <a:rPr lang="zh-CN" altLang="en-US" sz="1600">
                <a:latin typeface="Times New Roman" panose="02020603050405020304" charset="0"/>
                <a:cs typeface="宋体" pitchFamily="2" charset="-122"/>
                <a:sym typeface="+mn-ea"/>
              </a:rPr>
              <a:t>优点：擅长解决困难问题</a:t>
            </a:r>
            <a:endParaRPr lang="zh-CN" altLang="en-US" sz="1600">
              <a:latin typeface="Times New Roman" panose="02020603050405020304" charset="0"/>
              <a:cs typeface="宋体" pitchFamily="2" charset="-122"/>
              <a:sym typeface="+mn-ea"/>
            </a:endParaRPr>
          </a:p>
          <a:p>
            <a:pPr marL="285750" indent="-285750" fontAlgn="auto">
              <a:lnSpc>
                <a:spcPct val="150000"/>
              </a:lnSpc>
              <a:buFont typeface="Arial" panose="020B0704020202020204" pitchFamily="34" charset="0"/>
              <a:buChar char="•"/>
            </a:pPr>
            <a:r>
              <a:rPr lang="zh-CN" altLang="en-US" sz="1600">
                <a:latin typeface="Times New Roman" panose="02020603050405020304" charset="0"/>
                <a:cs typeface="宋体" pitchFamily="2" charset="-122"/>
                <a:sym typeface="+mn-ea"/>
              </a:rPr>
              <a:t>不足：在于模型更为复杂，运行速度较慢，对于异常值比较敏感，同时容易出现过度拟合，导致泛化能力下降。</a:t>
            </a:r>
            <a:endParaRPr lang="zh-CN" altLang="en-US" sz="1600">
              <a:latin typeface="Times New Roman" panose="02020603050405020304" charset="0"/>
              <a:cs typeface="宋体" pitchFamily="2" charset="-122"/>
              <a:sym typeface="+mn-ea"/>
            </a:endParaRPr>
          </a:p>
        </p:txBody>
      </p:sp>
      <p:pic>
        <p:nvPicPr>
          <p:cNvPr id="3" name="图片 2"/>
          <p:cNvPicPr>
            <a:picLocks noChangeAspect="1"/>
          </p:cNvPicPr>
          <p:nvPr/>
        </p:nvPicPr>
        <p:blipFill>
          <a:blip r:embed="rId1"/>
          <a:stretch>
            <a:fillRect/>
          </a:stretch>
        </p:blipFill>
        <p:spPr>
          <a:xfrm>
            <a:off x="7513955" y="1832610"/>
            <a:ext cx="838200" cy="428625"/>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6814185" y="2261235"/>
            <a:ext cx="1435735" cy="593725"/>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9266555" y="2289175"/>
            <a:ext cx="381000" cy="320040"/>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2883535" y="3291840"/>
            <a:ext cx="2701290" cy="1099820"/>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847725" y="4391660"/>
            <a:ext cx="1234440" cy="449580"/>
          </a:xfrm>
          <a:prstGeom prst="rect">
            <a:avLst/>
          </a:prstGeom>
        </p:spPr>
      </p:pic>
      <p:pic>
        <p:nvPicPr>
          <p:cNvPr id="13" name="图片 12"/>
          <p:cNvPicPr>
            <a:picLocks noChangeAspect="1"/>
          </p:cNvPicPr>
          <p:nvPr>
            <p:custDataLst>
              <p:tags r:id="rId10"/>
            </p:custDataLst>
          </p:nvPr>
        </p:nvPicPr>
        <p:blipFill>
          <a:blip r:embed="rId11"/>
          <a:stretch>
            <a:fillRect/>
          </a:stretch>
        </p:blipFill>
        <p:spPr>
          <a:xfrm>
            <a:off x="4573905" y="4452620"/>
            <a:ext cx="1249680" cy="388620"/>
          </a:xfrm>
          <a:prstGeom prst="rect">
            <a:avLst/>
          </a:prstGeom>
        </p:spPr>
      </p:pic>
      <p:pic>
        <p:nvPicPr>
          <p:cNvPr id="14" name="图片 13"/>
          <p:cNvPicPr>
            <a:picLocks noChangeAspect="1"/>
          </p:cNvPicPr>
          <p:nvPr>
            <p:custDataLst>
              <p:tags r:id="rId12"/>
            </p:custDataLst>
          </p:nvPr>
        </p:nvPicPr>
        <p:blipFill>
          <a:blip r:embed="rId13"/>
          <a:stretch>
            <a:fillRect/>
          </a:stretch>
        </p:blipFill>
        <p:spPr>
          <a:xfrm>
            <a:off x="8090535" y="4523740"/>
            <a:ext cx="342900" cy="281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Freeform 166"/>
          <p:cNvSpPr/>
          <p:nvPr/>
        </p:nvSpPr>
        <p:spPr bwMode="auto">
          <a:xfrm>
            <a:off x="3205480" y="5109845"/>
            <a:ext cx="73660" cy="136525"/>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45720" tIns="22860" rIns="45720" bIns="22860" numCol="1" anchor="t" anchorCtr="0" compatLnSpc="1"/>
          <a:lstStyle/>
          <a:p>
            <a:endParaRPr lang="en-AU" sz="700" dirty="0">
              <a:latin typeface="微软雅黑" panose="020B0503020204020204" charset="-122"/>
              <a:ea typeface="微软雅黑" panose="020B0503020204020204" charset="-122"/>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nvSpPr>
        <p:spPr>
          <a:xfrm>
            <a:off x="328295" y="1622425"/>
            <a:ext cx="4954905" cy="3080385"/>
          </a:xfrm>
          <a:prstGeom prst="rect">
            <a:avLst/>
          </a:prstGeom>
          <a:noFill/>
        </p:spPr>
        <p:txBody>
          <a:bodyPr wrap="square" rtlCol="0" anchor="t">
            <a:spAutoFit/>
          </a:bodyPr>
          <a:lstStyle/>
          <a:p>
            <a:pPr marL="285750" indent="-285750" fontAlgn="auto">
              <a:lnSpc>
                <a:spcPct val="180000"/>
              </a:lnSpc>
              <a:buFont typeface="Arial" panose="020B0704020202020204" pitchFamily="34" charset="0"/>
              <a:buChar char="•"/>
            </a:pPr>
            <a:r>
              <a:rPr lang="zh-CN" altLang="en-US">
                <a:latin typeface="Times New Roman" panose="02020603050405020304" charset="0"/>
                <a:cs typeface="宋体" pitchFamily="2" charset="-122"/>
                <a:sym typeface="+mn-ea"/>
              </a:rPr>
              <a:t>数据：IBM Watson Analytics平台分享的样例数据。训练集包括了1176条记录、35个字段，测试集包括294条记录、34个字段。训练集中的Attrition变量为员工的离职状态，是模型中的y，而测试集中则不包含此变量，需要我们根据模型得出预测结果。</a:t>
            </a:r>
            <a:endParaRPr lang="zh-CN" altLang="en-US">
              <a:latin typeface="Times New Roman" panose="02020603050405020304" charset="0"/>
              <a:cs typeface="宋体" pitchFamily="2" charset="-122"/>
              <a:sym typeface="+mn-ea"/>
            </a:endParaRPr>
          </a:p>
        </p:txBody>
      </p:sp>
      <p:graphicFrame>
        <p:nvGraphicFramePr>
          <p:cNvPr id="5" name="表格 4"/>
          <p:cNvGraphicFramePr/>
          <p:nvPr>
            <p:custDataLst>
              <p:tags r:id="rId1"/>
            </p:custDataLst>
          </p:nvPr>
        </p:nvGraphicFramePr>
        <p:xfrm>
          <a:off x="6523990" y="0"/>
          <a:ext cx="5320030" cy="6897370"/>
        </p:xfrm>
        <a:graphic>
          <a:graphicData uri="http://schemas.openxmlformats.org/drawingml/2006/table">
            <a:tbl>
              <a:tblPr/>
              <a:tblGrid>
                <a:gridCol w="1907540"/>
                <a:gridCol w="3412490"/>
              </a:tblGrid>
              <a:tr h="336550">
                <a:tc>
                  <a:txBody>
                    <a:bodyPr/>
                    <a:lstStyle/>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r>
                        <a:rPr lang="en-US" sz="1000" b="0">
                          <a:solidFill>
                            <a:srgbClr val="000000"/>
                          </a:solidFill>
                          <a:latin typeface="微软雅黑" charset="0"/>
                          <a:ea typeface="微软雅黑" charset="0"/>
                          <a:cs typeface="等线" panose="02010600030101010101" charset="-122"/>
                        </a:rPr>
                        <a:t>变量名称</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a:noFill/>
                    </a:lnR>
                    <a:lnT cap="flat">
                      <a:noFill/>
                    </a:lnT>
                    <a:lnB w="12700" cap="flat" cmpd="sng">
                      <a:solidFill>
                        <a:srgbClr val="7E7E7E"/>
                      </a:solidFill>
                      <a:prstDash val="solid"/>
                      <a:headEnd type="none" w="med" len="med"/>
                      <a:tailEnd type="none" w="med" len="med"/>
                    </a:lnB>
                    <a:lnTlToBr>
                      <a:noFill/>
                    </a:lnTlToBr>
                    <a:lnBlToTr>
                      <a:noFill/>
                    </a:lnBlToTr>
                    <a:solidFill>
                      <a:srgbClr val="FFFFFF"/>
                    </a:solidFill>
                  </a:tcPr>
                </a:tc>
                <a:tc>
                  <a:txBody>
                    <a:bodyPr/>
                    <a:lstStyle/>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endParaRPr lang="en-US" sz="1000" b="0">
                        <a:solidFill>
                          <a:srgbClr val="000000"/>
                        </a:solidFill>
                        <a:latin typeface="微软雅黑" charset="0"/>
                        <a:ea typeface="微软雅黑" charset="0"/>
                        <a:cs typeface="等线" panose="02010600030101010101" charset="-122"/>
                      </a:endParaRPr>
                    </a:p>
                    <a:p>
                      <a:pPr indent="0">
                        <a:lnSpc>
                          <a:spcPct val="20000"/>
                        </a:lnSpc>
                        <a:buNone/>
                      </a:pPr>
                      <a:r>
                        <a:rPr lang="en-US" sz="1000" b="0">
                          <a:solidFill>
                            <a:srgbClr val="000000"/>
                          </a:solidFill>
                          <a:latin typeface="微软雅黑" charset="0"/>
                          <a:ea typeface="微软雅黑" charset="0"/>
                          <a:cs typeface="等线" panose="02010600030101010101" charset="-122"/>
                        </a:rPr>
                        <a:t>变量解释</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cap="flat">
                      <a:noFill/>
                    </a:lnR>
                    <a:lnT cap="flat">
                      <a:noFill/>
                    </a:lnT>
                    <a:lnB w="12700" cap="flat" cmpd="sng">
                      <a:solidFill>
                        <a:srgbClr val="7E7E7E"/>
                      </a:solidFill>
                      <a:prstDash val="solid"/>
                      <a:headEnd type="none" w="med" len="med"/>
                      <a:tailEnd type="none" w="med" len="med"/>
                    </a:lnB>
                    <a:lnTlToBr>
                      <a:noFill/>
                    </a:lnTlToBr>
                    <a:lnBlToTr>
                      <a:noFill/>
                    </a:lnBlToTr>
                    <a:solidFill>
                      <a:srgbClr val="FFFFFF"/>
                    </a:solid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Age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w="12700" cap="flat" cmpd="sng">
                      <a:solidFill>
                        <a:srgbClr val="7E7E7E"/>
                      </a:solidFill>
                      <a:prstDash val="solid"/>
                      <a:headEnd type="none" w="med" len="med"/>
                      <a:tailEnd type="none" w="med" len="med"/>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年龄</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w="12700" cap="flat" cmpd="sng">
                      <a:solidFill>
                        <a:srgbClr val="7E7E7E"/>
                      </a:solidFill>
                      <a:prstDash val="solid"/>
                      <a:headEnd type="none" w="med" len="med"/>
                      <a:tailEnd type="none" w="med" len="med"/>
                    </a:lnT>
                    <a:lnB cap="flat">
                      <a:noFill/>
                    </a:lnB>
                    <a:lnTlToBr>
                      <a:noFill/>
                    </a:lnTlToBr>
                    <a:lnBlToTr>
                      <a:noFill/>
                    </a:lnBlToTr>
                    <a:solidFill>
                      <a:srgbClr val="F1F1F1"/>
                    </a:solidFill>
                  </a:tcPr>
                </a:tc>
              </a:tr>
              <a:tr h="18986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Attrition</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微软雅黑" charset="0"/>
                        </a:rPr>
                        <a:t>是否离职（是/否）</a:t>
                      </a:r>
                      <a:endParaRPr lang="en-US" altLang="en-US" sz="1000" b="0">
                        <a:solidFill>
                          <a:srgbClr val="000000"/>
                        </a:solidFill>
                        <a:latin typeface="微软雅黑" charset="0"/>
                        <a:ea typeface="微软雅黑" charset="0"/>
                        <a:cs typeface="微软雅黑" charset="0"/>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BusinessTravel</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微软雅黑" charset="0"/>
                        </a:rPr>
                        <a:t>出差频率（不出差/不经常出差/经常出差）</a:t>
                      </a:r>
                      <a:endParaRPr lang="en-US" altLang="en-US" sz="1000" b="0">
                        <a:solidFill>
                          <a:srgbClr val="000000"/>
                        </a:solidFill>
                        <a:latin typeface="微软雅黑" charset="0"/>
                        <a:ea typeface="微软雅黑" charset="0"/>
                        <a:cs typeface="微软雅黑" charset="0"/>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8986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DailyRate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日薪</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Department</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微软雅黑" charset="0"/>
                        </a:rPr>
                        <a:t>所在部门（销售/HR/研发）</a:t>
                      </a:r>
                      <a:endParaRPr lang="en-US" altLang="en-US" sz="1000" b="0">
                        <a:solidFill>
                          <a:srgbClr val="000000"/>
                        </a:solidFill>
                        <a:latin typeface="微软雅黑" charset="0"/>
                        <a:ea typeface="微软雅黑" charset="0"/>
                        <a:cs typeface="微软雅黑" charset="0"/>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DistanceFromHome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上班距离</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8986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Education</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教育程度</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EducationField</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受教育领域（六分类类别变量）</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177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EmployeeCount</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员工人数</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EmployeeNumber</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微软雅黑" charset="0"/>
                        </a:rPr>
                        <a:t>员工ID</a:t>
                      </a:r>
                      <a:endParaRPr lang="en-US" altLang="en-US" sz="1000" b="0">
                        <a:solidFill>
                          <a:srgbClr val="000000"/>
                        </a:solidFill>
                        <a:latin typeface="微软雅黑" charset="0"/>
                        <a:ea typeface="微软雅黑" charset="0"/>
                        <a:cs typeface="微软雅黑" charset="0"/>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8859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EnvironmentSatisfaction</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工作环境满意度</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Gender</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性别</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HourlyRate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时薪</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8415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JobInvolvement</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工作投入度</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8986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JobLevel</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职业级别</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JobRole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工作角色（九分类类别变量）</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JobSatisfaction</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工作满意度</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MaritalStatus</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微软雅黑" charset="0"/>
                        </a:rPr>
                        <a:t>婚姻状况（离婚/已婚/单身）</a:t>
                      </a:r>
                      <a:endParaRPr lang="en-US" altLang="en-US" sz="1000" b="0">
                        <a:solidFill>
                          <a:srgbClr val="000000"/>
                        </a:solidFill>
                        <a:latin typeface="微软雅黑" charset="0"/>
                        <a:ea typeface="微软雅黑" charset="0"/>
                        <a:cs typeface="微软雅黑" charset="0"/>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177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MonthlyIncome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月收入</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8986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MonthlyRate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月薪</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NumCompaniesWorked</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曾经工作过的公司数量</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Over18</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微软雅黑" charset="0"/>
                        </a:rPr>
                        <a:t>是否年满18岁（是/否）</a:t>
                      </a:r>
                      <a:endParaRPr lang="en-US" altLang="en-US" sz="1000" b="0">
                        <a:solidFill>
                          <a:srgbClr val="000000"/>
                        </a:solidFill>
                        <a:latin typeface="微软雅黑" charset="0"/>
                        <a:ea typeface="微软雅黑" charset="0"/>
                        <a:cs typeface="微软雅黑" charset="0"/>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OverTime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微软雅黑" charset="0"/>
                        </a:rPr>
                        <a:t>是否加班（是/否）</a:t>
                      </a:r>
                      <a:endParaRPr lang="en-US" altLang="en-US" sz="1000" b="0">
                        <a:solidFill>
                          <a:srgbClr val="000000"/>
                        </a:solidFill>
                        <a:latin typeface="微软雅黑" charset="0"/>
                        <a:ea typeface="微软雅黑" charset="0"/>
                        <a:cs typeface="微软雅黑" charset="0"/>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PercentSalaryHike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工资增长百分比</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8986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PerformanceRating</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绩效评估</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177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RelationshipSatisfaction</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关系满意度</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StandardHours</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标准工时</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StockOptionLevel</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股票期权水平</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8986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TotalWorkingYears</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总工龄</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TrainingTimesLastYear</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上一年的培训时长</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050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WorkLifeBalance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工作与生活的平衡度</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YearsAtCompany</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在本公司的工作年数</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YearsInCurrentRole</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在本岗位的工作年数</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r h="191135">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YearsSinceLastPromotion</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距离上次升职的年数</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noFill/>
                  </a:tcPr>
                </a:tc>
              </a:tr>
              <a:tr h="0">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YearsWithCurrManager</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a:noFill/>
                    </a:lnL>
                    <a:lnR w="12700" cap="flat" cmpd="sng">
                      <a:solidFill>
                        <a:srgbClr val="7E7E7E"/>
                      </a:solidFill>
                      <a:prstDash val="solid"/>
                      <a:headEnd type="none" w="med" len="med"/>
                      <a:tailEnd type="none" w="med" len="med"/>
                    </a:lnR>
                    <a:lnT cap="flat">
                      <a:noFill/>
                    </a:lnT>
                    <a:lnB cap="flat">
                      <a:noFill/>
                    </a:lnB>
                    <a:lnTlToBr>
                      <a:noFill/>
                    </a:lnTlToBr>
                    <a:lnBlToTr>
                      <a:noFill/>
                    </a:lnBlToTr>
                    <a:solidFill>
                      <a:srgbClr val="FFFFFF"/>
                    </a:solidFill>
                  </a:tcPr>
                </a:tc>
                <a:tc>
                  <a:txBody>
                    <a:bodyPr/>
                    <a:lstStyle/>
                    <a:p>
                      <a:pPr indent="0">
                        <a:lnSpc>
                          <a:spcPct val="20000"/>
                        </a:lnSpc>
                        <a:buNone/>
                      </a:pPr>
                      <a:r>
                        <a:rPr lang="en-US" sz="1000" b="0">
                          <a:solidFill>
                            <a:srgbClr val="000000"/>
                          </a:solidFill>
                          <a:latin typeface="微软雅黑" charset="0"/>
                          <a:ea typeface="微软雅黑" charset="0"/>
                          <a:cs typeface="等线" panose="02010600030101010101" charset="-122"/>
                        </a:rPr>
                        <a:t>与当前管理人员的相处年数</a:t>
                      </a:r>
                      <a:endParaRPr lang="en-US" altLang="en-US" sz="1000" b="0">
                        <a:solidFill>
                          <a:srgbClr val="000000"/>
                        </a:solidFill>
                        <a:latin typeface="微软雅黑" charset="0"/>
                        <a:ea typeface="微软雅黑" charset="0"/>
                        <a:cs typeface="等线" panose="02010600030101010101" charset="-122"/>
                      </a:endParaRPr>
                    </a:p>
                  </a:txBody>
                  <a:tcPr marL="68580" marR="68580" marT="0" marB="0">
                    <a:lnL w="12700" cap="flat" cmpd="sng">
                      <a:solidFill>
                        <a:srgbClr val="7E7E7E"/>
                      </a:solidFill>
                      <a:prstDash val="solid"/>
                      <a:headEnd type="none" w="med" len="med"/>
                      <a:tailEnd type="none" w="med" len="med"/>
                    </a:lnL>
                    <a:lnR cap="flat">
                      <a:noFill/>
                    </a:lnR>
                    <a:lnT cap="flat">
                      <a:noFill/>
                    </a:lnT>
                    <a:lnB cap="flat">
                      <a:noFill/>
                    </a:lnB>
                    <a:lnTlToBr>
                      <a:noFill/>
                    </a:lnTlToBr>
                    <a:lnBlToTr>
                      <a:noFill/>
                    </a:lnBlToTr>
                    <a:solidFill>
                      <a:srgbClr val="F1F1F1"/>
                    </a:solidFill>
                  </a:tcPr>
                </a:tc>
              </a:tr>
            </a:tbl>
          </a:graphicData>
        </a:graphic>
      </p:graphicFrame>
      <p:sp>
        <p:nvSpPr>
          <p:cNvPr id="9" name="文本框 8"/>
          <p:cNvSpPr txBox="1"/>
          <p:nvPr/>
        </p:nvSpPr>
        <p:spPr>
          <a:xfrm>
            <a:off x="5925820" y="2487295"/>
            <a:ext cx="398145" cy="3502660"/>
          </a:xfrm>
          <a:prstGeom prst="rect">
            <a:avLst/>
          </a:prstGeom>
          <a:noFill/>
        </p:spPr>
        <p:txBody>
          <a:bodyPr vert="eaVert" wrap="square" rtlCol="0">
            <a:spAutoFit/>
          </a:bodyPr>
          <a:lstStyle/>
          <a:p>
            <a:r>
              <a:rPr lang="zh-CN" altLang="en-US" sz="1400"/>
              <a:t>表</a:t>
            </a:r>
            <a:r>
              <a:rPr lang="en-US" altLang="zh-CN" sz="1400"/>
              <a:t>1 </a:t>
            </a:r>
            <a:r>
              <a:rPr lang="zh-CN" altLang="en-US" sz="1400"/>
              <a:t>数据名称介绍</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34340" y="840105"/>
            <a:ext cx="6096000" cy="4707890"/>
          </a:xfrm>
          <a:prstGeom prst="rect">
            <a:avLst/>
          </a:prstGeom>
          <a:noFill/>
        </p:spPr>
        <p:txBody>
          <a:bodyPr wrap="square" rtlCol="0" anchor="t">
            <a:spAutoFit/>
          </a:bodyPr>
          <a:p>
            <a:pPr indent="0" fontAlgn="auto">
              <a:lnSpc>
                <a:spcPct val="150000"/>
              </a:lnSpc>
              <a:buNone/>
            </a:pPr>
            <a:r>
              <a:rPr lang="zh-CN" altLang="en-US" sz="2000" b="1">
                <a:latin typeface="Times New Roman" panose="02020603050405020304" charset="0"/>
                <a:cs typeface="宋体" pitchFamily="2" charset="-122"/>
                <a:sym typeface="+mn-ea"/>
              </a:rPr>
              <a:t>1. </a:t>
            </a:r>
            <a:r>
              <a:rPr lang="en-US" altLang="zh-CN" sz="2000" b="1">
                <a:latin typeface="Times New Roman" panose="02020603050405020304" charset="0"/>
                <a:cs typeface="宋体" pitchFamily="2" charset="-122"/>
                <a:sym typeface="+mn-ea"/>
              </a:rPr>
              <a:t> </a:t>
            </a:r>
            <a:r>
              <a:rPr lang="zh-CN" altLang="en-US" sz="2000" b="1">
                <a:latin typeface="Times New Roman" panose="02020603050405020304" charset="0"/>
                <a:cs typeface="宋体" pitchFamily="2" charset="-122"/>
                <a:sym typeface="+mn-ea"/>
              </a:rPr>
              <a:t>数据读取与初步分析</a:t>
            </a:r>
            <a:endParaRPr lang="zh-CN" altLang="en-US" sz="2000" b="1">
              <a:latin typeface="Times New Roman" panose="02020603050405020304" charset="0"/>
              <a:cs typeface="宋体" pitchFamily="2" charset="-122"/>
              <a:sym typeface="+mn-ea"/>
            </a:endParaRPr>
          </a:p>
          <a:p>
            <a:pPr marL="285750" indent="-285750" fontAlgn="auto">
              <a:lnSpc>
                <a:spcPct val="150000"/>
              </a:lnSpc>
              <a:buFont typeface="Arial" panose="020B0704020202020204" pitchFamily="34" charset="0"/>
              <a:buChar char="•"/>
            </a:pPr>
            <a:r>
              <a:rPr lang="zh-CN" altLang="en-US">
                <a:latin typeface="Times New Roman" panose="02020603050405020304" charset="0"/>
                <a:cs typeface="宋体" pitchFamily="2" charset="-122"/>
                <a:sym typeface="+mn-ea"/>
              </a:rPr>
              <a:t>导入模块，并分别读取训练集和测试集数据</a:t>
            </a:r>
            <a:endParaRPr lang="zh-CN" altLang="en-US">
              <a:latin typeface="Times New Roman" panose="02020603050405020304" charset="0"/>
              <a:cs typeface="宋体" pitchFamily="2" charset="-122"/>
              <a:sym typeface="+mn-ea"/>
            </a:endParaRPr>
          </a:p>
          <a:p>
            <a:pPr indent="0" fontAlgn="auto">
              <a:lnSpc>
                <a:spcPct val="150000"/>
              </a:lnSpc>
              <a:buNone/>
            </a:pPr>
            <a:endParaRPr lang="zh-CN" altLang="en-US">
              <a:latin typeface="Times New Roman" panose="02020603050405020304" charset="0"/>
              <a:cs typeface="宋体" pitchFamily="2" charset="-122"/>
              <a:sym typeface="+mn-ea"/>
            </a:endParaRPr>
          </a:p>
          <a:p>
            <a:pPr indent="0" fontAlgn="auto">
              <a:lnSpc>
                <a:spcPct val="150000"/>
              </a:lnSpc>
              <a:buNone/>
            </a:pPr>
            <a:endParaRPr lang="zh-CN" altLang="en-US">
              <a:latin typeface="Times New Roman" panose="02020603050405020304" charset="0"/>
              <a:cs typeface="宋体" pitchFamily="2" charset="-122"/>
              <a:sym typeface="+mn-ea"/>
            </a:endParaRPr>
          </a:p>
          <a:p>
            <a:pPr indent="0" fontAlgn="auto">
              <a:lnSpc>
                <a:spcPct val="150000"/>
              </a:lnSpc>
              <a:buNone/>
            </a:pPr>
            <a:endParaRPr lang="zh-CN" altLang="en-US">
              <a:latin typeface="Times New Roman" panose="02020603050405020304" charset="0"/>
              <a:cs typeface="宋体" pitchFamily="2" charset="-122"/>
              <a:sym typeface="+mn-ea"/>
            </a:endParaRPr>
          </a:p>
          <a:p>
            <a:pPr indent="0" fontAlgn="auto">
              <a:lnSpc>
                <a:spcPct val="150000"/>
              </a:lnSpc>
              <a:buNone/>
            </a:pPr>
            <a:endParaRPr lang="zh-CN" altLang="en-US">
              <a:latin typeface="Times New Roman" panose="02020603050405020304" charset="0"/>
              <a:cs typeface="宋体" pitchFamily="2" charset="-122"/>
              <a:sym typeface="+mn-ea"/>
            </a:endParaRPr>
          </a:p>
          <a:p>
            <a:pPr indent="0" fontAlgn="auto">
              <a:lnSpc>
                <a:spcPct val="150000"/>
              </a:lnSpc>
              <a:buNone/>
            </a:pPr>
            <a:endParaRPr lang="zh-CN" altLang="en-US">
              <a:latin typeface="Times New Roman" panose="02020603050405020304" charset="0"/>
              <a:cs typeface="宋体" pitchFamily="2" charset="-122"/>
              <a:sym typeface="+mn-ea"/>
            </a:endParaRPr>
          </a:p>
          <a:p>
            <a:pPr indent="0" fontAlgn="auto">
              <a:lnSpc>
                <a:spcPct val="150000"/>
              </a:lnSpc>
              <a:buNone/>
            </a:pPr>
            <a:endParaRPr lang="zh-CN" altLang="en-US">
              <a:latin typeface="Times New Roman" panose="02020603050405020304" charset="0"/>
              <a:cs typeface="宋体" pitchFamily="2" charset="-122"/>
              <a:sym typeface="+mn-ea"/>
            </a:endParaRPr>
          </a:p>
          <a:p>
            <a:pPr indent="0" fontAlgn="auto">
              <a:lnSpc>
                <a:spcPct val="150000"/>
              </a:lnSpc>
              <a:buNone/>
            </a:pPr>
            <a:endParaRPr lang="zh-CN" altLang="en-US">
              <a:latin typeface="Times New Roman" panose="02020603050405020304" charset="0"/>
              <a:cs typeface="宋体" pitchFamily="2" charset="-122"/>
              <a:sym typeface="+mn-ea"/>
            </a:endParaRPr>
          </a:p>
          <a:p>
            <a:pPr marL="285750" indent="-285750" fontAlgn="auto">
              <a:lnSpc>
                <a:spcPct val="150000"/>
              </a:lnSpc>
              <a:buFont typeface="Arial" panose="020B0704020202020204" pitchFamily="34" charset="0"/>
              <a:buChar char="•"/>
            </a:pPr>
            <a:r>
              <a:rPr lang="zh-CN" altLang="en-US">
                <a:latin typeface="Times New Roman" panose="02020603050405020304" charset="0"/>
                <a:cs typeface="宋体" pitchFamily="2" charset="-122"/>
                <a:sym typeface="+mn-ea"/>
              </a:rPr>
              <a:t>展示数据，部分数据内容如下图：</a:t>
            </a:r>
            <a:endParaRPr lang="zh-CN" altLang="en-US">
              <a:latin typeface="Times New Roman" panose="02020603050405020304" charset="0"/>
              <a:cs typeface="宋体" pitchFamily="2" charset="-122"/>
              <a:sym typeface="+mn-ea"/>
            </a:endParaRPr>
          </a:p>
          <a:p>
            <a:pPr indent="0" fontAlgn="auto">
              <a:lnSpc>
                <a:spcPct val="150000"/>
              </a:lnSpc>
              <a:buNone/>
            </a:pPr>
            <a:endParaRPr lang="zh-CN" altLang="en-US">
              <a:latin typeface="Times New Roman" panose="02020603050405020304" charset="0"/>
              <a:cs typeface="宋体" pitchFamily="2" charset="-122"/>
              <a:sym typeface="+mn-ea"/>
            </a:endParaRPr>
          </a:p>
        </p:txBody>
      </p:sp>
      <p:pic>
        <p:nvPicPr>
          <p:cNvPr id="22" name="图片 2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4312285" y="2193290"/>
            <a:ext cx="7550150" cy="2238375"/>
          </a:xfrm>
          <a:prstGeom prst="rect">
            <a:avLst/>
          </a:prstGeom>
          <a:noFill/>
          <a:ln>
            <a:noFill/>
          </a:ln>
        </p:spPr>
      </p:pic>
      <p:pic>
        <p:nvPicPr>
          <p:cNvPr id="6" name="图片 5"/>
          <p:cNvPicPr>
            <a:picLocks noChangeAspect="1"/>
          </p:cNvPicPr>
          <p:nvPr>
            <p:custDataLst>
              <p:tags r:id="rId3"/>
            </p:custDataLst>
          </p:nvPr>
        </p:nvPicPr>
        <p:blipFill>
          <a:blip r:embed="rId4"/>
          <a:stretch>
            <a:fillRect/>
          </a:stretch>
        </p:blipFill>
        <p:spPr>
          <a:xfrm>
            <a:off x="434340" y="1801495"/>
            <a:ext cx="2689860" cy="2743200"/>
          </a:xfrm>
          <a:prstGeom prst="rect">
            <a:avLst/>
          </a:prstGeom>
        </p:spPr>
      </p:pic>
      <p:grpSp>
        <p:nvGrpSpPr>
          <p:cNvPr id="9" name="组合 8"/>
          <p:cNvGrpSpPr/>
          <p:nvPr/>
        </p:nvGrpSpPr>
        <p:grpSpPr>
          <a:xfrm>
            <a:off x="567055" y="5216525"/>
            <a:ext cx="3596640" cy="1383665"/>
            <a:chOff x="1143" y="5906"/>
            <a:chExt cx="5144" cy="1783"/>
          </a:xfrm>
        </p:grpSpPr>
        <p:pic>
          <p:nvPicPr>
            <p:cNvPr id="7" name="图片 6"/>
            <p:cNvPicPr>
              <a:picLocks noChangeAspect="1"/>
            </p:cNvPicPr>
            <p:nvPr>
              <p:custDataLst>
                <p:tags r:id="rId5"/>
              </p:custDataLst>
            </p:nvPr>
          </p:nvPicPr>
          <p:blipFill>
            <a:blip r:embed="rId6"/>
            <a:stretch>
              <a:fillRect/>
            </a:stretch>
          </p:blipFill>
          <p:spPr>
            <a:xfrm>
              <a:off x="1143" y="5906"/>
              <a:ext cx="5145" cy="1005"/>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1143" y="7029"/>
              <a:ext cx="5100" cy="660"/>
            </a:xfrm>
            <a:prstGeom prst="rect">
              <a:avLst/>
            </a:prstGeom>
          </p:spPr>
        </p:pic>
      </p:grpSp>
      <p:sp>
        <p:nvSpPr>
          <p:cNvPr id="10" name="椭圆 5"/>
          <p:cNvSpPr/>
          <p:nvPr>
            <p:custDataLst>
              <p:tags r:id="rId9"/>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10"/>
            </p:custDataLst>
          </p:nvPr>
        </p:nvSpPr>
        <p:spPr>
          <a:xfrm>
            <a:off x="920115" y="381635"/>
            <a:ext cx="547433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Freeform 166"/>
          <p:cNvSpPr/>
          <p:nvPr/>
        </p:nvSpPr>
        <p:spPr bwMode="auto">
          <a:xfrm>
            <a:off x="3205480" y="5109845"/>
            <a:ext cx="73660" cy="136525"/>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45720" tIns="22860" rIns="45720" bIns="22860" numCol="1" anchor="t" anchorCtr="0" compatLnSpc="1"/>
          <a:lstStyle/>
          <a:p>
            <a:endParaRPr lang="en-AU" sz="700" dirty="0">
              <a:latin typeface="微软雅黑" panose="020B0503020204020204" charset="-122"/>
              <a:ea typeface="微软雅黑" panose="020B0503020204020204" charset="-122"/>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nvSpPr>
        <p:spPr>
          <a:xfrm>
            <a:off x="426085" y="2848610"/>
            <a:ext cx="10468610" cy="3009900"/>
          </a:xfrm>
          <a:prstGeom prst="rect">
            <a:avLst/>
          </a:prstGeom>
          <a:noFill/>
        </p:spPr>
        <p:txBody>
          <a:bodyPr wrap="square" rtlCol="0" anchor="t">
            <a:noAutofit/>
          </a:bodyPr>
          <a:lstStyle/>
          <a:p>
            <a:pPr indent="0" fontAlgn="auto">
              <a:lnSpc>
                <a:spcPct val="150000"/>
              </a:lnSpc>
              <a:buNone/>
            </a:pPr>
            <a:r>
              <a:rPr lang="zh-CN" altLang="en-US" sz="1600">
                <a:latin typeface="Times New Roman" panose="02020603050405020304" charset="0"/>
                <a:cs typeface="宋体" pitchFamily="2" charset="-122"/>
                <a:sym typeface="+mn-ea"/>
              </a:rPr>
              <a:t>  </a:t>
            </a:r>
            <a:endParaRPr lang="zh-CN" altLang="en-US" sz="1600">
              <a:latin typeface="Times New Roman" panose="02020603050405020304" charset="0"/>
              <a:cs typeface="宋体" pitchFamily="2" charset="-122"/>
              <a:sym typeface="+mn-ea"/>
            </a:endParaRPr>
          </a:p>
        </p:txBody>
      </p:sp>
      <p:pic>
        <p:nvPicPr>
          <p:cNvPr id="24" name="图片 2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5014595" y="2228215"/>
            <a:ext cx="6765290" cy="2407285"/>
          </a:xfrm>
          <a:prstGeom prst="rect">
            <a:avLst/>
          </a:prstGeom>
          <a:noFill/>
          <a:ln>
            <a:noFill/>
          </a:ln>
        </p:spPr>
      </p:pic>
      <p:pic>
        <p:nvPicPr>
          <p:cNvPr id="25" name="图片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6085" y="3820795"/>
            <a:ext cx="3068955" cy="2756535"/>
          </a:xfrm>
          <a:prstGeom prst="rect">
            <a:avLst/>
          </a:prstGeom>
          <a:noFill/>
          <a:ln>
            <a:noFill/>
          </a:ln>
        </p:spPr>
      </p:pic>
      <p:sp>
        <p:nvSpPr>
          <p:cNvPr id="2" name="文本框 1"/>
          <p:cNvSpPr txBox="1"/>
          <p:nvPr/>
        </p:nvSpPr>
        <p:spPr>
          <a:xfrm>
            <a:off x="7310120" y="4744085"/>
            <a:ext cx="3068955" cy="368300"/>
          </a:xfrm>
          <a:prstGeom prst="rect">
            <a:avLst/>
          </a:prstGeom>
          <a:noFill/>
          <a:ln w="9525">
            <a:noFill/>
          </a:ln>
        </p:spPr>
        <p:txBody>
          <a:bodyPr wrap="square">
            <a:spAutoFit/>
          </a:bodyPr>
          <a:lstStyle/>
          <a:p>
            <a:pPr indent="0"/>
            <a:r>
              <a:rPr lang="zh-CN" sz="1400" b="0">
                <a:cs typeface="宋体" pitchFamily="2" charset="-122"/>
              </a:rPr>
              <a:t>图</a:t>
            </a:r>
            <a:r>
              <a:rPr lang="en-US" altLang="zh-CN" sz="1400" b="0">
                <a:cs typeface="宋体" pitchFamily="2" charset="-122"/>
              </a:rPr>
              <a:t> </a:t>
            </a:r>
            <a:r>
              <a:rPr lang="zh-CN" sz="1400" b="0">
                <a:cs typeface="宋体" pitchFamily="2" charset="-122"/>
              </a:rPr>
              <a:t>年龄与离职情况</a:t>
            </a:r>
            <a:r>
              <a:rPr lang="en-US" sz="1400" b="0">
                <a:solidFill>
                  <a:srgbClr val="000000"/>
                </a:solidFill>
                <a:latin typeface="Calibri" panose="020F0502020204030204" charset="0"/>
                <a:cs typeface="宋体" pitchFamily="2" charset="-122"/>
              </a:rPr>
              <a:t> </a:t>
            </a:r>
            <a:r>
              <a:rPr lang="en-US" b="0">
                <a:solidFill>
                  <a:srgbClr val="000000"/>
                </a:solidFill>
                <a:latin typeface="Calibri" panose="020F0502020204030204" charset="0"/>
                <a:cs typeface="宋体" pitchFamily="2" charset="-122"/>
              </a:rPr>
              <a:t> </a:t>
            </a:r>
            <a:endParaRPr lang="en-US" altLang="en-US" b="0">
              <a:solidFill>
                <a:srgbClr val="000000"/>
              </a:solidFill>
              <a:latin typeface="Calibri" panose="020F0502020204030204" charset="0"/>
              <a:cs typeface="宋体" pitchFamily="2" charset="-122"/>
            </a:endParaRPr>
          </a:p>
        </p:txBody>
      </p:sp>
      <p:sp>
        <p:nvSpPr>
          <p:cNvPr id="3" name="文本框 2"/>
          <p:cNvSpPr txBox="1"/>
          <p:nvPr/>
        </p:nvSpPr>
        <p:spPr>
          <a:xfrm>
            <a:off x="762000" y="6563995"/>
            <a:ext cx="2123440" cy="184150"/>
          </a:xfrm>
          <a:prstGeom prst="rect">
            <a:avLst/>
          </a:prstGeom>
          <a:noFill/>
          <a:ln w="9525">
            <a:noFill/>
          </a:ln>
        </p:spPr>
        <p:txBody>
          <a:bodyPr>
            <a:noAutofit/>
          </a:bodyPr>
          <a:lstStyle/>
          <a:p>
            <a:pPr indent="0"/>
            <a:r>
              <a:rPr lang="zh-CN" sz="1400" b="0">
                <a:cs typeface="宋体" pitchFamily="2" charset="-122"/>
              </a:rPr>
              <a:t>图</a:t>
            </a:r>
            <a:r>
              <a:rPr lang="en-US" altLang="zh-CN" sz="1400" b="0">
                <a:cs typeface="宋体" pitchFamily="2" charset="-122"/>
              </a:rPr>
              <a:t> </a:t>
            </a:r>
            <a:r>
              <a:rPr lang="zh-CN" sz="1400" b="0">
                <a:cs typeface="宋体" pitchFamily="2" charset="-122"/>
              </a:rPr>
              <a:t>月收入与离职情况</a:t>
            </a:r>
            <a:r>
              <a:rPr lang="en-US" sz="1400" b="0">
                <a:solidFill>
                  <a:srgbClr val="000000"/>
                </a:solidFill>
                <a:latin typeface="Calibri" panose="020F0502020204030204" charset="0"/>
                <a:cs typeface="宋体" pitchFamily="2" charset="-122"/>
              </a:rPr>
              <a:t>  </a:t>
            </a:r>
            <a:endParaRPr lang="en-US" altLang="en-US" sz="1400" b="0">
              <a:solidFill>
                <a:srgbClr val="000000"/>
              </a:solidFill>
              <a:latin typeface="Calibri" panose="020F0502020204030204" charset="0"/>
              <a:cs typeface="宋体" pitchFamily="2" charset="-122"/>
            </a:endParaRPr>
          </a:p>
        </p:txBody>
      </p:sp>
      <p:sp>
        <p:nvSpPr>
          <p:cNvPr id="5" name="文本框 4"/>
          <p:cNvSpPr txBox="1"/>
          <p:nvPr/>
        </p:nvSpPr>
        <p:spPr>
          <a:xfrm>
            <a:off x="5020945" y="5365115"/>
            <a:ext cx="6764655" cy="1198880"/>
          </a:xfrm>
          <a:prstGeom prst="rect">
            <a:avLst/>
          </a:prstGeom>
          <a:noFill/>
          <a:ln w="9525">
            <a:noFill/>
          </a:ln>
        </p:spPr>
        <p:txBody>
          <a:bodyPr wrap="square">
            <a:spAutoFit/>
          </a:bodyPr>
          <a:lstStyle/>
          <a:p>
            <a:pPr marL="285750" indent="-285750">
              <a:buFont typeface="Arial" panose="020B0704020202020204" pitchFamily="34" charset="0"/>
              <a:buChar char="•"/>
            </a:pPr>
            <a:r>
              <a:rPr lang="zh-CN" b="0">
                <a:latin typeface="Calibri" panose="020F0502020204030204" charset="0"/>
                <a:cs typeface="宋体" pitchFamily="2" charset="-122"/>
              </a:rPr>
              <a:t>发现：第一，</a:t>
            </a:r>
            <a:r>
              <a:rPr lang="en-US" b="0">
                <a:latin typeface="Calibri" panose="020F0502020204030204" charset="0"/>
                <a:cs typeface="宋体" pitchFamily="2" charset="-122"/>
              </a:rPr>
              <a:t>18-21</a:t>
            </a:r>
            <a:r>
              <a:rPr lang="zh-CN" b="0">
                <a:latin typeface="Calibri" panose="020F0502020204030204" charset="0"/>
                <a:cs typeface="宋体" pitchFamily="2" charset="-122"/>
              </a:rPr>
              <a:t>岁的员工离职率较高，此后随着员工年龄的增长，离职率不断下降，直到</a:t>
            </a:r>
            <a:r>
              <a:rPr lang="en-US" b="0">
                <a:latin typeface="Calibri" panose="020F0502020204030204" charset="0"/>
                <a:cs typeface="宋体" pitchFamily="2" charset="-122"/>
              </a:rPr>
              <a:t>58</a:t>
            </a:r>
            <a:r>
              <a:rPr lang="zh-CN" b="0">
                <a:latin typeface="Calibri" panose="020F0502020204030204" charset="0"/>
                <a:cs typeface="宋体" pitchFamily="2" charset="-122"/>
              </a:rPr>
              <a:t>岁又出现另一个离职高峰——这可能是因为员工到了退休的年纪。第二，离职员工的平均工资明显低于在职员工。</a:t>
            </a:r>
            <a:endParaRPr lang="zh-CN" altLang="en-US" b="0">
              <a:latin typeface="Calibri" panose="020F0502020204030204" charset="0"/>
              <a:cs typeface="宋体" pitchFamily="2" charset="-122"/>
            </a:endParaRPr>
          </a:p>
        </p:txBody>
      </p:sp>
      <p:sp>
        <p:nvSpPr>
          <p:cNvPr id="100" name="文本框 99"/>
          <p:cNvSpPr txBox="1"/>
          <p:nvPr/>
        </p:nvSpPr>
        <p:spPr>
          <a:xfrm>
            <a:off x="188595" y="966470"/>
            <a:ext cx="11167110" cy="368300"/>
          </a:xfrm>
          <a:prstGeom prst="rect">
            <a:avLst/>
          </a:prstGeom>
          <a:noFill/>
          <a:ln w="9525">
            <a:noFill/>
          </a:ln>
        </p:spPr>
        <p:txBody>
          <a:bodyPr wrap="square">
            <a:spAutoFit/>
          </a:bodyPr>
          <a:lstStyle/>
          <a:p>
            <a:pPr marL="285750" indent="-285750" algn="l">
              <a:buFont typeface="Arial" panose="020B0704020202020204" pitchFamily="34" charset="0"/>
              <a:buChar char="•"/>
            </a:pPr>
            <a:r>
              <a:rPr lang="zh-CN" b="0">
                <a:latin typeface="Times New Roman" panose="02020603050405020304" charset="0"/>
                <a:cs typeface="宋体" pitchFamily="2" charset="-122"/>
              </a:rPr>
              <a:t>训练集中的因变量</a:t>
            </a:r>
            <a:r>
              <a:rPr lang="en-US" b="0">
                <a:latin typeface="Times New Roman" panose="02020603050405020304" charset="0"/>
                <a:cs typeface="宋体" pitchFamily="2" charset="-122"/>
              </a:rPr>
              <a:t>y</a:t>
            </a:r>
            <a:r>
              <a:rPr lang="zh-CN" b="0">
                <a:latin typeface="Times New Roman" panose="02020603050405020304" charset="0"/>
                <a:cs typeface="宋体" pitchFamily="2" charset="-122"/>
              </a:rPr>
              <a:t>是</a:t>
            </a:r>
            <a:r>
              <a:rPr lang="en-US" b="0">
                <a:latin typeface="Times New Roman" panose="02020603050405020304" charset="0"/>
                <a:cs typeface="宋体" pitchFamily="2" charset="-122"/>
              </a:rPr>
              <a:t>Attrition</a:t>
            </a:r>
            <a:r>
              <a:rPr lang="zh-CN" b="0">
                <a:latin typeface="Times New Roman" panose="02020603050405020304" charset="0"/>
                <a:cs typeface="宋体" pitchFamily="2" charset="-122"/>
              </a:rPr>
              <a:t>变量，其取值为</a:t>
            </a:r>
            <a:r>
              <a:rPr lang="en-US" b="0">
                <a:latin typeface="Times New Roman" panose="02020603050405020304" charset="0"/>
                <a:cs typeface="宋体" pitchFamily="2" charset="-122"/>
              </a:rPr>
              <a:t>Yes</a:t>
            </a:r>
            <a:r>
              <a:rPr lang="zh-CN" b="0">
                <a:latin typeface="Times New Roman" panose="02020603050405020304" charset="0"/>
                <a:cs typeface="宋体" pitchFamily="2" charset="-122"/>
              </a:rPr>
              <a:t>或</a:t>
            </a:r>
            <a:r>
              <a:rPr lang="en-US" b="0">
                <a:latin typeface="Times New Roman" panose="02020603050405020304" charset="0"/>
                <a:cs typeface="宋体" pitchFamily="2" charset="-122"/>
              </a:rPr>
              <a:t>No</a:t>
            </a:r>
            <a:r>
              <a:rPr lang="zh-CN" b="0">
                <a:latin typeface="Times New Roman" panose="02020603050405020304" charset="0"/>
                <a:cs typeface="宋体" pitchFamily="2" charset="-122"/>
              </a:rPr>
              <a:t>，我们需要首先将其重新编码为取值</a:t>
            </a:r>
            <a:r>
              <a:rPr lang="en-US" b="0">
                <a:latin typeface="Times New Roman" panose="02020603050405020304" charset="0"/>
                <a:cs typeface="宋体" pitchFamily="2" charset="-122"/>
              </a:rPr>
              <a:t>0</a:t>
            </a:r>
            <a:r>
              <a:rPr lang="zh-CN" b="0">
                <a:latin typeface="Times New Roman" panose="02020603050405020304" charset="0"/>
                <a:cs typeface="宋体" pitchFamily="2" charset="-122"/>
              </a:rPr>
              <a:t>或</a:t>
            </a:r>
            <a:r>
              <a:rPr lang="en-US" b="0">
                <a:latin typeface="Times New Roman" panose="02020603050405020304" charset="0"/>
                <a:cs typeface="宋体" pitchFamily="2" charset="-122"/>
              </a:rPr>
              <a:t>1</a:t>
            </a:r>
            <a:r>
              <a:rPr lang="zh-CN" b="0">
                <a:latin typeface="Times New Roman" panose="02020603050405020304" charset="0"/>
                <a:cs typeface="宋体" pitchFamily="2" charset="-122"/>
              </a:rPr>
              <a:t>的二分变量：</a:t>
            </a:r>
            <a:endParaRPr lang="zh-CN" altLang="en-US" b="0">
              <a:latin typeface="Times New Roman" panose="02020603050405020304" charset="0"/>
              <a:cs typeface="宋体" pitchFamily="2" charset="-122"/>
            </a:endParaRPr>
          </a:p>
        </p:txBody>
      </p:sp>
      <p:pic>
        <p:nvPicPr>
          <p:cNvPr id="7" name="图片 6"/>
          <p:cNvPicPr>
            <a:picLocks noChangeAspect="1"/>
          </p:cNvPicPr>
          <p:nvPr/>
        </p:nvPicPr>
        <p:blipFill>
          <a:blip r:embed="rId3"/>
          <a:stretch>
            <a:fillRect/>
          </a:stretch>
        </p:blipFill>
        <p:spPr>
          <a:xfrm>
            <a:off x="281305" y="1459230"/>
            <a:ext cx="4739640" cy="1332865"/>
          </a:xfrm>
          <a:prstGeom prst="rect">
            <a:avLst/>
          </a:prstGeom>
        </p:spPr>
      </p:pic>
      <p:pic>
        <p:nvPicPr>
          <p:cNvPr id="8" name="图片 7"/>
          <p:cNvPicPr>
            <a:picLocks noChangeAspect="1"/>
          </p:cNvPicPr>
          <p:nvPr/>
        </p:nvPicPr>
        <p:blipFill>
          <a:blip r:embed="rId4"/>
          <a:stretch>
            <a:fillRect/>
          </a:stretch>
        </p:blipFill>
        <p:spPr>
          <a:xfrm>
            <a:off x="281305" y="2911475"/>
            <a:ext cx="4197985" cy="776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Freeform 166"/>
          <p:cNvSpPr/>
          <p:nvPr/>
        </p:nvSpPr>
        <p:spPr bwMode="auto">
          <a:xfrm>
            <a:off x="3205480" y="5109845"/>
            <a:ext cx="73660" cy="136525"/>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45720" tIns="22860" rIns="45720" bIns="22860" numCol="1" anchor="t" anchorCtr="0" compatLnSpc="1"/>
          <a:lstStyle/>
          <a:p>
            <a:endParaRPr lang="en-AU" sz="700" dirty="0">
              <a:latin typeface="微软雅黑" panose="020B0503020204020204" charset="-122"/>
              <a:ea typeface="微软雅黑" panose="020B0503020204020204" charset="-122"/>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nvSpPr>
        <p:spPr>
          <a:xfrm>
            <a:off x="426085" y="998855"/>
            <a:ext cx="11299190" cy="5654675"/>
          </a:xfrm>
          <a:prstGeom prst="rect">
            <a:avLst/>
          </a:prstGeom>
          <a:noFill/>
        </p:spPr>
        <p:txBody>
          <a:bodyPr wrap="square" rtlCol="0" anchor="t">
            <a:noAutofit/>
          </a:bodyPr>
          <a:lstStyle/>
          <a:p>
            <a:pPr marL="285750" indent="-285750" fontAlgn="auto">
              <a:lnSpc>
                <a:spcPct val="130000"/>
              </a:lnSpc>
              <a:buFont typeface="Arial" panose="020B0704020202020204" pitchFamily="34" charset="0"/>
              <a:buChar char="•"/>
            </a:pPr>
            <a:r>
              <a:rPr lang="zh-CN" altLang="en-US">
                <a:latin typeface="微软雅黑" charset="0"/>
                <a:ea typeface="微软雅黑" charset="0"/>
                <a:cs typeface="宋体" pitchFamily="2" charset="-122"/>
                <a:sym typeface="+mn-ea"/>
              </a:rPr>
              <a:t>观察数据类型，并确认数据中无缺失值，输出部分结果如下：</a:t>
            </a:r>
            <a:endParaRPr lang="zh-CN" altLang="en-US">
              <a:latin typeface="微软雅黑" charset="0"/>
              <a:ea typeface="微软雅黑" charset="0"/>
              <a:cs typeface="宋体" pitchFamily="2" charset="-122"/>
              <a:sym typeface="+mn-ea"/>
            </a:endParaRPr>
          </a:p>
          <a:p>
            <a:pPr lvl="1" indent="0" fontAlgn="auto">
              <a:lnSpc>
                <a:spcPct val="130000"/>
              </a:lnSpc>
              <a:buNone/>
            </a:pPr>
            <a:r>
              <a:rPr lang="zh-CN" altLang="en-US" sz="1600">
                <a:latin typeface="Times New Roman" panose="02020603050405020304" charset="0"/>
                <a:cs typeface="宋体" pitchFamily="2" charset="-122"/>
                <a:sym typeface="+mn-ea"/>
              </a:rPr>
              <a:t>Data columns (total 35 columns):</a:t>
            </a:r>
            <a:endParaRPr lang="zh-CN" altLang="en-US" sz="1600">
              <a:latin typeface="Times New Roman" panose="02020603050405020304" charset="0"/>
              <a:cs typeface="宋体" pitchFamily="2" charset="-122"/>
              <a:sym typeface="+mn-ea"/>
            </a:endParaRPr>
          </a:p>
          <a:p>
            <a:pPr lvl="1" indent="0" fontAlgn="auto">
              <a:lnSpc>
                <a:spcPct val="130000"/>
              </a:lnSpc>
              <a:buNone/>
            </a:pPr>
            <a:r>
              <a:rPr lang="zh-CN" altLang="en-US" sz="1600">
                <a:latin typeface="Times New Roman" panose="02020603050405020304" charset="0"/>
                <a:cs typeface="宋体" pitchFamily="2" charset="-122"/>
                <a:sym typeface="+mn-ea"/>
              </a:rPr>
              <a:t>Age		1176 non-null int64</a:t>
            </a:r>
            <a:endParaRPr lang="zh-CN" altLang="en-US" sz="1600">
              <a:latin typeface="Times New Roman" panose="02020603050405020304" charset="0"/>
              <a:cs typeface="宋体" pitchFamily="2" charset="-122"/>
              <a:sym typeface="+mn-ea"/>
            </a:endParaRPr>
          </a:p>
          <a:p>
            <a:pPr lvl="1" indent="0" fontAlgn="auto">
              <a:lnSpc>
                <a:spcPct val="130000"/>
              </a:lnSpc>
              <a:buNone/>
            </a:pPr>
            <a:r>
              <a:rPr lang="zh-CN" altLang="en-US" sz="1600">
                <a:latin typeface="Times New Roman" panose="02020603050405020304" charset="0"/>
                <a:cs typeface="宋体" pitchFamily="2" charset="-122"/>
                <a:sym typeface="+mn-ea"/>
              </a:rPr>
              <a:t>Attrition		1176 non-null object</a:t>
            </a:r>
            <a:endParaRPr lang="zh-CN" altLang="en-US" sz="1600">
              <a:latin typeface="Times New Roman" panose="02020603050405020304" charset="0"/>
              <a:cs typeface="宋体" pitchFamily="2" charset="-122"/>
              <a:sym typeface="+mn-ea"/>
            </a:endParaRPr>
          </a:p>
          <a:p>
            <a:pPr lvl="1" indent="0" fontAlgn="auto">
              <a:lnSpc>
                <a:spcPct val="130000"/>
              </a:lnSpc>
              <a:buNone/>
            </a:pPr>
            <a:r>
              <a:rPr lang="zh-CN" altLang="en-US" sz="1600">
                <a:latin typeface="Times New Roman" panose="02020603050405020304" charset="0"/>
                <a:cs typeface="宋体" pitchFamily="2" charset="-122"/>
                <a:sym typeface="+mn-ea"/>
              </a:rPr>
              <a:t>BusinessTravel	1176 non-null object</a:t>
            </a:r>
            <a:endParaRPr lang="zh-CN" altLang="en-US" sz="1600">
              <a:latin typeface="Times New Roman" panose="02020603050405020304" charset="0"/>
              <a:cs typeface="宋体" pitchFamily="2" charset="-122"/>
              <a:sym typeface="+mn-ea"/>
            </a:endParaRPr>
          </a:p>
          <a:p>
            <a:pPr lvl="1" indent="0" fontAlgn="auto">
              <a:lnSpc>
                <a:spcPct val="130000"/>
              </a:lnSpc>
              <a:buNone/>
            </a:pPr>
            <a:r>
              <a:rPr lang="zh-CN" altLang="en-US" sz="1600">
                <a:latin typeface="Times New Roman" panose="02020603050405020304" charset="0"/>
                <a:cs typeface="宋体" pitchFamily="2" charset="-122"/>
                <a:sym typeface="+mn-ea"/>
              </a:rPr>
              <a:t>DailyRate		1176 non-null int64</a:t>
            </a:r>
            <a:endParaRPr lang="zh-CN" altLang="en-US" sz="1600">
              <a:latin typeface="Times New Roman" panose="02020603050405020304" charset="0"/>
              <a:cs typeface="宋体" pitchFamily="2" charset="-122"/>
              <a:sym typeface="+mn-ea"/>
            </a:endParaRPr>
          </a:p>
          <a:p>
            <a:pPr lvl="1" indent="0" fontAlgn="auto">
              <a:lnSpc>
                <a:spcPct val="130000"/>
              </a:lnSpc>
              <a:buNone/>
            </a:pPr>
            <a:r>
              <a:rPr lang="zh-CN" altLang="en-US" sz="1600">
                <a:latin typeface="Times New Roman" panose="02020603050405020304" charset="0"/>
                <a:cs typeface="宋体" pitchFamily="2" charset="-122"/>
                <a:sym typeface="+mn-ea"/>
              </a:rPr>
              <a:t>Department</a:t>
            </a:r>
            <a:r>
              <a:rPr lang="en-US" altLang="zh-CN" sz="1600">
                <a:latin typeface="Times New Roman" panose="02020603050405020304" charset="0"/>
                <a:cs typeface="宋体" pitchFamily="2" charset="-122"/>
                <a:sym typeface="+mn-ea"/>
              </a:rPr>
              <a:t>   </a:t>
            </a:r>
            <a:r>
              <a:rPr lang="zh-CN" altLang="en-US" sz="1600">
                <a:latin typeface="Times New Roman" panose="02020603050405020304" charset="0"/>
                <a:cs typeface="宋体" pitchFamily="2" charset="-122"/>
                <a:sym typeface="+mn-ea"/>
              </a:rPr>
              <a:t>	1176 non-null object</a:t>
            </a:r>
            <a:endParaRPr lang="zh-CN" altLang="en-US" sz="1600">
              <a:latin typeface="Times New Roman" panose="02020603050405020304" charset="0"/>
              <a:cs typeface="宋体" pitchFamily="2" charset="-122"/>
              <a:sym typeface="+mn-ea"/>
            </a:endParaRPr>
          </a:p>
          <a:p>
            <a:pPr marL="285750" indent="-285750" fontAlgn="auto">
              <a:lnSpc>
                <a:spcPct val="130000"/>
              </a:lnSpc>
              <a:buFont typeface="Arial" panose="020B0704020202020204" pitchFamily="34" charset="0"/>
              <a:buChar char="•"/>
            </a:pPr>
            <a:r>
              <a:rPr lang="zh-CN" altLang="en-US">
                <a:latin typeface="微软雅黑" charset="0"/>
                <a:ea typeface="微软雅黑" charset="0"/>
                <a:cs typeface="微软雅黑" charset="0"/>
                <a:sym typeface="+mn-ea"/>
              </a:rPr>
              <a:t>一些变量的类型为object，对这些类别变量进行预处理。接下来，我们对变量取值的分布情况进行初步考察，下面是部分输出结果：</a:t>
            </a:r>
            <a:endParaRPr lang="zh-CN" altLang="en-US">
              <a:latin typeface="微软雅黑" charset="0"/>
              <a:ea typeface="微软雅黑" charset="0"/>
              <a:cs typeface="微软雅黑" charset="0"/>
              <a:sym typeface="+mn-ea"/>
            </a:endParaRPr>
          </a:p>
          <a:p>
            <a:pPr lvl="1" indent="0" fontAlgn="auto">
              <a:lnSpc>
                <a:spcPct val="130000"/>
              </a:lnSpc>
              <a:buNone/>
            </a:pPr>
            <a:r>
              <a:rPr lang="zh-CN" altLang="en-US" sz="1400">
                <a:latin typeface="Times New Roman" panose="02020603050405020304" charset="0"/>
                <a:cs typeface="宋体" pitchFamily="2" charset="-122"/>
                <a:sym typeface="+mn-ea"/>
              </a:rPr>
              <a:t>Age 取值数量：43</a:t>
            </a:r>
            <a:endParaRPr lang="zh-CN" altLang="en-US" sz="1400">
              <a:latin typeface="Times New Roman" panose="02020603050405020304" charset="0"/>
              <a:cs typeface="宋体" pitchFamily="2" charset="-122"/>
              <a:sym typeface="+mn-ea"/>
            </a:endParaRPr>
          </a:p>
          <a:p>
            <a:pPr lvl="1" indent="0" fontAlgn="auto">
              <a:lnSpc>
                <a:spcPct val="130000"/>
              </a:lnSpc>
              <a:buNone/>
            </a:pPr>
            <a:r>
              <a:rPr lang="zh-CN" altLang="en-US" sz="1400">
                <a:latin typeface="Times New Roman" panose="02020603050405020304" charset="0"/>
                <a:cs typeface="宋体" pitchFamily="2" charset="-122"/>
                <a:sym typeface="+mn-ea"/>
              </a:rPr>
              <a:t>Attrition 取值数量：2</a:t>
            </a:r>
            <a:endParaRPr lang="zh-CN" altLang="en-US" sz="1400">
              <a:latin typeface="Times New Roman" panose="02020603050405020304" charset="0"/>
              <a:cs typeface="宋体" pitchFamily="2" charset="-122"/>
              <a:sym typeface="+mn-ea"/>
            </a:endParaRPr>
          </a:p>
          <a:p>
            <a:pPr lvl="1" indent="0" fontAlgn="auto">
              <a:lnSpc>
                <a:spcPct val="130000"/>
              </a:lnSpc>
              <a:buNone/>
            </a:pPr>
            <a:r>
              <a:rPr lang="zh-CN" altLang="en-US" sz="1400">
                <a:latin typeface="Times New Roman" panose="02020603050405020304" charset="0"/>
                <a:cs typeface="宋体" pitchFamily="2" charset="-122"/>
                <a:sym typeface="+mn-ea"/>
              </a:rPr>
              <a:t>BusinessTravel 取值数量：3</a:t>
            </a:r>
            <a:endParaRPr lang="zh-CN" altLang="en-US" sz="1400">
              <a:latin typeface="Times New Roman" panose="02020603050405020304" charset="0"/>
              <a:cs typeface="宋体" pitchFamily="2" charset="-122"/>
              <a:sym typeface="+mn-ea"/>
            </a:endParaRPr>
          </a:p>
          <a:p>
            <a:pPr lvl="1" indent="0" fontAlgn="auto">
              <a:lnSpc>
                <a:spcPct val="130000"/>
              </a:lnSpc>
              <a:buNone/>
            </a:pPr>
            <a:r>
              <a:rPr lang="zh-CN" altLang="en-US" sz="1400">
                <a:latin typeface="Times New Roman" panose="02020603050405020304" charset="0"/>
                <a:cs typeface="宋体" pitchFamily="2" charset="-122"/>
                <a:sym typeface="+mn-ea"/>
              </a:rPr>
              <a:t>DailyRate 取值数量：783</a:t>
            </a:r>
            <a:endParaRPr lang="zh-CN" altLang="en-US" sz="1400">
              <a:latin typeface="Times New Roman" panose="02020603050405020304" charset="0"/>
              <a:cs typeface="宋体" pitchFamily="2" charset="-122"/>
              <a:sym typeface="+mn-ea"/>
            </a:endParaRPr>
          </a:p>
          <a:p>
            <a:pPr lvl="1" indent="0" fontAlgn="auto">
              <a:lnSpc>
                <a:spcPct val="130000"/>
              </a:lnSpc>
              <a:buNone/>
            </a:pPr>
            <a:r>
              <a:rPr lang="zh-CN" altLang="en-US" sz="1400">
                <a:latin typeface="Times New Roman" panose="02020603050405020304" charset="0"/>
                <a:cs typeface="宋体" pitchFamily="2" charset="-122"/>
                <a:sym typeface="+mn-ea"/>
              </a:rPr>
              <a:t>Department 取值数量：3</a:t>
            </a:r>
            <a:endParaRPr lang="zh-CN" altLang="en-US" sz="1400">
              <a:latin typeface="Times New Roman" panose="02020603050405020304" charset="0"/>
              <a:cs typeface="宋体" pitchFamily="2" charset="-122"/>
              <a:sym typeface="+mn-ea"/>
            </a:endParaRPr>
          </a:p>
          <a:p>
            <a:pPr lvl="1" indent="0" fontAlgn="auto">
              <a:lnSpc>
                <a:spcPct val="130000"/>
              </a:lnSpc>
              <a:buNone/>
            </a:pPr>
            <a:r>
              <a:rPr lang="zh-CN" altLang="en-US" sz="1400">
                <a:latin typeface="Times New Roman" panose="02020603050405020304" charset="0"/>
                <a:cs typeface="宋体" pitchFamily="2" charset="-122"/>
                <a:sym typeface="+mn-ea"/>
              </a:rPr>
              <a:t>DistanceFromHome 取值数量：29</a:t>
            </a:r>
            <a:endParaRPr lang="zh-CN" altLang="en-US" sz="1400">
              <a:latin typeface="Times New Roman" panose="02020603050405020304" charset="0"/>
              <a:cs typeface="宋体" pitchFamily="2" charset="-122"/>
              <a:sym typeface="+mn-ea"/>
            </a:endParaRPr>
          </a:p>
          <a:p>
            <a:pPr lvl="1" indent="0" fontAlgn="auto">
              <a:lnSpc>
                <a:spcPct val="130000"/>
              </a:lnSpc>
              <a:buNone/>
            </a:pPr>
            <a:r>
              <a:rPr lang="zh-CN" altLang="en-US" sz="1400">
                <a:latin typeface="Times New Roman" panose="02020603050405020304" charset="0"/>
                <a:cs typeface="宋体" pitchFamily="2" charset="-122"/>
                <a:sym typeface="+mn-ea"/>
              </a:rPr>
              <a:t>Education 取值数量：5</a:t>
            </a:r>
            <a:endParaRPr lang="zh-CN" altLang="en-US" sz="1400">
              <a:latin typeface="Times New Roman" panose="02020603050405020304" charset="0"/>
              <a:cs typeface="宋体" pitchFamily="2" charset="-122"/>
              <a:sym typeface="+mn-ea"/>
            </a:endParaRPr>
          </a:p>
          <a:p>
            <a:pPr lvl="1" indent="0" fontAlgn="auto">
              <a:lnSpc>
                <a:spcPct val="130000"/>
              </a:lnSpc>
              <a:buNone/>
            </a:pPr>
            <a:r>
              <a:rPr lang="zh-CN" altLang="en-US" sz="1400">
                <a:latin typeface="Times New Roman" panose="02020603050405020304" charset="0"/>
                <a:cs typeface="宋体" pitchFamily="2" charset="-122"/>
                <a:sym typeface="+mn-ea"/>
              </a:rPr>
              <a:t>EducationField 取值数量：6</a:t>
            </a:r>
            <a:endParaRPr lang="zh-CN" altLang="en-US" sz="1400">
              <a:latin typeface="Times New Roman" panose="02020603050405020304" charset="0"/>
              <a:cs typeface="宋体" pitchFamily="2" charset="-122"/>
              <a:sym typeface="+mn-ea"/>
            </a:endParaRPr>
          </a:p>
          <a:p>
            <a:pPr lvl="1" indent="0" fontAlgn="auto">
              <a:lnSpc>
                <a:spcPct val="130000"/>
              </a:lnSpc>
              <a:buNone/>
            </a:pPr>
            <a:r>
              <a:rPr lang="zh-CN" altLang="en-US" sz="1400">
                <a:latin typeface="Times New Roman" panose="02020603050405020304" charset="0"/>
                <a:cs typeface="宋体" pitchFamily="2" charset="-122"/>
                <a:sym typeface="+mn-ea"/>
              </a:rPr>
              <a:t>EmployeeCount 取值数量：1</a:t>
            </a:r>
            <a:endParaRPr lang="zh-CN" altLang="en-US" sz="1400">
              <a:latin typeface="Times New Roman" panose="02020603050405020304" charset="0"/>
              <a:cs typeface="宋体"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custDataLst>
              <p:tags r:id="rId1"/>
            </p:custDataLst>
          </p:nvPr>
        </p:nvSpPr>
        <p:spPr>
          <a:xfrm>
            <a:off x="592455" y="2134235"/>
            <a:ext cx="10947400" cy="757555"/>
          </a:xfrm>
          <a:prstGeom prst="rect">
            <a:avLst/>
          </a:prstGeom>
          <a:noFill/>
          <a:ln w="9525">
            <a:noFill/>
          </a:ln>
        </p:spPr>
        <p:txBody>
          <a:bodyPr wrap="square">
            <a:noAutofit/>
          </a:bodyPr>
          <a:p>
            <a:pPr marL="285750" indent="-285750" algn="l">
              <a:lnSpc>
                <a:spcPct val="130000"/>
              </a:lnSpc>
              <a:buFont typeface="Arial" panose="020B0704020202020204" pitchFamily="34" charset="0"/>
              <a:buChar char="•"/>
            </a:pPr>
            <a:r>
              <a:rPr lang="en-US" b="0">
                <a:solidFill>
                  <a:schemeClr val="tx1"/>
                </a:solidFill>
                <a:latin typeface="微软雅黑" charset="0"/>
                <a:ea typeface="微软雅黑" charset="0"/>
                <a:cs typeface="微软雅黑" charset="0"/>
              </a:rPr>
              <a:t>EmployeeCount</a:t>
            </a:r>
            <a:r>
              <a:rPr lang="zh-CN" b="0">
                <a:solidFill>
                  <a:schemeClr val="tx1"/>
                </a:solidFill>
                <a:latin typeface="微软雅黑" charset="0"/>
                <a:ea typeface="微软雅黑" charset="0"/>
                <a:cs typeface="微软雅黑" charset="0"/>
              </a:rPr>
              <a:t>、</a:t>
            </a:r>
            <a:r>
              <a:rPr lang="en-US" b="0">
                <a:solidFill>
                  <a:schemeClr val="tx1"/>
                </a:solidFill>
                <a:latin typeface="微软雅黑" charset="0"/>
                <a:ea typeface="微软雅黑" charset="0"/>
                <a:cs typeface="微软雅黑" charset="0"/>
              </a:rPr>
              <a:t>Over18</a:t>
            </a:r>
            <a:r>
              <a:rPr lang="zh-CN" b="0">
                <a:solidFill>
                  <a:schemeClr val="tx1"/>
                </a:solidFill>
                <a:latin typeface="微软雅黑" charset="0"/>
                <a:ea typeface="微软雅黑" charset="0"/>
                <a:cs typeface="微软雅黑" charset="0"/>
              </a:rPr>
              <a:t>、</a:t>
            </a:r>
            <a:r>
              <a:rPr lang="en-US" b="0">
                <a:solidFill>
                  <a:schemeClr val="tx1"/>
                </a:solidFill>
                <a:latin typeface="微软雅黑" charset="0"/>
                <a:ea typeface="微软雅黑" charset="0"/>
                <a:cs typeface="微软雅黑" charset="0"/>
              </a:rPr>
              <a:t>StandardHours</a:t>
            </a:r>
            <a:r>
              <a:rPr lang="zh-CN" b="0">
                <a:solidFill>
                  <a:schemeClr val="tx1"/>
                </a:solidFill>
                <a:latin typeface="微软雅黑" charset="0"/>
                <a:ea typeface="微软雅黑" charset="0"/>
                <a:cs typeface="微软雅黑" charset="0"/>
              </a:rPr>
              <a:t>这三个变量均只有一个取值，对于模型预测没有实际价值，因此将其从数据中删除。此外，</a:t>
            </a:r>
            <a:r>
              <a:rPr lang="en-US" b="0">
                <a:solidFill>
                  <a:schemeClr val="tx1"/>
                </a:solidFill>
                <a:latin typeface="微软雅黑" charset="0"/>
                <a:ea typeface="微软雅黑" charset="0"/>
                <a:cs typeface="微软雅黑" charset="0"/>
              </a:rPr>
              <a:t>EmployeeNumber</a:t>
            </a:r>
            <a:r>
              <a:rPr lang="zh-CN" b="0">
                <a:solidFill>
                  <a:schemeClr val="tx1"/>
                </a:solidFill>
                <a:latin typeface="微软雅黑" charset="0"/>
                <a:ea typeface="微软雅黑" charset="0"/>
                <a:cs typeface="微软雅黑" charset="0"/>
              </a:rPr>
              <a:t>变量为员工编号，也不具备实际预测意义，我们也将其删除。</a:t>
            </a:r>
            <a:endParaRPr lang="zh-CN" b="0">
              <a:solidFill>
                <a:schemeClr val="tx1"/>
              </a:solidFill>
              <a:latin typeface="微软雅黑" charset="0"/>
              <a:ea typeface="微软雅黑" charset="0"/>
              <a:cs typeface="微软雅黑" charset="0"/>
            </a:endParaRPr>
          </a:p>
          <a:p>
            <a:pPr marL="0" indent="266700" algn="l"/>
            <a:endParaRPr lang="zh-CN" altLang="en-US" b="0">
              <a:solidFill>
                <a:schemeClr val="tx1"/>
              </a:solidFill>
              <a:latin typeface="微软雅黑" charset="0"/>
              <a:ea typeface="微软雅黑" charset="0"/>
              <a:cs typeface="微软雅黑" charset="0"/>
            </a:endParaRPr>
          </a:p>
        </p:txBody>
      </p:sp>
      <p:pic>
        <p:nvPicPr>
          <p:cNvPr id="4" name="图片 3"/>
          <p:cNvPicPr>
            <a:picLocks noChangeAspect="1"/>
          </p:cNvPicPr>
          <p:nvPr>
            <p:custDataLst>
              <p:tags r:id="rId2"/>
            </p:custDataLst>
          </p:nvPr>
        </p:nvPicPr>
        <p:blipFill>
          <a:blip r:embed="rId3"/>
          <a:stretch>
            <a:fillRect/>
          </a:stretch>
        </p:blipFill>
        <p:spPr>
          <a:xfrm>
            <a:off x="592455" y="3785235"/>
            <a:ext cx="9871075" cy="1219200"/>
          </a:xfrm>
          <a:prstGeom prst="rect">
            <a:avLst/>
          </a:prstGeom>
        </p:spPr>
      </p:pic>
      <p:sp>
        <p:nvSpPr>
          <p:cNvPr id="5" name="椭圆 5"/>
          <p:cNvSpPr/>
          <p:nvPr>
            <p:custDataLst>
              <p:tags r:id="rId4"/>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5"/>
            </p:custDataLst>
          </p:nvPr>
        </p:nvSpPr>
        <p:spPr>
          <a:xfrm>
            <a:off x="920115" y="381635"/>
            <a:ext cx="547433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Freeform 166"/>
          <p:cNvSpPr/>
          <p:nvPr/>
        </p:nvSpPr>
        <p:spPr bwMode="auto">
          <a:xfrm>
            <a:off x="3205480" y="5109845"/>
            <a:ext cx="73660" cy="136525"/>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45720" tIns="22860" rIns="45720" bIns="22860" numCol="1" anchor="t" anchorCtr="0" compatLnSpc="1"/>
          <a:lstStyle/>
          <a:p>
            <a:endParaRPr lang="en-AU" sz="700" dirty="0">
              <a:latin typeface="微软雅黑" panose="020B0503020204020204" charset="-122"/>
              <a:ea typeface="微软雅黑" panose="020B0503020204020204" charset="-122"/>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nvSpPr>
        <p:spPr>
          <a:xfrm>
            <a:off x="199390" y="1217930"/>
            <a:ext cx="5587365" cy="1301750"/>
          </a:xfrm>
          <a:prstGeom prst="rect">
            <a:avLst/>
          </a:prstGeom>
          <a:noFill/>
        </p:spPr>
        <p:txBody>
          <a:bodyPr wrap="square" rtlCol="0" anchor="t">
            <a:noAutofit/>
          </a:bodyPr>
          <a:lstStyle/>
          <a:p>
            <a:pPr indent="0" fontAlgn="auto">
              <a:lnSpc>
                <a:spcPct val="180000"/>
              </a:lnSpc>
              <a:buFont typeface="Wingdings" panose="05000000000000000000" charset="0"/>
              <a:buNone/>
            </a:pPr>
            <a:r>
              <a:rPr lang="en-US" altLang="zh-CN" sz="2000" b="1">
                <a:latin typeface="微软雅黑" charset="0"/>
                <a:ea typeface="微软雅黑" charset="0"/>
                <a:cs typeface="微软雅黑" charset="0"/>
                <a:sym typeface="+mn-ea"/>
              </a:rPr>
              <a:t>2. </a:t>
            </a:r>
            <a:r>
              <a:rPr lang="zh-CN" altLang="en-US" sz="2000" b="1">
                <a:latin typeface="微软雅黑" charset="0"/>
                <a:ea typeface="微软雅黑" charset="0"/>
                <a:cs typeface="微软雅黑" charset="0"/>
                <a:sym typeface="+mn-ea"/>
              </a:rPr>
              <a:t>使用机器学习模型进行预测</a:t>
            </a:r>
            <a:endParaRPr lang="zh-CN" altLang="en-US" sz="2000" b="1">
              <a:latin typeface="微软雅黑" charset="0"/>
              <a:ea typeface="微软雅黑" charset="0"/>
              <a:cs typeface="微软雅黑" charset="0"/>
              <a:sym typeface="+mn-ea"/>
            </a:endParaRPr>
          </a:p>
          <a:p>
            <a:pPr indent="0" fontAlgn="auto">
              <a:lnSpc>
                <a:spcPct val="180000"/>
              </a:lnSpc>
              <a:buFont typeface="Wingdings" panose="05000000000000000000" charset="0"/>
              <a:buNone/>
            </a:pPr>
            <a:r>
              <a:rPr lang="zh-CN" altLang="en-US" b="1">
                <a:latin typeface="微软雅黑" charset="0"/>
                <a:ea typeface="微软雅黑" charset="0"/>
                <a:cs typeface="微软雅黑" charset="0"/>
                <a:sym typeface="+mn-ea"/>
              </a:rPr>
              <a:t>（1）数据准备</a:t>
            </a:r>
            <a:endParaRPr lang="zh-CN" altLang="en-US" b="1">
              <a:latin typeface="微软雅黑" charset="0"/>
              <a:ea typeface="微软雅黑" charset="0"/>
              <a:cs typeface="微软雅黑" charset="0"/>
              <a:sym typeface="+mn-ea"/>
            </a:endParaRPr>
          </a:p>
          <a:p>
            <a:pPr marL="285750" indent="-285750" fontAlgn="auto">
              <a:lnSpc>
                <a:spcPct val="180000"/>
              </a:lnSpc>
              <a:buFont typeface="Arial" panose="020B0704020202020204" pitchFamily="34" charset="0"/>
              <a:buChar char="•"/>
            </a:pPr>
            <a:r>
              <a:rPr lang="zh-CN" altLang="en-US">
                <a:latin typeface="微软雅黑" charset="0"/>
                <a:ea typeface="微软雅黑" charset="0"/>
                <a:cs typeface="微软雅黑" charset="0"/>
                <a:sym typeface="+mn-ea"/>
              </a:rPr>
              <a:t>将上文提到的类别变量转换为虚拟变量</a:t>
            </a:r>
            <a:endParaRPr lang="zh-CN" altLang="en-US">
              <a:latin typeface="微软雅黑" charset="0"/>
              <a:ea typeface="微软雅黑" charset="0"/>
              <a:cs typeface="微软雅黑" charset="0"/>
              <a:sym typeface="+mn-ea"/>
            </a:endParaRPr>
          </a:p>
          <a:p>
            <a:pPr marL="285750" indent="-285750" fontAlgn="auto">
              <a:lnSpc>
                <a:spcPct val="180000"/>
              </a:lnSpc>
              <a:buFont typeface="Wingdings" panose="05000000000000000000" charset="0"/>
              <a:buChar char=""/>
            </a:pPr>
            <a:endParaRPr lang="zh-CN" altLang="en-US">
              <a:latin typeface="微软雅黑" charset="0"/>
              <a:ea typeface="微软雅黑" charset="0"/>
              <a:cs typeface="微软雅黑" charset="0"/>
              <a:sym typeface="+mn-ea"/>
            </a:endParaRPr>
          </a:p>
          <a:p>
            <a:pPr marL="285750" indent="-285750" fontAlgn="auto">
              <a:lnSpc>
                <a:spcPct val="180000"/>
              </a:lnSpc>
              <a:buFont typeface="Wingdings" panose="05000000000000000000" charset="0"/>
              <a:buChar char=""/>
            </a:pPr>
            <a:endParaRPr lang="zh-CN" altLang="en-US">
              <a:latin typeface="微软雅黑" charset="0"/>
              <a:ea typeface="微软雅黑" charset="0"/>
              <a:cs typeface="微软雅黑" charset="0"/>
              <a:sym typeface="+mn-ea"/>
            </a:endParaRPr>
          </a:p>
          <a:p>
            <a:pPr marL="285750" indent="-285750" fontAlgn="auto">
              <a:lnSpc>
                <a:spcPct val="150000"/>
              </a:lnSpc>
              <a:buFont typeface="Wingdings" panose="05000000000000000000" charset="0"/>
              <a:buChar char=""/>
            </a:pPr>
            <a:endParaRPr lang="zh-CN" altLang="en-US">
              <a:latin typeface="微软雅黑" charset="0"/>
              <a:ea typeface="微软雅黑" charset="0"/>
              <a:cs typeface="微软雅黑" charset="0"/>
              <a:sym typeface="+mn-ea"/>
            </a:endParaRPr>
          </a:p>
        </p:txBody>
      </p:sp>
      <p:pic>
        <p:nvPicPr>
          <p:cNvPr id="2" name="图片 1"/>
          <p:cNvPicPr>
            <a:picLocks noChangeAspect="1"/>
          </p:cNvPicPr>
          <p:nvPr/>
        </p:nvPicPr>
        <p:blipFill>
          <a:blip r:embed="rId1"/>
          <a:srcRect r="22005"/>
          <a:stretch>
            <a:fillRect/>
          </a:stretch>
        </p:blipFill>
        <p:spPr>
          <a:xfrm>
            <a:off x="5685155" y="1217930"/>
            <a:ext cx="5994400" cy="4422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6"/>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536575" y="1043305"/>
            <a:ext cx="9359900" cy="2188845"/>
          </a:xfrm>
          <a:prstGeom prst="rect">
            <a:avLst/>
          </a:prstGeom>
          <a:noFill/>
          <a:ln>
            <a:noFill/>
          </a:ln>
        </p:spPr>
      </p:pic>
      <p:sp>
        <p:nvSpPr>
          <p:cNvPr id="100" name="文本框 99"/>
          <p:cNvSpPr txBox="1"/>
          <p:nvPr>
            <p:custDataLst>
              <p:tags r:id="rId3"/>
            </p:custDataLst>
          </p:nvPr>
        </p:nvSpPr>
        <p:spPr>
          <a:xfrm>
            <a:off x="398780" y="3477895"/>
            <a:ext cx="5080000" cy="368300"/>
          </a:xfrm>
          <a:prstGeom prst="rect">
            <a:avLst/>
          </a:prstGeom>
          <a:noFill/>
          <a:ln w="9525">
            <a:noFill/>
          </a:ln>
        </p:spPr>
        <p:txBody>
          <a:bodyPr>
            <a:spAutoFit/>
          </a:bodyPr>
          <a:p>
            <a:pPr marL="285750" indent="-285750">
              <a:buFont typeface="Arial" panose="020B0704020202020204" pitchFamily="34" charset="0"/>
              <a:buChar char="•"/>
            </a:pPr>
            <a:r>
              <a:rPr lang="zh-CN" b="0">
                <a:latin typeface="微软雅黑" charset="0"/>
                <a:ea typeface="微软雅黑" charset="0"/>
                <a:cs typeface="微软雅黑" charset="0"/>
              </a:rPr>
              <a:t>导入模块，并划分训练集的</a:t>
            </a:r>
            <a:r>
              <a:rPr lang="en-US" b="0">
                <a:latin typeface="微软雅黑" charset="0"/>
                <a:ea typeface="微软雅黑" charset="0"/>
                <a:cs typeface="微软雅黑" charset="0"/>
              </a:rPr>
              <a:t>x</a:t>
            </a:r>
            <a:r>
              <a:rPr lang="zh-CN" b="0">
                <a:latin typeface="微软雅黑" charset="0"/>
                <a:ea typeface="微软雅黑" charset="0"/>
                <a:cs typeface="微软雅黑" charset="0"/>
              </a:rPr>
              <a:t>、</a:t>
            </a:r>
            <a:r>
              <a:rPr lang="en-US" b="0">
                <a:latin typeface="微软雅黑" charset="0"/>
                <a:ea typeface="微软雅黑" charset="0"/>
                <a:cs typeface="微软雅黑" charset="0"/>
              </a:rPr>
              <a:t>y</a:t>
            </a:r>
            <a:r>
              <a:rPr lang="zh-CN" b="0">
                <a:latin typeface="微软雅黑" charset="0"/>
                <a:ea typeface="微软雅黑" charset="0"/>
                <a:cs typeface="微软雅黑" charset="0"/>
              </a:rPr>
              <a:t>：</a:t>
            </a:r>
            <a:endParaRPr lang="zh-CN" altLang="en-US" b="0">
              <a:latin typeface="微软雅黑" charset="0"/>
              <a:ea typeface="微软雅黑" charset="0"/>
              <a:cs typeface="微软雅黑" charset="0"/>
            </a:endParaRPr>
          </a:p>
        </p:txBody>
      </p:sp>
      <p:pic>
        <p:nvPicPr>
          <p:cNvPr id="4" name="图片 3"/>
          <p:cNvPicPr>
            <a:picLocks noChangeAspect="1"/>
          </p:cNvPicPr>
          <p:nvPr>
            <p:custDataLst>
              <p:tags r:id="rId4"/>
            </p:custDataLst>
          </p:nvPr>
        </p:nvPicPr>
        <p:blipFill>
          <a:blip r:embed="rId5"/>
          <a:stretch>
            <a:fillRect/>
          </a:stretch>
        </p:blipFill>
        <p:spPr>
          <a:xfrm>
            <a:off x="398780" y="4175125"/>
            <a:ext cx="6122670" cy="2459990"/>
          </a:xfrm>
          <a:prstGeom prst="rect">
            <a:avLst/>
          </a:prstGeom>
        </p:spPr>
      </p:pic>
      <p:sp>
        <p:nvSpPr>
          <p:cNvPr id="5" name="椭圆 5"/>
          <p:cNvSpPr/>
          <p:nvPr>
            <p:custDataLst>
              <p:tags r:id="rId6"/>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7"/>
            </p:custDataLst>
          </p:nvPr>
        </p:nvSpPr>
        <p:spPr>
          <a:xfrm>
            <a:off x="920115" y="381635"/>
            <a:ext cx="547433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pic>
        <p:nvPicPr>
          <p:cNvPr id="10" name="图片 9"/>
          <p:cNvPicPr>
            <a:picLocks noChangeAspect="1"/>
          </p:cNvPicPr>
          <p:nvPr/>
        </p:nvPicPr>
        <p:blipFill>
          <a:blip r:embed="rId1"/>
          <a:stretch>
            <a:fillRect/>
          </a:stretch>
        </p:blipFill>
        <p:spPr>
          <a:xfrm>
            <a:off x="6837680" y="1940560"/>
            <a:ext cx="4762500" cy="3171825"/>
          </a:xfrm>
          <a:prstGeom prst="rect">
            <a:avLst/>
          </a:prstGeom>
        </p:spPr>
      </p:pic>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引入</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492125" y="1940560"/>
            <a:ext cx="6440170" cy="3020060"/>
          </a:xfrm>
          <a:prstGeom prst="rect">
            <a:avLst/>
          </a:prstGeom>
          <a:noFill/>
        </p:spPr>
        <p:txBody>
          <a:bodyPr wrap="square" rtlCol="0" anchor="t">
            <a:spAutoFit/>
          </a:bodyPr>
          <a:lstStyle/>
          <a:p>
            <a:pPr marR="0" lvl="0" indent="0" algn="l" rtl="0" fontAlgn="auto">
              <a:lnSpc>
                <a:spcPct val="170000"/>
              </a:lnSpc>
              <a:spcBef>
                <a:spcPts val="0"/>
              </a:spcBef>
              <a:spcAft>
                <a:spcPts val="0"/>
              </a:spcAft>
              <a:buFont typeface="Arial" panose="020B0704020202020204" pitchFamily="34" charset="0"/>
              <a:buNone/>
            </a:pPr>
            <a:r>
              <a:rPr lang="zh-CN" altLang="en-US" sz="2000" b="1">
                <a:latin typeface="微软雅黑" panose="020B0503020204020204" charset="-122"/>
                <a:ea typeface="微软雅黑" panose="020B0503020204020204" charset="-122"/>
                <a:cs typeface="Lato"/>
                <a:sym typeface="微软雅黑" panose="020B0503020204020204" charset="-122"/>
              </a:rPr>
              <a:t>参数监督学习parametric approach</a:t>
            </a:r>
            <a:endParaRPr lang="zh-CN" altLang="en-US" sz="2000" b="1" i="0" u="none" strike="noStrike" cap="none">
              <a:solidFill>
                <a:schemeClr val="tx1"/>
              </a:solidFill>
              <a:latin typeface="微软雅黑" panose="020B0503020204020204" charset="-122"/>
              <a:ea typeface="微软雅黑" panose="020B0503020204020204" charset="-122"/>
              <a:cs typeface="Lato"/>
              <a:sym typeface="微软雅黑" panose="020B0503020204020204" charset="-122"/>
            </a:endParaRPr>
          </a:p>
          <a:p>
            <a:pPr marL="285750" marR="0" lvl="0" indent="-285750" algn="l" rtl="0" fontAlgn="auto">
              <a:lnSpc>
                <a:spcPct val="170000"/>
              </a:lnSpc>
              <a:spcBef>
                <a:spcPts val="0"/>
              </a:spcBef>
              <a:spcAft>
                <a:spcPts val="0"/>
              </a:spcAft>
              <a:buFont typeface="Wingdings" panose="05000000000000000000" charset="0"/>
              <a:buChar char=""/>
            </a:pPr>
            <a:r>
              <a:rPr lang="zh-CN" altLang="en-US">
                <a:solidFill>
                  <a:schemeClr val="bg1">
                    <a:lumMod val="50000"/>
                  </a:schemeClr>
                </a:solidFill>
                <a:latin typeface="微软雅黑" panose="020B0503020204020204" charset="-122"/>
                <a:ea typeface="微软雅黑" panose="020B0503020204020204" charset="-122"/>
                <a:cs typeface="Lato"/>
                <a:sym typeface="微软雅黑" panose="020B0503020204020204" charset="-122"/>
              </a:rPr>
              <a:t>事先假设函数y=f(x)的具体形式</a:t>
            </a:r>
            <a:endParaRPr lang="zh-CN" altLang="en-US" b="0" i="0" u="none" strike="noStrike" cap="none">
              <a:solidFill>
                <a:schemeClr val="bg1">
                  <a:lumMod val="50000"/>
                </a:schemeClr>
              </a:solidFill>
              <a:latin typeface="微软雅黑" panose="020B0503020204020204" charset="-122"/>
              <a:ea typeface="微软雅黑" panose="020B0503020204020204" charset="-122"/>
              <a:cs typeface="Lato"/>
              <a:sym typeface="微软雅黑" panose="020B0503020204020204" charset="-122"/>
            </a:endParaRPr>
          </a:p>
          <a:p>
            <a:pPr marL="285750" marR="0" lvl="0" indent="-285750" algn="l" rtl="0" fontAlgn="auto">
              <a:lnSpc>
                <a:spcPct val="170000"/>
              </a:lnSpc>
              <a:spcBef>
                <a:spcPts val="0"/>
              </a:spcBef>
              <a:spcAft>
                <a:spcPts val="0"/>
              </a:spcAft>
              <a:buFont typeface="Wingdings" panose="05000000000000000000" charset="0"/>
              <a:buChar char=""/>
            </a:pPr>
            <a:r>
              <a:rPr lang="zh-CN" altLang="en-US">
                <a:solidFill>
                  <a:schemeClr val="bg1">
                    <a:lumMod val="50000"/>
                  </a:schemeClr>
                </a:solidFill>
                <a:latin typeface="微软雅黑" panose="020B0503020204020204" charset="-122"/>
                <a:ea typeface="微软雅黑" panose="020B0503020204020204" charset="-122"/>
                <a:cs typeface="Lato"/>
                <a:sym typeface="微软雅黑" panose="020B0503020204020204" charset="-122"/>
              </a:rPr>
              <a:t>线性回归、岭回归、拉索回归和弹力网</a:t>
            </a:r>
            <a:endParaRPr lang="zh-CN" altLang="en-US" b="0" i="0" u="none" strike="noStrike" cap="none">
              <a:solidFill>
                <a:schemeClr val="bg1">
                  <a:lumMod val="50000"/>
                </a:schemeClr>
              </a:solidFill>
              <a:latin typeface="微软雅黑" panose="020B0503020204020204" charset="-122"/>
              <a:ea typeface="微软雅黑" panose="020B0503020204020204" charset="-122"/>
              <a:cs typeface="Lato"/>
              <a:sym typeface="微软雅黑" panose="020B0503020204020204" charset="-122"/>
            </a:endParaRPr>
          </a:p>
          <a:p>
            <a:pPr marR="0" lvl="0" indent="0" algn="l" rtl="0" fontAlgn="auto">
              <a:lnSpc>
                <a:spcPct val="170000"/>
              </a:lnSpc>
              <a:spcBef>
                <a:spcPts val="0"/>
              </a:spcBef>
              <a:spcAft>
                <a:spcPts val="0"/>
              </a:spcAft>
              <a:buFont typeface="Arial" panose="020B0704020202020204" pitchFamily="34" charset="0"/>
              <a:buNone/>
            </a:pPr>
            <a:r>
              <a:rPr lang="zh-CN" altLang="en-US" sz="2000" b="1">
                <a:latin typeface="微软雅黑" panose="020B0503020204020204" charset="-122"/>
                <a:ea typeface="微软雅黑" panose="020B0503020204020204" charset="-122"/>
                <a:cs typeface="Lato"/>
                <a:sym typeface="微软雅黑" panose="020B0503020204020204" charset="-122"/>
              </a:rPr>
              <a:t>非参数监督学习</a:t>
            </a:r>
            <a:endParaRPr lang="zh-CN" altLang="en-US" sz="2000" b="1" i="0" u="none" strike="noStrike" cap="none">
              <a:solidFill>
                <a:schemeClr val="tx1"/>
              </a:solidFill>
              <a:latin typeface="微软雅黑" panose="020B0503020204020204" charset="-122"/>
              <a:ea typeface="微软雅黑" panose="020B0503020204020204" charset="-122"/>
              <a:cs typeface="Lato"/>
              <a:sym typeface="微软雅黑" panose="020B0503020204020204" charset="-122"/>
            </a:endParaRPr>
          </a:p>
          <a:p>
            <a:pPr marL="285750" marR="0" lvl="0" indent="-285750" algn="l" rtl="0" fontAlgn="auto">
              <a:lnSpc>
                <a:spcPct val="170000"/>
              </a:lnSpc>
              <a:spcBef>
                <a:spcPts val="0"/>
              </a:spcBef>
              <a:spcAft>
                <a:spcPts val="0"/>
              </a:spcAft>
              <a:buFont typeface="Wingdings" panose="05000000000000000000" charset="0"/>
              <a:buChar char=""/>
            </a:pPr>
            <a:r>
              <a:rPr lang="zh-CN" altLang="en-US">
                <a:solidFill>
                  <a:schemeClr val="bg1">
                    <a:lumMod val="50000"/>
                  </a:schemeClr>
                </a:solidFill>
                <a:latin typeface="微软雅黑" panose="020B0503020204020204" charset="-122"/>
                <a:ea typeface="微软雅黑" panose="020B0503020204020204" charset="-122"/>
                <a:cs typeface="Lato"/>
                <a:sym typeface="微软雅黑" panose="020B0503020204020204" charset="-122"/>
              </a:rPr>
              <a:t>对y的估计不预先假设函数形式</a:t>
            </a:r>
            <a:endParaRPr lang="zh-CN" altLang="en-US" b="0" i="0" u="none" strike="noStrike" cap="none">
              <a:solidFill>
                <a:schemeClr val="bg1">
                  <a:lumMod val="50000"/>
                </a:schemeClr>
              </a:solidFill>
              <a:latin typeface="微软雅黑" panose="020B0503020204020204" charset="-122"/>
              <a:ea typeface="微软雅黑" panose="020B0503020204020204" charset="-122"/>
              <a:cs typeface="Lato"/>
              <a:sym typeface="微软雅黑" panose="020B0503020204020204" charset="-122"/>
            </a:endParaRPr>
          </a:p>
          <a:p>
            <a:pPr marL="285750" marR="0" lvl="0" indent="-285750" algn="l" rtl="0" fontAlgn="auto">
              <a:lnSpc>
                <a:spcPct val="170000"/>
              </a:lnSpc>
              <a:spcBef>
                <a:spcPts val="0"/>
              </a:spcBef>
              <a:spcAft>
                <a:spcPts val="0"/>
              </a:spcAft>
              <a:buFont typeface="Wingdings" panose="05000000000000000000" charset="0"/>
              <a:buChar char=""/>
            </a:pPr>
            <a:r>
              <a:rPr lang="zh-CN" altLang="en-US">
                <a:solidFill>
                  <a:schemeClr val="bg1">
                    <a:lumMod val="50000"/>
                  </a:schemeClr>
                </a:solidFill>
                <a:latin typeface="微软雅黑" panose="020B0503020204020204" charset="-122"/>
                <a:ea typeface="微软雅黑" panose="020B0503020204020204" charset="-122"/>
                <a:cs typeface="Lato"/>
                <a:sym typeface="微软雅黑" panose="020B0503020204020204" charset="-122"/>
              </a:rPr>
              <a:t>K近邻法、决策树、随机森林、集成学习、提升法等</a:t>
            </a:r>
            <a:endParaRPr lang="zh-CN" altLang="en-US">
              <a:solidFill>
                <a:schemeClr val="bg1">
                  <a:lumMod val="50000"/>
                </a:schemeClr>
              </a:solidFill>
              <a:latin typeface="微软雅黑" panose="020B0503020204020204" charset="-122"/>
              <a:ea typeface="微软雅黑" panose="020B0503020204020204" charset="-122"/>
              <a:cs typeface="Lato"/>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92125" y="1022350"/>
            <a:ext cx="10982960" cy="1004570"/>
          </a:xfrm>
          <a:prstGeom prst="rect">
            <a:avLst/>
          </a:prstGeom>
          <a:noFill/>
          <a:ln w="9525">
            <a:noFill/>
          </a:ln>
        </p:spPr>
        <p:txBody>
          <a:bodyPr wrap="square">
            <a:spAutoFit/>
          </a:bodyPr>
          <a:p>
            <a:pPr indent="0">
              <a:lnSpc>
                <a:spcPct val="110000"/>
              </a:lnSpc>
              <a:buFont typeface="Arial" panose="020B0704020202020204" pitchFamily="34" charset="0"/>
              <a:buNone/>
            </a:pPr>
            <a:r>
              <a:rPr lang="zh-CN" b="1">
                <a:latin typeface="微软雅黑" charset="0"/>
                <a:ea typeface="微软雅黑" charset="0"/>
                <a:cs typeface="微软雅黑" charset="0"/>
              </a:rPr>
              <a:t>（</a:t>
            </a:r>
            <a:r>
              <a:rPr lang="en-US" b="1">
                <a:latin typeface="微软雅黑" charset="0"/>
                <a:ea typeface="微软雅黑" charset="0"/>
                <a:cs typeface="微软雅黑" charset="0"/>
              </a:rPr>
              <a:t>2</a:t>
            </a:r>
            <a:r>
              <a:rPr lang="zh-CN" b="1">
                <a:latin typeface="微软雅黑" charset="0"/>
                <a:ea typeface="微软雅黑" charset="0"/>
                <a:cs typeface="微软雅黑" charset="0"/>
              </a:rPr>
              <a:t>）建模</a:t>
            </a:r>
            <a:endParaRPr lang="zh-CN" b="1">
              <a:latin typeface="微软雅黑" charset="0"/>
              <a:ea typeface="微软雅黑" charset="0"/>
              <a:cs typeface="微软雅黑" charset="0"/>
            </a:endParaRPr>
          </a:p>
          <a:p>
            <a:pPr marL="285750" indent="-285750">
              <a:lnSpc>
                <a:spcPct val="110000"/>
              </a:lnSpc>
              <a:buFont typeface="Arial" panose="020B0704020202020204" pitchFamily="34" charset="0"/>
              <a:buChar char="•"/>
            </a:pPr>
            <a:r>
              <a:rPr lang="zh-CN" b="0">
                <a:latin typeface="微软雅黑" charset="0"/>
                <a:ea typeface="微软雅黑" charset="0"/>
                <a:cs typeface="微软雅黑" charset="0"/>
              </a:rPr>
              <a:t>我们分别尝试</a:t>
            </a:r>
            <a:r>
              <a:rPr lang="en-US" b="0">
                <a:latin typeface="微软雅黑" charset="0"/>
                <a:ea typeface="微软雅黑" charset="0"/>
                <a:cs typeface="微软雅黑" charset="0"/>
              </a:rPr>
              <a:t>Logistic</a:t>
            </a:r>
            <a:r>
              <a:rPr lang="zh-CN" b="0">
                <a:latin typeface="微软雅黑" charset="0"/>
                <a:ea typeface="微软雅黑" charset="0"/>
                <a:cs typeface="微软雅黑" charset="0"/>
              </a:rPr>
              <a:t>回归、决策树、随机森林、以及</a:t>
            </a:r>
            <a:r>
              <a:rPr lang="en-US" b="0">
                <a:latin typeface="微软雅黑" charset="0"/>
                <a:ea typeface="微软雅黑" charset="0"/>
                <a:cs typeface="微软雅黑" charset="0"/>
              </a:rPr>
              <a:t>Gradient Boosting</a:t>
            </a:r>
            <a:r>
              <a:rPr lang="zh-CN" b="0">
                <a:latin typeface="微软雅黑" charset="0"/>
                <a:ea typeface="微软雅黑" charset="0"/>
                <a:cs typeface="微软雅黑" charset="0"/>
              </a:rPr>
              <a:t>模型，并使用交叉验证的方式获得各模型的</a:t>
            </a:r>
            <a:r>
              <a:rPr lang="en-US" b="0">
                <a:latin typeface="微软雅黑" charset="0"/>
                <a:ea typeface="微软雅黑" charset="0"/>
                <a:cs typeface="微软雅黑" charset="0"/>
              </a:rPr>
              <a:t>auc</a:t>
            </a:r>
            <a:r>
              <a:rPr lang="zh-CN" b="0">
                <a:latin typeface="微软雅黑" charset="0"/>
                <a:ea typeface="微软雅黑" charset="0"/>
                <a:cs typeface="微软雅黑" charset="0"/>
              </a:rPr>
              <a:t>评分：</a:t>
            </a:r>
            <a:endParaRPr lang="zh-CN" altLang="en-US" b="0">
              <a:latin typeface="微软雅黑" charset="0"/>
              <a:ea typeface="微软雅黑" charset="0"/>
              <a:cs typeface="微软雅黑" charset="0"/>
            </a:endParaRPr>
          </a:p>
        </p:txBody>
      </p:sp>
      <p:pic>
        <p:nvPicPr>
          <p:cNvPr id="9" name="图片 8"/>
          <p:cNvPicPr>
            <a:picLocks noChangeAspect="1"/>
          </p:cNvPicPr>
          <p:nvPr>
            <p:custDataLst>
              <p:tags r:id="rId2"/>
            </p:custDataLst>
          </p:nvPr>
        </p:nvPicPr>
        <p:blipFill>
          <a:blip r:embed="rId3"/>
          <a:srcRect r="14993"/>
          <a:stretch>
            <a:fillRect/>
          </a:stretch>
        </p:blipFill>
        <p:spPr>
          <a:xfrm>
            <a:off x="664210" y="2197735"/>
            <a:ext cx="5906135" cy="3458845"/>
          </a:xfrm>
          <a:prstGeom prst="rect">
            <a:avLst/>
          </a:prstGeom>
        </p:spPr>
      </p:pic>
      <p:sp>
        <p:nvSpPr>
          <p:cNvPr id="10" name="文本框 9"/>
          <p:cNvSpPr txBox="1"/>
          <p:nvPr>
            <p:custDataLst>
              <p:tags r:id="rId4"/>
            </p:custDataLst>
          </p:nvPr>
        </p:nvSpPr>
        <p:spPr>
          <a:xfrm>
            <a:off x="400685" y="5885815"/>
            <a:ext cx="11432540" cy="697865"/>
          </a:xfrm>
          <a:prstGeom prst="rect">
            <a:avLst/>
          </a:prstGeom>
          <a:noFill/>
          <a:ln w="9525">
            <a:noFill/>
          </a:ln>
        </p:spPr>
        <p:txBody>
          <a:bodyPr wrap="square">
            <a:noAutofit/>
          </a:bodyPr>
          <a:p>
            <a:pPr marL="285750" indent="-285750" algn="l">
              <a:buFont typeface="Arial" panose="020B0704020202020204" pitchFamily="34" charset="0"/>
              <a:buChar char="•"/>
            </a:pPr>
            <a:r>
              <a:rPr lang="zh-CN" b="0">
                <a:latin typeface="微软雅黑" charset="0"/>
                <a:ea typeface="微软雅黑" charset="0"/>
                <a:cs typeface="微软雅黑" charset="0"/>
              </a:rPr>
              <a:t>各模型的</a:t>
            </a:r>
            <a:r>
              <a:rPr lang="en-US" b="0">
                <a:latin typeface="微软雅黑" charset="0"/>
                <a:ea typeface="微软雅黑" charset="0"/>
                <a:cs typeface="微软雅黑" charset="0"/>
              </a:rPr>
              <a:t>auc</a:t>
            </a:r>
            <a:r>
              <a:rPr lang="zh-CN" b="0">
                <a:latin typeface="微软雅黑" charset="0"/>
                <a:ea typeface="微软雅黑" charset="0"/>
                <a:cs typeface="微软雅黑" charset="0"/>
              </a:rPr>
              <a:t>分别为，</a:t>
            </a:r>
            <a:r>
              <a:rPr lang="en-US" b="0">
                <a:latin typeface="微软雅黑" charset="0"/>
                <a:ea typeface="微软雅黑" charset="0"/>
                <a:cs typeface="微软雅黑" charset="0"/>
              </a:rPr>
              <a:t>lr</a:t>
            </a:r>
            <a:r>
              <a:rPr lang="zh-CN" b="0">
                <a:latin typeface="微软雅黑" charset="0"/>
                <a:ea typeface="微软雅黑" charset="0"/>
                <a:cs typeface="微软雅黑" charset="0"/>
              </a:rPr>
              <a:t>：</a:t>
            </a:r>
            <a:r>
              <a:rPr lang="en-US" b="0">
                <a:latin typeface="微软雅黑" charset="0"/>
                <a:ea typeface="微软雅黑" charset="0"/>
                <a:cs typeface="微软雅黑" charset="0"/>
              </a:rPr>
              <a:t>0.807</a:t>
            </a:r>
            <a:r>
              <a:rPr lang="zh-CN" b="0">
                <a:latin typeface="微软雅黑" charset="0"/>
                <a:ea typeface="微软雅黑" charset="0"/>
                <a:cs typeface="微软雅黑" charset="0"/>
              </a:rPr>
              <a:t>，</a:t>
            </a:r>
            <a:r>
              <a:rPr lang="en-US" b="0">
                <a:latin typeface="微软雅黑" charset="0"/>
                <a:ea typeface="微软雅黑" charset="0"/>
                <a:cs typeface="微软雅黑" charset="0"/>
              </a:rPr>
              <a:t>cart</a:t>
            </a:r>
            <a:r>
              <a:rPr lang="zh-CN" b="0">
                <a:latin typeface="微软雅黑" charset="0"/>
                <a:ea typeface="微软雅黑" charset="0"/>
                <a:cs typeface="微软雅黑" charset="0"/>
              </a:rPr>
              <a:t>：</a:t>
            </a:r>
            <a:r>
              <a:rPr lang="en-US" b="0">
                <a:latin typeface="微软雅黑" charset="0"/>
                <a:ea typeface="微软雅黑" charset="0"/>
                <a:cs typeface="微软雅黑" charset="0"/>
              </a:rPr>
              <a:t>0.610</a:t>
            </a:r>
            <a:r>
              <a:rPr lang="zh-CN" b="0">
                <a:latin typeface="微软雅黑" charset="0"/>
                <a:ea typeface="微软雅黑" charset="0"/>
                <a:cs typeface="微软雅黑" charset="0"/>
              </a:rPr>
              <a:t>，</a:t>
            </a:r>
            <a:r>
              <a:rPr lang="en-US" b="0">
                <a:latin typeface="微软雅黑" charset="0"/>
                <a:ea typeface="微软雅黑" charset="0"/>
                <a:cs typeface="微软雅黑" charset="0"/>
              </a:rPr>
              <a:t>rfc</a:t>
            </a:r>
            <a:r>
              <a:rPr lang="zh-CN" b="0">
                <a:latin typeface="微软雅黑" charset="0"/>
                <a:ea typeface="微软雅黑" charset="0"/>
                <a:cs typeface="微软雅黑" charset="0"/>
              </a:rPr>
              <a:t>：</a:t>
            </a:r>
            <a:r>
              <a:rPr lang="en-US" b="0">
                <a:latin typeface="微软雅黑" charset="0"/>
                <a:ea typeface="微软雅黑" charset="0"/>
                <a:cs typeface="微软雅黑" charset="0"/>
              </a:rPr>
              <a:t>0.735</a:t>
            </a:r>
            <a:r>
              <a:rPr lang="zh-CN" b="0">
                <a:latin typeface="微软雅黑" charset="0"/>
                <a:ea typeface="微软雅黑" charset="0"/>
                <a:cs typeface="微软雅黑" charset="0"/>
              </a:rPr>
              <a:t>，</a:t>
            </a:r>
            <a:r>
              <a:rPr lang="en-US" b="0">
                <a:latin typeface="微软雅黑" charset="0"/>
                <a:ea typeface="微软雅黑" charset="0"/>
                <a:cs typeface="微软雅黑" charset="0"/>
              </a:rPr>
              <a:t>gdbt</a:t>
            </a:r>
            <a:r>
              <a:rPr lang="zh-CN" b="0">
                <a:latin typeface="微软雅黑" charset="0"/>
                <a:ea typeface="微软雅黑" charset="0"/>
                <a:cs typeface="微软雅黑" charset="0"/>
              </a:rPr>
              <a:t>：</a:t>
            </a:r>
            <a:r>
              <a:rPr lang="en-US" b="0">
                <a:latin typeface="微软雅黑" charset="0"/>
                <a:ea typeface="微软雅黑" charset="0"/>
                <a:cs typeface="微软雅黑" charset="0"/>
              </a:rPr>
              <a:t>0.805</a:t>
            </a:r>
            <a:r>
              <a:rPr lang="zh-CN" b="0">
                <a:latin typeface="微软雅黑" charset="0"/>
                <a:ea typeface="微软雅黑" charset="0"/>
                <a:cs typeface="微软雅黑" charset="0"/>
              </a:rPr>
              <a:t>。可以看到，决策树模型的</a:t>
            </a:r>
            <a:r>
              <a:rPr lang="en-US" b="0">
                <a:latin typeface="微软雅黑" charset="0"/>
                <a:ea typeface="微软雅黑" charset="0"/>
                <a:cs typeface="微软雅黑" charset="0"/>
              </a:rPr>
              <a:t>auc</a:t>
            </a:r>
            <a:r>
              <a:rPr lang="zh-CN" b="0">
                <a:latin typeface="微软雅黑" charset="0"/>
                <a:ea typeface="微软雅黑" charset="0"/>
                <a:cs typeface="微软雅黑" charset="0"/>
              </a:rPr>
              <a:t>分数较低，因此在后面的分析中不再对此模型进行考虑。</a:t>
            </a:r>
            <a:endParaRPr lang="zh-CN" altLang="en-US" b="0">
              <a:latin typeface="微软雅黑" charset="0"/>
              <a:ea typeface="微软雅黑" charset="0"/>
              <a:cs typeface="微软雅黑" charset="0"/>
            </a:endParaRPr>
          </a:p>
        </p:txBody>
      </p:sp>
      <p:sp>
        <p:nvSpPr>
          <p:cNvPr id="6" name="椭圆 5"/>
          <p:cNvSpPr/>
          <p:nvPr>
            <p:custDataLst>
              <p:tags r:id="rId5"/>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6"/>
            </p:custDataLst>
          </p:nvPr>
        </p:nvSpPr>
        <p:spPr>
          <a:xfrm>
            <a:off x="920115" y="381635"/>
            <a:ext cx="547433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5"/>
          <p:cNvSpPr/>
          <p:nvPr>
            <p:custDataLst>
              <p:tags r:id="rId1"/>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2"/>
            </p:custDataLst>
          </p:nvPr>
        </p:nvSpPr>
        <p:spPr>
          <a:xfrm>
            <a:off x="920115" y="381635"/>
            <a:ext cx="547433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pic>
        <p:nvPicPr>
          <p:cNvPr id="5" name="图片 4"/>
          <p:cNvPicPr>
            <a:picLocks noChangeAspect="1"/>
          </p:cNvPicPr>
          <p:nvPr>
            <p:custDataLst>
              <p:tags r:id="rId3"/>
            </p:custDataLst>
          </p:nvPr>
        </p:nvPicPr>
        <p:blipFill>
          <a:blip r:embed="rId4"/>
          <a:stretch>
            <a:fillRect/>
          </a:stretch>
        </p:blipFill>
        <p:spPr>
          <a:xfrm>
            <a:off x="5890895" y="227965"/>
            <a:ext cx="5985510" cy="6402705"/>
          </a:xfrm>
          <a:prstGeom prst="rect">
            <a:avLst/>
          </a:prstGeom>
        </p:spPr>
      </p:pic>
      <p:sp>
        <p:nvSpPr>
          <p:cNvPr id="100" name="文本框 99"/>
          <p:cNvSpPr txBox="1"/>
          <p:nvPr>
            <p:custDataLst>
              <p:tags r:id="rId5"/>
            </p:custDataLst>
          </p:nvPr>
        </p:nvSpPr>
        <p:spPr>
          <a:xfrm>
            <a:off x="492125" y="2018665"/>
            <a:ext cx="5080000" cy="1420495"/>
          </a:xfrm>
          <a:prstGeom prst="rect">
            <a:avLst/>
          </a:prstGeom>
          <a:noFill/>
          <a:ln w="9525">
            <a:noFill/>
          </a:ln>
        </p:spPr>
        <p:txBody>
          <a:bodyPr>
            <a:spAutoFit/>
          </a:bodyPr>
          <a:p>
            <a:pPr indent="0">
              <a:lnSpc>
                <a:spcPct val="160000"/>
              </a:lnSpc>
              <a:buFont typeface="Arial" panose="020B0704020202020204" pitchFamily="34" charset="0"/>
              <a:buNone/>
            </a:pPr>
            <a:r>
              <a:rPr lang="zh-CN" b="1">
                <a:latin typeface="微软雅黑" charset="0"/>
                <a:ea typeface="微软雅黑" charset="0"/>
                <a:cs typeface="微软雅黑" charset="0"/>
              </a:rPr>
              <a:t>（</a:t>
            </a:r>
            <a:r>
              <a:rPr lang="en-US" b="1">
                <a:latin typeface="微软雅黑" charset="0"/>
                <a:ea typeface="微软雅黑" charset="0"/>
                <a:cs typeface="微软雅黑" charset="0"/>
              </a:rPr>
              <a:t>3</a:t>
            </a:r>
            <a:r>
              <a:rPr lang="zh-CN" b="1">
                <a:latin typeface="微软雅黑" charset="0"/>
                <a:ea typeface="微软雅黑" charset="0"/>
                <a:cs typeface="微软雅黑" charset="0"/>
              </a:rPr>
              <a:t>）参数调优</a:t>
            </a:r>
            <a:endParaRPr lang="zh-CN" b="1">
              <a:latin typeface="微软雅黑" charset="0"/>
              <a:ea typeface="微软雅黑" charset="0"/>
              <a:cs typeface="微软雅黑" charset="0"/>
            </a:endParaRPr>
          </a:p>
          <a:p>
            <a:pPr marL="285750" indent="-285750">
              <a:lnSpc>
                <a:spcPct val="160000"/>
              </a:lnSpc>
              <a:buFont typeface="Arial" panose="020B0704020202020204" pitchFamily="34" charset="0"/>
              <a:buChar char="•"/>
            </a:pPr>
            <a:r>
              <a:rPr lang="zh-CN" b="0">
                <a:latin typeface="微软雅黑" charset="0"/>
                <a:ea typeface="微软雅黑" charset="0"/>
                <a:cs typeface="微软雅黑" charset="0"/>
              </a:rPr>
              <a:t>通过网格搜索和交叉验证的方式找到并输出模型的最佳超参数值：</a:t>
            </a:r>
            <a:endParaRPr lang="zh-CN" altLang="en-US" b="0">
              <a:latin typeface="微软雅黑" charset="0"/>
              <a:ea typeface="微软雅黑" charset="0"/>
              <a:cs typeface="微软雅黑" charset="0"/>
            </a:endParaRPr>
          </a:p>
        </p:txBody>
      </p:sp>
      <p:sp>
        <p:nvSpPr>
          <p:cNvPr id="8" name="文本框 7"/>
          <p:cNvSpPr txBox="1"/>
          <p:nvPr>
            <p:custDataLst>
              <p:tags r:id="rId6"/>
            </p:custDataLst>
          </p:nvPr>
        </p:nvSpPr>
        <p:spPr>
          <a:xfrm>
            <a:off x="492125" y="3750945"/>
            <a:ext cx="5080000" cy="1420495"/>
          </a:xfrm>
          <a:prstGeom prst="rect">
            <a:avLst/>
          </a:prstGeom>
          <a:noFill/>
          <a:ln w="9525">
            <a:noFill/>
          </a:ln>
        </p:spPr>
        <p:txBody>
          <a:bodyPr>
            <a:spAutoFit/>
          </a:bodyPr>
          <a:p>
            <a:pPr marL="285750" indent="-285750">
              <a:lnSpc>
                <a:spcPct val="160000"/>
              </a:lnSpc>
              <a:buFont typeface="Arial" panose="020B0704020202020204" pitchFamily="34" charset="0"/>
              <a:buChar char="•"/>
            </a:pPr>
            <a:r>
              <a:rPr lang="zh-CN" b="0">
                <a:latin typeface="微软雅黑" charset="0"/>
                <a:ea typeface="微软雅黑" charset="0"/>
                <a:cs typeface="微软雅黑" charset="0"/>
              </a:rPr>
              <a:t>各模型的</a:t>
            </a:r>
            <a:r>
              <a:rPr lang="en-US" b="0">
                <a:latin typeface="微软雅黑" charset="0"/>
                <a:ea typeface="微软雅黑" charset="0"/>
                <a:cs typeface="微软雅黑" charset="0"/>
              </a:rPr>
              <a:t>auc</a:t>
            </a:r>
            <a:r>
              <a:rPr lang="zh-CN" b="0">
                <a:latin typeface="微软雅黑" charset="0"/>
                <a:ea typeface="微软雅黑" charset="0"/>
                <a:cs typeface="微软雅黑" charset="0"/>
              </a:rPr>
              <a:t>分别为，</a:t>
            </a:r>
            <a:r>
              <a:rPr lang="en-US" b="0">
                <a:latin typeface="微软雅黑" charset="0"/>
                <a:ea typeface="微软雅黑" charset="0"/>
                <a:cs typeface="微软雅黑" charset="0"/>
              </a:rPr>
              <a:t>lr</a:t>
            </a:r>
            <a:r>
              <a:rPr lang="zh-CN" b="0">
                <a:latin typeface="微软雅黑" charset="0"/>
                <a:ea typeface="微软雅黑" charset="0"/>
                <a:cs typeface="微软雅黑" charset="0"/>
              </a:rPr>
              <a:t>：</a:t>
            </a:r>
            <a:r>
              <a:rPr lang="en-US" b="0">
                <a:latin typeface="微软雅黑" charset="0"/>
                <a:ea typeface="微软雅黑" charset="0"/>
                <a:cs typeface="微软雅黑" charset="0"/>
              </a:rPr>
              <a:t>0.825</a:t>
            </a:r>
            <a:r>
              <a:rPr lang="zh-CN" b="0">
                <a:latin typeface="微软雅黑" charset="0"/>
                <a:ea typeface="微软雅黑" charset="0"/>
                <a:cs typeface="微软雅黑" charset="0"/>
              </a:rPr>
              <a:t>，</a:t>
            </a:r>
            <a:r>
              <a:rPr lang="en-US" b="0">
                <a:latin typeface="微软雅黑" charset="0"/>
                <a:ea typeface="微软雅黑" charset="0"/>
                <a:cs typeface="微软雅黑" charset="0"/>
              </a:rPr>
              <a:t>rfc</a:t>
            </a:r>
            <a:r>
              <a:rPr lang="zh-CN" b="0">
                <a:latin typeface="微软雅黑" charset="0"/>
                <a:ea typeface="微软雅黑" charset="0"/>
                <a:cs typeface="微软雅黑" charset="0"/>
              </a:rPr>
              <a:t>：</a:t>
            </a:r>
            <a:r>
              <a:rPr lang="en-US" b="0">
                <a:latin typeface="微软雅黑" charset="0"/>
                <a:ea typeface="微软雅黑" charset="0"/>
                <a:cs typeface="微软雅黑" charset="0"/>
              </a:rPr>
              <a:t>0.806</a:t>
            </a:r>
            <a:r>
              <a:rPr lang="zh-CN" b="0">
                <a:latin typeface="微软雅黑" charset="0"/>
                <a:ea typeface="微软雅黑" charset="0"/>
                <a:cs typeface="微软雅黑" charset="0"/>
              </a:rPr>
              <a:t>，</a:t>
            </a:r>
            <a:r>
              <a:rPr lang="en-US" b="0">
                <a:latin typeface="微软雅黑" charset="0"/>
                <a:ea typeface="微软雅黑" charset="0"/>
                <a:cs typeface="微软雅黑" charset="0"/>
              </a:rPr>
              <a:t>gdbt</a:t>
            </a:r>
            <a:r>
              <a:rPr lang="zh-CN" b="0">
                <a:latin typeface="微软雅黑" charset="0"/>
                <a:ea typeface="微软雅黑" charset="0"/>
                <a:cs typeface="微软雅黑" charset="0"/>
              </a:rPr>
              <a:t>：</a:t>
            </a:r>
            <a:r>
              <a:rPr lang="en-US" b="0">
                <a:latin typeface="微软雅黑" charset="0"/>
                <a:ea typeface="微软雅黑" charset="0"/>
                <a:cs typeface="微软雅黑" charset="0"/>
              </a:rPr>
              <a:t>0.813</a:t>
            </a:r>
            <a:r>
              <a:rPr lang="zh-CN" b="0">
                <a:latin typeface="微软雅黑" charset="0"/>
                <a:ea typeface="微软雅黑" charset="0"/>
                <a:cs typeface="微软雅黑" charset="0"/>
              </a:rPr>
              <a:t>。可以发现模型的预测能力有了一定程度的提升。</a:t>
            </a:r>
            <a:endParaRPr lang="zh-CN" altLang="en-US" b="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Freeform 166"/>
          <p:cNvSpPr/>
          <p:nvPr/>
        </p:nvSpPr>
        <p:spPr bwMode="auto">
          <a:xfrm>
            <a:off x="3205480" y="5109845"/>
            <a:ext cx="73660" cy="136525"/>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45720" tIns="22860" rIns="45720" bIns="22860" numCol="1" anchor="t" anchorCtr="0" compatLnSpc="1"/>
          <a:lstStyle/>
          <a:p>
            <a:endParaRPr lang="en-AU" sz="700" dirty="0">
              <a:latin typeface="微软雅黑" panose="020B0503020204020204" charset="-122"/>
              <a:ea typeface="微软雅黑" panose="020B0503020204020204" charset="-122"/>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nvSpPr>
        <p:spPr>
          <a:xfrm>
            <a:off x="492125" y="1202690"/>
            <a:ext cx="10412730" cy="1170305"/>
          </a:xfrm>
          <a:prstGeom prst="rect">
            <a:avLst/>
          </a:prstGeom>
          <a:noFill/>
          <a:ln w="9525">
            <a:noFill/>
          </a:ln>
        </p:spPr>
        <p:txBody>
          <a:bodyPr wrap="square">
            <a:spAutoFit/>
          </a:bodyPr>
          <a:lstStyle/>
          <a:p>
            <a:pPr indent="0">
              <a:lnSpc>
                <a:spcPct val="130000"/>
              </a:lnSpc>
              <a:buFont typeface="Arial" panose="020B0704020202020204" pitchFamily="34" charset="0"/>
              <a:buNone/>
            </a:pPr>
            <a:r>
              <a:rPr lang="zh-CN" b="1">
                <a:latin typeface="微软雅黑" charset="0"/>
                <a:ea typeface="微软雅黑" charset="0"/>
                <a:cs typeface="微软雅黑" charset="0"/>
              </a:rPr>
              <a:t>（</a:t>
            </a:r>
            <a:r>
              <a:rPr lang="en-US" b="1">
                <a:latin typeface="微软雅黑" charset="0"/>
                <a:ea typeface="微软雅黑" charset="0"/>
                <a:cs typeface="微软雅黑" charset="0"/>
              </a:rPr>
              <a:t>4</a:t>
            </a:r>
            <a:r>
              <a:rPr lang="zh-CN" b="1">
                <a:latin typeface="微软雅黑" charset="0"/>
                <a:ea typeface="微软雅黑" charset="0"/>
                <a:cs typeface="微软雅黑" charset="0"/>
              </a:rPr>
              <a:t>）集成学习：投票分类器</a:t>
            </a:r>
            <a:endParaRPr lang="zh-CN" b="1">
              <a:latin typeface="微软雅黑" charset="0"/>
              <a:ea typeface="微软雅黑" charset="0"/>
              <a:cs typeface="微软雅黑" charset="0"/>
            </a:endParaRPr>
          </a:p>
          <a:p>
            <a:pPr marL="285750" indent="-285750">
              <a:lnSpc>
                <a:spcPct val="130000"/>
              </a:lnSpc>
              <a:buFont typeface="Arial" panose="020B0704020202020204" pitchFamily="34" charset="0"/>
              <a:buChar char="•"/>
            </a:pPr>
            <a:r>
              <a:rPr lang="zh-CN" b="0">
                <a:latin typeface="微软雅黑" charset="0"/>
                <a:ea typeface="微软雅黑" charset="0"/>
                <a:cs typeface="微软雅黑" charset="0"/>
              </a:rPr>
              <a:t>上面三个模型的</a:t>
            </a:r>
            <a:r>
              <a:rPr lang="en-US" b="0">
                <a:latin typeface="微软雅黑" charset="0"/>
                <a:ea typeface="微软雅黑" charset="0"/>
                <a:cs typeface="微软雅黑" charset="0"/>
              </a:rPr>
              <a:t>auc</a:t>
            </a:r>
            <a:r>
              <a:rPr lang="zh-CN" b="0">
                <a:latin typeface="微软雅黑" charset="0"/>
                <a:ea typeface="微软雅黑" charset="0"/>
                <a:cs typeface="微软雅黑" charset="0"/>
              </a:rPr>
              <a:t>评分比较接近，我们可以进一步使用集成学习中的投票法，尝试建立模型并观察其</a:t>
            </a:r>
            <a:r>
              <a:rPr lang="en-US" b="0">
                <a:latin typeface="微软雅黑" charset="0"/>
                <a:ea typeface="微软雅黑" charset="0"/>
                <a:cs typeface="微软雅黑" charset="0"/>
              </a:rPr>
              <a:t>auc</a:t>
            </a:r>
            <a:r>
              <a:rPr lang="zh-CN" b="0">
                <a:latin typeface="微软雅黑" charset="0"/>
                <a:ea typeface="微软雅黑" charset="0"/>
                <a:cs typeface="微软雅黑" charset="0"/>
              </a:rPr>
              <a:t>值：</a:t>
            </a:r>
            <a:endParaRPr lang="zh-CN" altLang="en-US" b="0">
              <a:latin typeface="微软雅黑" charset="0"/>
              <a:ea typeface="微软雅黑" charset="0"/>
              <a:cs typeface="微软雅黑" charset="0"/>
            </a:endParaRPr>
          </a:p>
        </p:txBody>
      </p:sp>
      <p:pic>
        <p:nvPicPr>
          <p:cNvPr id="10" name="图片 9"/>
          <p:cNvPicPr>
            <a:picLocks noChangeAspect="1"/>
          </p:cNvPicPr>
          <p:nvPr/>
        </p:nvPicPr>
        <p:blipFill>
          <a:blip r:embed="rId1"/>
          <a:stretch>
            <a:fillRect/>
          </a:stretch>
        </p:blipFill>
        <p:spPr>
          <a:xfrm>
            <a:off x="816610" y="2825115"/>
            <a:ext cx="10143490" cy="2187575"/>
          </a:xfrm>
          <a:prstGeom prst="rect">
            <a:avLst/>
          </a:prstGeom>
        </p:spPr>
      </p:pic>
      <p:sp>
        <p:nvSpPr>
          <p:cNvPr id="11" name="文本框 10"/>
          <p:cNvSpPr txBox="1"/>
          <p:nvPr/>
        </p:nvSpPr>
        <p:spPr>
          <a:xfrm>
            <a:off x="492125" y="5527040"/>
            <a:ext cx="10574655" cy="810260"/>
          </a:xfrm>
          <a:prstGeom prst="rect">
            <a:avLst/>
          </a:prstGeom>
          <a:noFill/>
          <a:ln w="9525">
            <a:noFill/>
          </a:ln>
        </p:spPr>
        <p:txBody>
          <a:bodyPr wrap="square">
            <a:spAutoFit/>
          </a:bodyPr>
          <a:lstStyle/>
          <a:p>
            <a:pPr marL="285750" indent="-285750">
              <a:lnSpc>
                <a:spcPct val="130000"/>
              </a:lnSpc>
              <a:buFont typeface="Arial" panose="020B0704020202020204" pitchFamily="34" charset="0"/>
              <a:buChar char="•"/>
            </a:pPr>
            <a:r>
              <a:rPr lang="zh-CN" b="0">
                <a:latin typeface="微软雅黑" charset="0"/>
                <a:ea typeface="微软雅黑" charset="0"/>
                <a:cs typeface="微软雅黑" charset="0"/>
              </a:rPr>
              <a:t>集成模型的</a:t>
            </a:r>
            <a:r>
              <a:rPr lang="en-US" b="0">
                <a:latin typeface="微软雅黑" charset="0"/>
                <a:ea typeface="微软雅黑" charset="0"/>
                <a:cs typeface="微软雅黑" charset="0"/>
              </a:rPr>
              <a:t>auc</a:t>
            </a:r>
            <a:r>
              <a:rPr lang="zh-CN" b="0">
                <a:latin typeface="微软雅黑" charset="0"/>
                <a:ea typeface="微软雅黑" charset="0"/>
                <a:cs typeface="微软雅黑" charset="0"/>
              </a:rPr>
              <a:t>为</a:t>
            </a:r>
            <a:r>
              <a:rPr lang="en-US" b="0">
                <a:latin typeface="微软雅黑" charset="0"/>
                <a:ea typeface="微软雅黑" charset="0"/>
                <a:cs typeface="微软雅黑" charset="0"/>
              </a:rPr>
              <a:t>0.836</a:t>
            </a:r>
            <a:r>
              <a:rPr lang="zh-CN" b="0">
                <a:latin typeface="微软雅黑" charset="0"/>
                <a:ea typeface="微软雅黑" charset="0"/>
                <a:cs typeface="微软雅黑" charset="0"/>
              </a:rPr>
              <a:t>。可以看到集成学习投票法建立的模型，其预测能力相较于单个模型而言有了一定的提升。</a:t>
            </a:r>
            <a:endParaRPr lang="zh-CN" altLang="en-US" b="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custDataLst>
              <p:tags r:id="rId1"/>
            </p:custDataLst>
          </p:nvPr>
        </p:nvSpPr>
        <p:spPr>
          <a:xfrm>
            <a:off x="492125" y="1188085"/>
            <a:ext cx="10611485" cy="1087755"/>
          </a:xfrm>
          <a:prstGeom prst="rect">
            <a:avLst/>
          </a:prstGeom>
          <a:noFill/>
          <a:ln w="9525">
            <a:noFill/>
          </a:ln>
        </p:spPr>
        <p:txBody>
          <a:bodyPr wrap="square">
            <a:spAutoFit/>
          </a:bodyPr>
          <a:p>
            <a:pPr marL="0" indent="266700" algn="l"/>
            <a:r>
              <a:rPr lang="zh-CN" b="1">
                <a:latin typeface="微软雅黑" charset="0"/>
                <a:ea typeface="微软雅黑" charset="0"/>
                <a:cs typeface="微软雅黑" charset="0"/>
              </a:rPr>
              <a:t>（</a:t>
            </a:r>
            <a:r>
              <a:rPr lang="en-US" b="1">
                <a:latin typeface="微软雅黑" charset="0"/>
                <a:ea typeface="微软雅黑" charset="0"/>
                <a:cs typeface="微软雅黑" charset="0"/>
              </a:rPr>
              <a:t>5</a:t>
            </a:r>
            <a:r>
              <a:rPr lang="zh-CN" b="1">
                <a:latin typeface="微软雅黑" charset="0"/>
                <a:ea typeface="微软雅黑" charset="0"/>
                <a:cs typeface="微软雅黑" charset="0"/>
              </a:rPr>
              <a:t>）离职率预测</a:t>
            </a:r>
            <a:endParaRPr lang="zh-CN" b="1">
              <a:latin typeface="微软雅黑" charset="0"/>
              <a:ea typeface="微软雅黑" charset="0"/>
              <a:cs typeface="微软雅黑" charset="0"/>
            </a:endParaRPr>
          </a:p>
          <a:p>
            <a:pPr marL="285750" indent="-285750" algn="l">
              <a:lnSpc>
                <a:spcPct val="130000"/>
              </a:lnSpc>
              <a:buFont typeface="Arial" panose="020B0704020202020204" pitchFamily="34" charset="0"/>
              <a:buChar char="•"/>
            </a:pPr>
            <a:r>
              <a:rPr lang="zh-CN" b="0">
                <a:latin typeface="微软雅黑" charset="0"/>
                <a:ea typeface="微软雅黑" charset="0"/>
                <a:cs typeface="微软雅黑" charset="0"/>
              </a:rPr>
              <a:t>最后，我们使用集成学习的投票分类器模型对测试集数据进行预测，预测结果以概率形式展示，部分预测结果如下：</a:t>
            </a:r>
            <a:endParaRPr lang="zh-CN" altLang="en-US" b="0">
              <a:latin typeface="微软雅黑" charset="0"/>
              <a:ea typeface="微软雅黑" charset="0"/>
              <a:cs typeface="微软雅黑" charset="0"/>
            </a:endParaRPr>
          </a:p>
        </p:txBody>
      </p:sp>
      <p:pic>
        <p:nvPicPr>
          <p:cNvPr id="14" name="图片 13"/>
          <p:cNvPicPr>
            <a:picLocks noChangeAspect="1"/>
          </p:cNvPicPr>
          <p:nvPr>
            <p:custDataLst>
              <p:tags r:id="rId2"/>
            </p:custDataLst>
          </p:nvPr>
        </p:nvPicPr>
        <p:blipFill>
          <a:blip r:embed="rId3"/>
          <a:stretch>
            <a:fillRect/>
          </a:stretch>
        </p:blipFill>
        <p:spPr>
          <a:xfrm>
            <a:off x="1097915" y="2353310"/>
            <a:ext cx="5118735" cy="3793490"/>
          </a:xfrm>
          <a:prstGeom prst="rect">
            <a:avLst/>
          </a:prstGeom>
        </p:spPr>
      </p:pic>
      <p:pic>
        <p:nvPicPr>
          <p:cNvPr id="31" name="图片 31"/>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a:off x="6686550" y="2960370"/>
            <a:ext cx="3512820" cy="2580005"/>
          </a:xfrm>
          <a:prstGeom prst="rect">
            <a:avLst/>
          </a:prstGeom>
          <a:noFill/>
          <a:ln>
            <a:noFill/>
          </a:ln>
        </p:spPr>
      </p:pic>
      <p:sp>
        <p:nvSpPr>
          <p:cNvPr id="4" name="椭圆 5"/>
          <p:cNvSpPr/>
          <p:nvPr>
            <p:custDataLst>
              <p:tags r:id="rId6"/>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7"/>
            </p:custDataLst>
          </p:nvPr>
        </p:nvSpPr>
        <p:spPr>
          <a:xfrm>
            <a:off x="920115" y="381635"/>
            <a:ext cx="547433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案例：员工离职率预测</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Freeform 166"/>
          <p:cNvSpPr/>
          <p:nvPr/>
        </p:nvSpPr>
        <p:spPr bwMode="auto">
          <a:xfrm>
            <a:off x="3205480" y="5109845"/>
            <a:ext cx="73660" cy="136525"/>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45720" tIns="22860" rIns="45720" bIns="22860" numCol="1" anchor="t" anchorCtr="0" compatLnSpc="1"/>
          <a:lstStyle/>
          <a:p>
            <a:endParaRPr lang="en-AU" sz="700" dirty="0">
              <a:latin typeface="微软雅黑" panose="020B0503020204020204" charset="-122"/>
              <a:ea typeface="微软雅黑" panose="020B0503020204020204" charset="-122"/>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案例小结</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728980" y="1595755"/>
            <a:ext cx="10734040" cy="3514090"/>
          </a:xfrm>
          <a:prstGeom prst="rect">
            <a:avLst/>
          </a:prstGeom>
          <a:noFill/>
          <a:ln w="9525">
            <a:noFill/>
          </a:ln>
        </p:spPr>
        <p:txBody>
          <a:bodyPr wrap="square">
            <a:noAutofit/>
          </a:bodyPr>
          <a:lstStyle/>
          <a:p>
            <a:pPr marL="285750" indent="-285750" algn="l" fontAlgn="auto">
              <a:lnSpc>
                <a:spcPct val="200000"/>
              </a:lnSpc>
              <a:buFont typeface="Arial" panose="020B0704020202020204" pitchFamily="34" charset="0"/>
              <a:buChar char="•"/>
            </a:pPr>
            <a:r>
              <a:rPr lang="zh-CN" b="0">
                <a:latin typeface="Times New Roman" panose="02020603050405020304" charset="0"/>
                <a:cs typeface="宋体" pitchFamily="2" charset="-122"/>
              </a:rPr>
              <a:t>逻辑斯蒂回归、随机森林、随机梯度提升等方法均能够较好地预测员工的离职率，而通过集成学习的投票法，模型的预测效果也能够得到进一步的提升。</a:t>
            </a:r>
            <a:endParaRPr lang="zh-CN" b="0">
              <a:latin typeface="Times New Roman" panose="02020603050405020304" charset="0"/>
              <a:cs typeface="宋体" pitchFamily="2" charset="-122"/>
            </a:endParaRPr>
          </a:p>
          <a:p>
            <a:pPr marL="285750" indent="-285750" algn="l" fontAlgn="auto">
              <a:lnSpc>
                <a:spcPct val="200000"/>
              </a:lnSpc>
              <a:buFont typeface="Arial" panose="020B0704020202020204" pitchFamily="34" charset="0"/>
              <a:buChar char="•"/>
            </a:pPr>
            <a:r>
              <a:rPr lang="zh-CN" b="0">
                <a:latin typeface="Times New Roman" panose="02020603050405020304" charset="0"/>
                <a:cs typeface="宋体" pitchFamily="2" charset="-122"/>
              </a:rPr>
              <a:t>在本例中，机器学习展现出了较好的预测能力，而除了员工离职率以外，我们还可以运用机器学习方法进行很多预测工作。比如我们可以利用调查数据建立机器学习模型，来预测大选结果；对于某个政策的满意度，我们也可以利用试点区域的信息建立起模型，进而预测该政策在整体范围内的公众满意度。总而言之，对于有预测需求的场景，机器学习都能为我们的决策提供有价值的参考。</a:t>
            </a:r>
            <a:endParaRPr lang="zh-CN" altLang="en-US" b="0">
              <a:latin typeface="Times New Roman" panose="02020603050405020304"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630555" y="2475865"/>
            <a:ext cx="4887595"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05 </a:t>
            </a:r>
            <a:r>
              <a:rPr lang="zh-CN" altLang="en-US" sz="4400">
                <a:latin typeface="微软雅黑" panose="020B0503020204020204" charset="-122"/>
                <a:ea typeface="微软雅黑" panose="020B0503020204020204" charset="-122"/>
                <a:cs typeface="微软雅黑" panose="020B0503020204020204" charset="-122"/>
              </a:rPr>
              <a:t>本章小结</a:t>
            </a:r>
            <a:endParaRPr lang="zh-CN" altLang="en-US" sz="440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5277485" y="1895475"/>
            <a:ext cx="6267450" cy="3067050"/>
          </a:xfrm>
          <a:prstGeom prst="rect">
            <a:avLst/>
          </a:prstGeom>
        </p:spPr>
      </p:pic>
      <p:sp>
        <p:nvSpPr>
          <p:cNvPr id="10" name="文本框 9"/>
          <p:cNvSpPr txBox="1"/>
          <p:nvPr>
            <p:custDataLst>
              <p:tags r:id="rId3"/>
            </p:custDataLst>
          </p:nvPr>
        </p:nvSpPr>
        <p:spPr>
          <a:xfrm>
            <a:off x="1589405" y="3405505"/>
            <a:ext cx="2715895" cy="3492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Summar</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y</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Freeform 166"/>
          <p:cNvSpPr/>
          <p:nvPr/>
        </p:nvSpPr>
        <p:spPr bwMode="auto">
          <a:xfrm>
            <a:off x="3205480" y="5109845"/>
            <a:ext cx="73660" cy="136525"/>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45720" tIns="22860" rIns="45720" bIns="22860" numCol="1" anchor="t" anchorCtr="0" compatLnSpc="1"/>
          <a:lstStyle/>
          <a:p>
            <a:endParaRPr lang="en-AU" sz="700" dirty="0">
              <a:latin typeface="微软雅黑" panose="020B0503020204020204" charset="-122"/>
              <a:ea typeface="微软雅黑" panose="020B0503020204020204" charset="-122"/>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本章小结</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264795" y="842010"/>
            <a:ext cx="11408410" cy="3514090"/>
          </a:xfrm>
          <a:prstGeom prst="rect">
            <a:avLst/>
          </a:prstGeom>
          <a:noFill/>
          <a:ln w="9525">
            <a:noFill/>
          </a:ln>
        </p:spPr>
        <p:txBody>
          <a:bodyPr wrap="square">
            <a:noAutofit/>
          </a:bodyPr>
          <a:lstStyle/>
          <a:p>
            <a:pPr marL="285750" indent="-285750" algn="l" fontAlgn="auto">
              <a:lnSpc>
                <a:spcPct val="150000"/>
              </a:lnSpc>
              <a:buFont typeface="Arial" panose="020B0704020202020204" pitchFamily="34" charset="0"/>
              <a:buChar char="•"/>
            </a:pPr>
            <a:r>
              <a:rPr lang="zh-CN" altLang="en-US" b="1">
                <a:latin typeface="微软雅黑" charset="0"/>
                <a:ea typeface="微软雅黑" charset="0"/>
                <a:cs typeface="微软雅黑" charset="0"/>
              </a:rPr>
              <a:t>非参数学习监督学习方法</a:t>
            </a:r>
            <a:endParaRPr lang="zh-CN" altLang="en-US" b="1">
              <a:latin typeface="微软雅黑" charset="0"/>
              <a:ea typeface="微软雅黑" charset="0"/>
              <a:cs typeface="微软雅黑" charset="0"/>
            </a:endParaRPr>
          </a:p>
          <a:p>
            <a:pPr marL="285750" indent="-285750" algn="l" fontAlgn="auto">
              <a:lnSpc>
                <a:spcPct val="150000"/>
              </a:lnSpc>
              <a:buFont typeface="Arial" panose="020B0704020202020204" pitchFamily="34" charset="0"/>
              <a:buChar char="•"/>
            </a:pPr>
            <a:r>
              <a:rPr lang="zh-CN" altLang="en-US" b="1">
                <a:latin typeface="微软雅黑" charset="0"/>
                <a:ea typeface="微软雅黑" charset="0"/>
                <a:cs typeface="微软雅黑" charset="0"/>
              </a:rPr>
              <a:t>K近邻法：</a:t>
            </a:r>
            <a:r>
              <a:rPr lang="zh-CN" altLang="en-US" b="0">
                <a:latin typeface="微软雅黑" charset="0"/>
                <a:ea typeface="微软雅黑" charset="0"/>
                <a:cs typeface="微软雅黑" charset="0"/>
              </a:rPr>
              <a:t>它是最为基础的一种非参数方法，其划分区域过程不考虑y的取值，适用于特征变量远小于样本量的场景。</a:t>
            </a:r>
            <a:endParaRPr lang="zh-CN" altLang="en-US" b="0">
              <a:latin typeface="微软雅黑" charset="0"/>
              <a:ea typeface="微软雅黑" charset="0"/>
              <a:cs typeface="微软雅黑" charset="0"/>
            </a:endParaRPr>
          </a:p>
          <a:p>
            <a:pPr marL="285750" indent="-285750" algn="l" fontAlgn="auto">
              <a:lnSpc>
                <a:spcPct val="150000"/>
              </a:lnSpc>
              <a:buFont typeface="Arial" panose="020B0704020202020204" pitchFamily="34" charset="0"/>
              <a:buChar char="•"/>
            </a:pPr>
            <a:r>
              <a:rPr lang="zh-CN" altLang="en-US" b="1">
                <a:latin typeface="微软雅黑" charset="0"/>
                <a:ea typeface="微软雅黑" charset="0"/>
                <a:cs typeface="微软雅黑" charset="0"/>
              </a:rPr>
              <a:t>决策树</a:t>
            </a:r>
            <a:r>
              <a:rPr lang="zh-CN" altLang="en-US" b="0">
                <a:latin typeface="微软雅黑" charset="0"/>
                <a:ea typeface="微软雅黑" charset="0"/>
                <a:cs typeface="微软雅黑" charset="0"/>
              </a:rPr>
              <a:t>，其分类过程更进一步考虑特征变量x对y的影响，同时每次仅适用一个分裂变量。本章使用决策树算法来预测研究生录取率，并对决策树模型与线性回归模型的预测效果进行评估。</a:t>
            </a:r>
            <a:endParaRPr lang="zh-CN" altLang="en-US" b="0">
              <a:latin typeface="微软雅黑" charset="0"/>
              <a:ea typeface="微软雅黑" charset="0"/>
              <a:cs typeface="微软雅黑" charset="0"/>
            </a:endParaRPr>
          </a:p>
          <a:p>
            <a:pPr marL="285750" indent="-285750" algn="l" fontAlgn="auto">
              <a:lnSpc>
                <a:spcPct val="150000"/>
              </a:lnSpc>
              <a:buFont typeface="Arial" panose="020B0704020202020204" pitchFamily="34" charset="0"/>
              <a:buChar char="•"/>
            </a:pPr>
            <a:r>
              <a:rPr lang="zh-CN" altLang="en-US" b="1">
                <a:latin typeface="微软雅黑" charset="0"/>
                <a:ea typeface="微软雅黑" charset="0"/>
                <a:cs typeface="微软雅黑" charset="0"/>
              </a:rPr>
              <a:t>集成学习：</a:t>
            </a:r>
            <a:r>
              <a:rPr lang="zh-CN" altLang="en-US" b="0">
                <a:latin typeface="微软雅黑" charset="0"/>
                <a:ea typeface="微软雅黑" charset="0"/>
                <a:cs typeface="微软雅黑" charset="0"/>
              </a:rPr>
              <a:t>该方法是把若干个仅在某些方面表现良好的弱学习器取长补短地结合起来，从而达到更优的学习效果。</a:t>
            </a:r>
            <a:endParaRPr lang="zh-CN" altLang="en-US" b="0">
              <a:latin typeface="微软雅黑" charset="0"/>
              <a:ea typeface="微软雅黑" charset="0"/>
              <a:cs typeface="微软雅黑" charset="0"/>
            </a:endParaRPr>
          </a:p>
          <a:p>
            <a:pPr marL="285750" indent="-285750" algn="l" fontAlgn="auto">
              <a:lnSpc>
                <a:spcPct val="150000"/>
              </a:lnSpc>
              <a:buFont typeface="Wingdings" panose="05000000000000000000" charset="0"/>
              <a:buChar char=""/>
            </a:pPr>
            <a:r>
              <a:rPr lang="zh-CN" altLang="en-US" b="1">
                <a:latin typeface="微软雅黑" charset="0"/>
                <a:ea typeface="微软雅黑" charset="0"/>
                <a:cs typeface="微软雅黑" charset="0"/>
              </a:rPr>
              <a:t>袋装法</a:t>
            </a:r>
            <a:r>
              <a:rPr lang="zh-CN" altLang="en-US" b="0">
                <a:latin typeface="微软雅黑" charset="0"/>
                <a:ea typeface="微软雅黑" charset="0"/>
                <a:cs typeface="微软雅黑" charset="0"/>
              </a:rPr>
              <a:t>是通过有放回的抽样搅动数据实现集成学习；</a:t>
            </a:r>
            <a:endParaRPr lang="zh-CN" altLang="en-US" b="0">
              <a:latin typeface="微软雅黑" charset="0"/>
              <a:ea typeface="微软雅黑" charset="0"/>
              <a:cs typeface="微软雅黑" charset="0"/>
            </a:endParaRPr>
          </a:p>
          <a:p>
            <a:pPr marL="285750" indent="-285750" algn="l" fontAlgn="auto">
              <a:lnSpc>
                <a:spcPct val="150000"/>
              </a:lnSpc>
              <a:buFont typeface="Wingdings" panose="05000000000000000000" charset="0"/>
              <a:buChar char=""/>
            </a:pPr>
            <a:r>
              <a:rPr lang="zh-CN" altLang="en-US" b="1">
                <a:latin typeface="微软雅黑" charset="0"/>
                <a:ea typeface="微软雅黑" charset="0"/>
                <a:cs typeface="微软雅黑" charset="0"/>
              </a:rPr>
              <a:t>随机森林</a:t>
            </a:r>
            <a:r>
              <a:rPr lang="zh-CN" altLang="en-US" b="0">
                <a:latin typeface="微软雅黑" charset="0"/>
                <a:ea typeface="微软雅黑" charset="0"/>
                <a:cs typeface="微软雅黑" charset="0"/>
              </a:rPr>
              <a:t>则是在袋装法有放回抽样的基础上，随机抽取部分特征变量作为备选分裂变量，通过降低每个决策树的相关性来实现更好的训练结果。</a:t>
            </a:r>
            <a:endParaRPr lang="zh-CN" altLang="en-US" b="0">
              <a:latin typeface="微软雅黑" charset="0"/>
              <a:ea typeface="微软雅黑" charset="0"/>
              <a:cs typeface="微软雅黑" charset="0"/>
            </a:endParaRPr>
          </a:p>
          <a:p>
            <a:pPr marL="285750" indent="-285750" algn="l" fontAlgn="auto">
              <a:lnSpc>
                <a:spcPct val="150000"/>
              </a:lnSpc>
              <a:buFont typeface="Wingdings" panose="05000000000000000000" charset="0"/>
              <a:buChar char=""/>
            </a:pPr>
            <a:r>
              <a:rPr lang="zh-CN" altLang="en-US" b="1">
                <a:latin typeface="微软雅黑" charset="0"/>
                <a:ea typeface="微软雅黑" charset="0"/>
                <a:cs typeface="微软雅黑" charset="0"/>
              </a:rPr>
              <a:t>提升法</a:t>
            </a:r>
            <a:r>
              <a:rPr lang="zh-CN" altLang="en-US" b="0">
                <a:latin typeface="微软雅黑" charset="0"/>
                <a:ea typeface="微软雅黑" charset="0"/>
                <a:cs typeface="微软雅黑" charset="0"/>
              </a:rPr>
              <a:t>在随机森林的基础上更进一步地有目的地训练决策树，是把不同基学习器按照一定的顺序串行式集成学习的方法。</a:t>
            </a:r>
            <a:endParaRPr lang="zh-CN" altLang="en-US" b="0">
              <a:latin typeface="微软雅黑" charset="0"/>
              <a:ea typeface="微软雅黑" charset="0"/>
              <a:cs typeface="微软雅黑" charset="0"/>
            </a:endParaRPr>
          </a:p>
          <a:p>
            <a:pPr marL="285750" indent="-285750" algn="l" fontAlgn="auto">
              <a:lnSpc>
                <a:spcPct val="150000"/>
              </a:lnSpc>
              <a:buFont typeface="Wingdings" panose="05000000000000000000" charset="0"/>
              <a:buChar char=""/>
            </a:pPr>
            <a:r>
              <a:rPr lang="zh-CN" altLang="en-US" b="0">
                <a:latin typeface="微软雅黑" charset="0"/>
                <a:ea typeface="微软雅黑" charset="0"/>
                <a:cs typeface="微软雅黑" charset="0"/>
              </a:rPr>
              <a:t>本章案例使用回归分析、决策树、随机森林、提升法多种机器学习的方法对员工离职率进行训练和预测，可以体现不同算法预测的差异。</a:t>
            </a:r>
            <a:endParaRPr lang="zh-CN" altLang="en-US" b="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630555" y="2475865"/>
            <a:ext cx="4887595" cy="835998"/>
          </a:xfrm>
          <a:prstGeom prst="rect">
            <a:avLst/>
          </a:prstGeom>
          <a:noFill/>
        </p:spPr>
        <p:txBody>
          <a:bodyPr wrap="square" rtlCol="0">
            <a:spAutoFit/>
          </a:bodyPr>
          <a:lstStyle/>
          <a:p>
            <a:pPr>
              <a:lnSpc>
                <a:spcPct val="120000"/>
              </a:lnSpc>
            </a:pPr>
            <a:r>
              <a:rPr lang="en-US" sz="4400" dirty="0" smtClean="0">
                <a:latin typeface="微软雅黑" panose="020B0503020204020204" charset="-122"/>
                <a:ea typeface="微软雅黑" panose="020B0503020204020204" charset="-122"/>
                <a:cs typeface="微软雅黑" panose="020B0503020204020204" charset="-122"/>
              </a:rPr>
              <a:t>06 </a:t>
            </a:r>
            <a:r>
              <a:rPr lang="zh-CN" altLang="en-US" sz="4400" dirty="0">
                <a:latin typeface="微软雅黑" panose="020B0503020204020204" charset="-122"/>
                <a:ea typeface="微软雅黑" panose="020B0503020204020204" charset="-122"/>
                <a:cs typeface="微软雅黑" panose="020B0503020204020204" charset="-122"/>
              </a:rPr>
              <a:t>拓展阅读</a:t>
            </a:r>
            <a:endParaRPr lang="zh-CN" altLang="en-US" sz="44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5179060" y="1895475"/>
            <a:ext cx="6267450" cy="3067050"/>
          </a:xfrm>
          <a:prstGeom prst="rect">
            <a:avLst/>
          </a:prstGeom>
        </p:spPr>
      </p:pic>
      <p:sp>
        <p:nvSpPr>
          <p:cNvPr id="15" name="文本框 14"/>
          <p:cNvSpPr txBox="1"/>
          <p:nvPr>
            <p:custDataLst>
              <p:tags r:id="rId3"/>
            </p:custDataLst>
          </p:nvPr>
        </p:nvSpPr>
        <p:spPr>
          <a:xfrm>
            <a:off x="1630045" y="3419475"/>
            <a:ext cx="2715895" cy="3492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Further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Reading</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拓展阅读</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0" name="文本框 99"/>
          <p:cNvSpPr txBox="1"/>
          <p:nvPr/>
        </p:nvSpPr>
        <p:spPr>
          <a:xfrm>
            <a:off x="492125" y="1406525"/>
            <a:ext cx="11092180" cy="4078605"/>
          </a:xfrm>
          <a:prstGeom prst="rect">
            <a:avLst/>
          </a:prstGeom>
          <a:noFill/>
          <a:ln w="9525">
            <a:noFill/>
          </a:ln>
        </p:spPr>
        <p:txBody>
          <a:bodyPr wrap="square">
            <a:spAutoFit/>
          </a:bodyPr>
          <a:lstStyle/>
          <a:p>
            <a:pPr marL="0" indent="0" algn="just">
              <a:lnSpc>
                <a:spcPct val="160000"/>
              </a:lnSpc>
            </a:pPr>
            <a:r>
              <a:rPr lang="en-US" b="0">
                <a:solidFill>
                  <a:srgbClr val="222222"/>
                </a:solidFill>
                <a:latin typeface="Times New Roman" panose="02020603050405020304" charset="0"/>
                <a:cs typeface="宋体" pitchFamily="2" charset="-122"/>
              </a:rPr>
              <a:t>1. Billari, F. C., Fürnkranz, J., and Prskawetz, A.Timing, sequencing, and quantum of life course events: A machine learning approach. European Journal of Population, 2006, 22(1): 37-65.</a:t>
            </a:r>
            <a:endParaRPr lang="en-US" b="0">
              <a:latin typeface="Times New Roman" panose="02020603050405020304" charset="0"/>
              <a:cs typeface="宋体" pitchFamily="2" charset="-122"/>
            </a:endParaRPr>
          </a:p>
          <a:p>
            <a:pPr marL="0" indent="0" algn="just">
              <a:lnSpc>
                <a:spcPct val="160000"/>
              </a:lnSpc>
            </a:pPr>
            <a:r>
              <a:rPr lang="en-US" b="0">
                <a:latin typeface="Times New Roman" panose="02020603050405020304" charset="0"/>
                <a:cs typeface="宋体" pitchFamily="2" charset="-122"/>
              </a:rPr>
              <a:t> </a:t>
            </a:r>
            <a:r>
              <a:rPr lang="en-US" b="0">
                <a:solidFill>
                  <a:srgbClr val="222222"/>
                </a:solidFill>
                <a:latin typeface="Times New Roman" panose="02020603050405020304" charset="0"/>
                <a:cs typeface="宋体" pitchFamily="2" charset="-122"/>
              </a:rPr>
              <a:t>Oster, E. Diabetes and Diet: Purchasing Behavior Change in Response to Health Information. American Economic Journal: Applied Economics, 2018, 10(4): 308-48.</a:t>
            </a:r>
            <a:endParaRPr lang="en-US" b="0">
              <a:solidFill>
                <a:srgbClr val="222222"/>
              </a:solidFill>
              <a:latin typeface="Times New Roman" panose="02020603050405020304" charset="0"/>
              <a:cs typeface="宋体" pitchFamily="2" charset="-122"/>
            </a:endParaRPr>
          </a:p>
          <a:p>
            <a:pPr marL="0" indent="0" algn="just">
              <a:lnSpc>
                <a:spcPct val="160000"/>
              </a:lnSpc>
            </a:pPr>
            <a:endParaRPr lang="en-US" b="0">
              <a:latin typeface="Times New Roman" panose="02020603050405020304" charset="0"/>
              <a:cs typeface="宋体" pitchFamily="2" charset="-122"/>
            </a:endParaRPr>
          </a:p>
          <a:p>
            <a:pPr marL="0" indent="0" algn="just">
              <a:lnSpc>
                <a:spcPct val="160000"/>
              </a:lnSpc>
            </a:pPr>
            <a:r>
              <a:rPr lang="en-US" b="0">
                <a:solidFill>
                  <a:srgbClr val="222222"/>
                </a:solidFill>
                <a:latin typeface="Times New Roman" panose="02020603050405020304" charset="0"/>
                <a:cs typeface="宋体" pitchFamily="2" charset="-122"/>
              </a:rPr>
              <a:t>2. Berk, R. A., Sorenson, S. B., and Barnes, G. Forecasting Domestic Violence: A Machine Learning Approach to Help Inform Arraignment Decisions. Journal of Empirical Legal Studies, 2016, 13(1): 94-115. </a:t>
            </a:r>
            <a:r>
              <a:rPr lang="zh-CN" b="0">
                <a:solidFill>
                  <a:srgbClr val="222222"/>
                </a:solidFill>
                <a:latin typeface="Times New Roman" panose="02020603050405020304" charset="0"/>
                <a:cs typeface="宋体" pitchFamily="2" charset="-122"/>
              </a:rPr>
              <a:t>和</a:t>
            </a:r>
            <a:r>
              <a:rPr lang="en-US" b="0">
                <a:solidFill>
                  <a:srgbClr val="222222"/>
                </a:solidFill>
                <a:latin typeface="Times New Roman" panose="02020603050405020304" charset="0"/>
                <a:cs typeface="宋体" pitchFamily="2" charset="-122"/>
              </a:rPr>
              <a:t> Goel, S., Rao, J. M., and Shroff, R. Precinct or Prejudice? Understanding Racial Disparities in New York City’s Stop-and-frisk Policy. The Annals of Applied Statistics, 2016, 10(1): 365-394.</a:t>
            </a:r>
            <a:endParaRPr lang="en-US" altLang="en-US" b="0">
              <a:solidFill>
                <a:srgbClr val="222222"/>
              </a:solidFill>
              <a:latin typeface="Times New Roman" panose="02020603050405020304"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pic>
        <p:nvPicPr>
          <p:cNvPr id="10" name="图片 9"/>
          <p:cNvPicPr>
            <a:picLocks noChangeAspect="1"/>
          </p:cNvPicPr>
          <p:nvPr/>
        </p:nvPicPr>
        <p:blipFill>
          <a:blip r:embed="rId2"/>
          <a:stretch>
            <a:fillRect/>
          </a:stretch>
        </p:blipFill>
        <p:spPr>
          <a:xfrm>
            <a:off x="6062980" y="452120"/>
            <a:ext cx="5067935" cy="5954395"/>
          </a:xfrm>
          <a:prstGeom prst="rect">
            <a:avLst/>
          </a:prstGeom>
        </p:spPr>
      </p:pic>
      <p:sp>
        <p:nvSpPr>
          <p:cNvPr id="11" name="文本框 10"/>
          <p:cNvSpPr txBox="1"/>
          <p:nvPr/>
        </p:nvSpPr>
        <p:spPr>
          <a:xfrm>
            <a:off x="630555" y="1570990"/>
            <a:ext cx="4887595" cy="903605"/>
          </a:xfrm>
          <a:prstGeom prst="rect">
            <a:avLst/>
          </a:prstGeom>
          <a:noFill/>
        </p:spPr>
        <p:txBody>
          <a:bodyPr wrap="square" rtlCol="0">
            <a:spAutoFit/>
          </a:bodyPr>
          <a:lstStyle/>
          <a:p>
            <a:pPr>
              <a:lnSpc>
                <a:spcPct val="120000"/>
              </a:lnSpc>
            </a:pPr>
            <a:r>
              <a:rPr lang="zh-CN" altLang="en-US" sz="4400">
                <a:latin typeface="微软雅黑" panose="020B0503020204020204" charset="-122"/>
                <a:ea typeface="微软雅黑" panose="020B0503020204020204" charset="-122"/>
                <a:cs typeface="微软雅黑" panose="020B0503020204020204" charset="-122"/>
              </a:rPr>
              <a:t>谢谢！</a:t>
            </a:r>
            <a:endParaRPr lang="zh-CN" altLang="en-US" sz="4400">
              <a:latin typeface="微软雅黑" panose="020B0503020204020204" charset="-122"/>
              <a:ea typeface="微软雅黑" panose="020B0503020204020204" charset="-122"/>
              <a:cs typeface="微软雅黑" panose="020B0503020204020204" charset="-122"/>
            </a:endParaRPr>
          </a:p>
        </p:txBody>
      </p:sp>
      <p:sp>
        <p:nvSpPr>
          <p:cNvPr id="17" name="PA_矩形 28"/>
          <p:cNvSpPr/>
          <p:nvPr>
            <p:custDataLst>
              <p:tags r:id="rId3"/>
            </p:custDataLst>
          </p:nvPr>
        </p:nvSpPr>
        <p:spPr>
          <a:xfrm>
            <a:off x="630555" y="2474595"/>
            <a:ext cx="5433060" cy="2893100"/>
          </a:xfrm>
          <a:prstGeom prst="rect">
            <a:avLst/>
          </a:prstGeom>
          <a:ln>
            <a:noFill/>
          </a:ln>
        </p:spPr>
        <p:txBody>
          <a:bodyPr wrap="square">
            <a:spAutoFit/>
          </a:bodyPr>
          <a:lstStyle/>
          <a:p>
            <a:pPr algn="l"/>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说明：本课件内容来自《计算社会科学导论》（清华大学出版社）</a:t>
            </a:r>
            <a:r>
              <a:rPr lang="pt-BR"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 </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，作为该教材的配套材料，供读者使用，任何人不得用于商业目的。</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更多素材，请访问</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社计师网站：</a:t>
            </a:r>
            <a:r>
              <a:rPr lang="zh-CN" altLang="pt-BR" sz="1400" u="sng"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ai.baidu.org.cn</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项目统筹：</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吕鹏</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（中国社会科学院大学）、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范晓光</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陈忱</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李轩涯</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（百度校园合作部）、</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计湘婷</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（百度校园合作部）、</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周旅军</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（中华女子学院）</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endParaRPr>
          </a:p>
          <a:p>
            <a:pPr algn="l">
              <a:buClrTx/>
              <a:buSzTx/>
              <a:buFontTx/>
            </a:pP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本章参与撰写人员</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陈忱</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范晓光</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浙江大学）</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苏振昊</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中国社会科学院大学</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endParaRPr lang="en-US" altLang="zh-CN"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endPar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r>
              <a:rPr lang="en-US" altLang="zh-CN"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PPT</a:t>
            </a:r>
            <a:r>
              <a:rPr lang="zh-CN" altLang="en-US"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制作：</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陈忱</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平玉丽</a:t>
            </a:r>
            <a:r>
              <a:rPr lang="zh-CN" altLang="en-US"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pic>
        <p:nvPicPr>
          <p:cNvPr id="4" name="图片 3"/>
          <p:cNvPicPr>
            <a:picLocks noChangeAspect="1"/>
          </p:cNvPicPr>
          <p:nvPr/>
        </p:nvPicPr>
        <p:blipFill>
          <a:blip r:embed="rId4"/>
          <a:stretch>
            <a:fillRect/>
          </a:stretch>
        </p:blipFill>
        <p:spPr>
          <a:xfrm>
            <a:off x="630555" y="5226050"/>
            <a:ext cx="1189355" cy="1204595"/>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1819910" y="5245100"/>
            <a:ext cx="1309370" cy="118554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sp>
        <p:nvSpPr>
          <p:cNvPr id="11" name="文本框 10"/>
          <p:cNvSpPr txBox="1"/>
          <p:nvPr/>
        </p:nvSpPr>
        <p:spPr>
          <a:xfrm>
            <a:off x="630555" y="2475865"/>
            <a:ext cx="5264785"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02 </a:t>
            </a:r>
            <a:r>
              <a:rPr lang="zh-CN" altLang="en-US" sz="4400">
                <a:latin typeface="微软雅黑" panose="020B0503020204020204" charset="-122"/>
                <a:ea typeface="微软雅黑" panose="020B0503020204020204" charset="-122"/>
                <a:cs typeface="微软雅黑" panose="020B0503020204020204" charset="-122"/>
                <a:sym typeface="+mn-ea"/>
              </a:rPr>
              <a:t>K近邻法</a:t>
            </a:r>
            <a:r>
              <a:rPr lang="en-US" sz="4400">
                <a:latin typeface="微软雅黑" panose="020B0503020204020204" charset="-122"/>
                <a:ea typeface="微软雅黑" panose="020B0503020204020204" charset="-122"/>
                <a:cs typeface="微软雅黑" panose="020B0503020204020204" charset="-122"/>
              </a:rPr>
              <a:t> </a:t>
            </a:r>
            <a:endParaRPr lang="zh-CN" altLang="en-US" sz="440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5343525" y="1103630"/>
            <a:ext cx="5474335" cy="4650740"/>
          </a:xfrm>
          <a:prstGeom prst="rect">
            <a:avLst/>
          </a:prstGeom>
        </p:spPr>
      </p:pic>
      <p:sp>
        <p:nvSpPr>
          <p:cNvPr id="100" name="文本框 99"/>
          <p:cNvSpPr txBox="1"/>
          <p:nvPr/>
        </p:nvSpPr>
        <p:spPr>
          <a:xfrm>
            <a:off x="235585" y="5690870"/>
            <a:ext cx="5107940" cy="645160"/>
          </a:xfrm>
          <a:prstGeom prst="rect">
            <a:avLst/>
          </a:prstGeom>
          <a:noFill/>
          <a:ln w="9525">
            <a:noFill/>
          </a:ln>
        </p:spPr>
        <p:txBody>
          <a:bodyPr wrap="square">
            <a:spAutoFit/>
          </a:bodyPr>
          <a:lstStyle/>
          <a:p>
            <a:pPr marL="342900" indent="-342900" algn="l">
              <a:buFont typeface="Wingdings" panose="05000000000000000000" charset="0"/>
              <a:buChar char=""/>
            </a:pPr>
            <a:r>
              <a:rPr lang="en-US">
                <a:latin typeface="微软雅黑" charset="0"/>
                <a:ea typeface="微软雅黑" charset="0"/>
                <a:cs typeface="微软雅黑" charset="0"/>
              </a:rPr>
              <a:t>KNN</a:t>
            </a:r>
            <a:r>
              <a:rPr lang="zh-CN">
                <a:latin typeface="微软雅黑" charset="0"/>
                <a:ea typeface="微软雅黑" charset="0"/>
                <a:cs typeface="微软雅黑" charset="0"/>
              </a:rPr>
              <a:t>基于</a:t>
            </a:r>
            <a:r>
              <a:rPr lang="en-US">
                <a:latin typeface="微软雅黑" charset="0"/>
                <a:ea typeface="微软雅黑" charset="0"/>
                <a:cs typeface="微软雅黑" charset="0"/>
              </a:rPr>
              <a:t>K</a:t>
            </a:r>
            <a:r>
              <a:rPr lang="zh-CN">
                <a:latin typeface="微软雅黑" charset="0"/>
                <a:ea typeface="微软雅黑" charset="0"/>
                <a:cs typeface="微软雅黑" charset="0"/>
              </a:rPr>
              <a:t>个最近邻居的响应变量</a:t>
            </a:r>
            <a:r>
              <a:rPr lang="en-US">
                <a:latin typeface="微软雅黑" charset="0"/>
                <a:ea typeface="微软雅黑" charset="0"/>
                <a:cs typeface="微软雅黑" charset="0"/>
              </a:rPr>
              <a:t>y</a:t>
            </a:r>
            <a:r>
              <a:rPr lang="zh-CN">
                <a:latin typeface="微软雅黑" charset="0"/>
                <a:ea typeface="微软雅黑" charset="0"/>
                <a:cs typeface="微软雅黑" charset="0"/>
              </a:rPr>
              <a:t>来对测试集进行预测</a:t>
            </a:r>
            <a:r>
              <a:rPr lang="en-US" altLang="zh-CN" baseline="30000">
                <a:latin typeface="微软雅黑" charset="0"/>
                <a:ea typeface="微软雅黑" charset="0"/>
                <a:cs typeface="微软雅黑" charset="0"/>
              </a:rPr>
              <a:t>①</a:t>
            </a:r>
            <a:r>
              <a:rPr lang="zh-CN">
                <a:latin typeface="微软雅黑" charset="0"/>
                <a:ea typeface="微软雅黑" charset="0"/>
                <a:cs typeface="微软雅黑" charset="0"/>
              </a:rPr>
              <a:t>。</a:t>
            </a:r>
            <a:endParaRPr lang="zh-CN">
              <a:latin typeface="微软雅黑" charset="0"/>
              <a:ea typeface="微软雅黑" charset="0"/>
              <a:cs typeface="微软雅黑" charset="0"/>
            </a:endParaRPr>
          </a:p>
        </p:txBody>
      </p:sp>
      <p:sp>
        <p:nvSpPr>
          <p:cNvPr id="2" name="文本框 1"/>
          <p:cNvSpPr txBox="1"/>
          <p:nvPr/>
        </p:nvSpPr>
        <p:spPr>
          <a:xfrm>
            <a:off x="0" y="6336030"/>
            <a:ext cx="12192635" cy="521970"/>
          </a:xfrm>
          <a:prstGeom prst="rect">
            <a:avLst/>
          </a:prstGeom>
          <a:noFill/>
        </p:spPr>
        <p:txBody>
          <a:bodyPr wrap="square" rtlCol="0" anchor="t">
            <a:spAutoFit/>
          </a:bodyPr>
          <a:lstStyle/>
          <a:p>
            <a:r>
              <a:rPr lang="en-US" altLang="zh-CN" sz="1400">
                <a:latin typeface="Calibri" panose="020F0502020204030204" charset="0"/>
                <a:ea typeface="Calibri" panose="020F0502020204030204" charset="0"/>
                <a:cs typeface="宋体" pitchFamily="2" charset="-122"/>
                <a:sym typeface="+mn-ea"/>
              </a:rPr>
              <a:t>①</a:t>
            </a:r>
            <a:r>
              <a:rPr lang="zh-CN" sz="1400">
                <a:latin typeface="Calibri" panose="020F0502020204030204" charset="0"/>
                <a:cs typeface="宋体" pitchFamily="2" charset="-122"/>
                <a:sym typeface="+mn-ea"/>
              </a:rPr>
              <a:t>Fix, E. and Hodges, J. L. Nonparametric Discrimination: Consistency Properties. Technical Report 4, USAF School of Aviation Medicine, Randolph Field,1951, 21-49</a:t>
            </a:r>
            <a:r>
              <a:rPr lang="en-US" altLang="zh-CN" sz="1400">
                <a:latin typeface="Calibri" panose="020F0502020204030204" charset="0"/>
                <a:cs typeface="宋体" pitchFamily="2" charset="-122"/>
                <a:sym typeface="+mn-ea"/>
              </a:rPr>
              <a:t>.</a:t>
            </a:r>
            <a:endParaRPr lang="en-US" altLang="zh-CN" sz="1400">
              <a:latin typeface="Calibri" panose="020F0502020204030204" charset="0"/>
              <a:cs typeface="宋体" pitchFamily="2" charset="-122"/>
              <a:sym typeface="+mn-ea"/>
            </a:endParaRPr>
          </a:p>
        </p:txBody>
      </p:sp>
      <p:sp>
        <p:nvSpPr>
          <p:cNvPr id="7" name="文本框 6"/>
          <p:cNvSpPr txBox="1"/>
          <p:nvPr>
            <p:custDataLst>
              <p:tags r:id="rId4"/>
            </p:custDataLst>
          </p:nvPr>
        </p:nvSpPr>
        <p:spPr>
          <a:xfrm>
            <a:off x="1604010" y="3379470"/>
            <a:ext cx="2715895" cy="349250"/>
          </a:xfrm>
          <a:prstGeom prst="rect">
            <a:avLst/>
          </a:prstGeom>
          <a:noFill/>
        </p:spPr>
        <p:txBody>
          <a:bodyPr wrap="square" rtlCol="0" anchor="t">
            <a:spAutoFit/>
          </a:bodyPr>
          <a:p>
            <a:pPr>
              <a:lnSpc>
                <a:spcPct val="120000"/>
              </a:lnSpc>
            </a:pP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K-nearest Neighbor </a:t>
            </a:r>
            <a:r>
              <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Method</a:t>
            </a:r>
            <a:endParaRPr lang="en-US" altLang="zh-CN" sz="14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K近邻法（KNN）</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 name="文本框 1"/>
          <p:cNvSpPr txBox="1"/>
          <p:nvPr/>
        </p:nvSpPr>
        <p:spPr>
          <a:xfrm>
            <a:off x="920115" y="1237615"/>
            <a:ext cx="1817370" cy="398780"/>
          </a:xfrm>
          <a:prstGeom prst="rect">
            <a:avLst/>
          </a:prstGeom>
          <a:noFill/>
        </p:spPr>
        <p:txBody>
          <a:bodyPr wrap="square" rtlCol="0" anchor="b" anchorCtr="0">
            <a:spAutoFit/>
          </a:bodyPr>
          <a:lstStyle/>
          <a:p>
            <a:pPr indent="0">
              <a:buNone/>
            </a:pPr>
            <a:r>
              <a:rPr lang="zh-CN" altLang="en-US" sz="2000" b="1">
                <a:latin typeface="微软雅黑" charset="0"/>
                <a:ea typeface="微软雅黑" charset="0"/>
              </a:rPr>
              <a:t>回归问题</a:t>
            </a:r>
            <a:endParaRPr lang="zh-CN" altLang="en-US" sz="2000" b="1">
              <a:latin typeface="微软雅黑" charset="0"/>
              <a:ea typeface="微软雅黑" charset="0"/>
            </a:endParaRPr>
          </a:p>
        </p:txBody>
      </p:sp>
      <p:pic>
        <p:nvPicPr>
          <p:cNvPr id="8"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76650" y="1636395"/>
            <a:ext cx="4108450" cy="2963545"/>
          </a:xfrm>
          <a:prstGeom prst="rect">
            <a:avLst/>
          </a:prstGeom>
        </p:spPr>
      </p:pic>
      <p:sp>
        <p:nvSpPr>
          <p:cNvPr id="100" name="文本框 99"/>
          <p:cNvSpPr txBox="1"/>
          <p:nvPr/>
        </p:nvSpPr>
        <p:spPr>
          <a:xfrm>
            <a:off x="3460750" y="4734560"/>
            <a:ext cx="4324350" cy="292735"/>
          </a:xfrm>
          <a:prstGeom prst="rect">
            <a:avLst/>
          </a:prstGeom>
          <a:noFill/>
          <a:ln w="9525">
            <a:noFill/>
          </a:ln>
        </p:spPr>
        <p:txBody>
          <a:bodyPr>
            <a:noAutofit/>
          </a:bodyPr>
          <a:lstStyle/>
          <a:p>
            <a:pPr indent="266700" algn="ctr"/>
            <a:r>
              <a:rPr lang="zh-CN" sz="1400" b="0">
                <a:latin typeface="Times New Roman" panose="02020603050405020304" charset="0"/>
                <a:cs typeface="宋体" pitchFamily="2" charset="-122"/>
              </a:rPr>
              <a:t>图</a:t>
            </a:r>
            <a:r>
              <a:rPr lang="en-US" sz="1400" b="0">
                <a:latin typeface="Times New Roman" panose="02020603050405020304" charset="0"/>
                <a:cs typeface="宋体" pitchFamily="2" charset="-122"/>
              </a:rPr>
              <a:t>1  </a:t>
            </a:r>
            <a:r>
              <a:rPr lang="zh-CN" sz="1400" b="0">
                <a:latin typeface="Times New Roman" panose="02020603050405020304" charset="0"/>
                <a:cs typeface="宋体" pitchFamily="2" charset="-122"/>
              </a:rPr>
              <a:t>特征变量</a:t>
            </a:r>
            <a:r>
              <a:rPr lang="en-US" sz="1400" b="0">
                <a:latin typeface="Times New Roman" panose="02020603050405020304" charset="0"/>
                <a:cs typeface="宋体" pitchFamily="2" charset="-122"/>
              </a:rPr>
              <a:t>x</a:t>
            </a:r>
            <a:r>
              <a:rPr lang="zh-CN" sz="1400" b="0">
                <a:latin typeface="Times New Roman" panose="02020603050405020304" charset="0"/>
                <a:cs typeface="宋体" pitchFamily="2" charset="-122"/>
              </a:rPr>
              <a:t>与响应变量</a:t>
            </a:r>
            <a:r>
              <a:rPr lang="en-US" sz="1400" b="0">
                <a:latin typeface="Times New Roman" panose="02020603050405020304" charset="0"/>
                <a:cs typeface="宋体" pitchFamily="2" charset="-122"/>
              </a:rPr>
              <a:t>y</a:t>
            </a:r>
            <a:endParaRPr lang="en-US" altLang="en-US" sz="1400" b="0">
              <a:latin typeface="Times New Roman" panose="02020603050405020304" charset="0"/>
              <a:cs typeface="宋体" pitchFamily="2" charset="-122"/>
            </a:endParaRPr>
          </a:p>
        </p:txBody>
      </p:sp>
      <p:sp>
        <p:nvSpPr>
          <p:cNvPr id="12" name="文本框 11"/>
          <p:cNvSpPr txBox="1"/>
          <p:nvPr/>
        </p:nvSpPr>
        <p:spPr>
          <a:xfrm>
            <a:off x="1148080" y="5697855"/>
            <a:ext cx="8949690" cy="368300"/>
          </a:xfrm>
          <a:prstGeom prst="rect">
            <a:avLst/>
          </a:prstGeom>
          <a:noFill/>
        </p:spPr>
        <p:txBody>
          <a:bodyPr wrap="square" rtlCol="0" anchor="t">
            <a:spAutoFit/>
          </a:bodyPr>
          <a:lstStyle/>
          <a:p>
            <a:pPr marL="285750" indent="-285750">
              <a:buFont typeface="Arial" panose="020B0704020202020204" pitchFamily="34" charset="0"/>
              <a:buChar char="•"/>
            </a:pPr>
            <a:r>
              <a:rPr lang="zh-CN" altLang="en-US">
                <a:solidFill>
                  <a:schemeClr val="tx1">
                    <a:lumMod val="65000"/>
                    <a:lumOff val="35000"/>
                  </a:schemeClr>
                </a:solidFill>
                <a:latin typeface="微软雅黑" charset="0"/>
                <a:ea typeface="微软雅黑" charset="0"/>
                <a:cs typeface="微软雅黑" charset="0"/>
              </a:rPr>
              <a:t>估计</a:t>
            </a:r>
            <a:r>
              <a:rPr lang="en-US" altLang="zh-CN">
                <a:solidFill>
                  <a:schemeClr val="tx1">
                    <a:lumMod val="65000"/>
                    <a:lumOff val="35000"/>
                  </a:schemeClr>
                </a:solidFill>
                <a:latin typeface="微软雅黑" charset="0"/>
                <a:ea typeface="微软雅黑" charset="0"/>
                <a:cs typeface="微软雅黑" charset="0"/>
              </a:rPr>
              <a:t>X</a:t>
            </a:r>
            <a:r>
              <a:rPr lang="en-US" altLang="zh-CN" baseline="-25000">
                <a:solidFill>
                  <a:schemeClr val="tx1">
                    <a:lumMod val="65000"/>
                    <a:lumOff val="35000"/>
                  </a:schemeClr>
                </a:solidFill>
                <a:latin typeface="微软雅黑" charset="0"/>
                <a:ea typeface="微软雅黑" charset="0"/>
                <a:cs typeface="微软雅黑" charset="0"/>
              </a:rPr>
              <a:t>i</a:t>
            </a:r>
            <a:r>
              <a:rPr lang="zh-CN" altLang="en-US">
                <a:solidFill>
                  <a:schemeClr val="tx1">
                    <a:lumMod val="65000"/>
                    <a:lumOff val="35000"/>
                  </a:schemeClr>
                </a:solidFill>
                <a:latin typeface="微软雅黑" charset="0"/>
                <a:ea typeface="微软雅黑" charset="0"/>
                <a:cs typeface="微软雅黑" charset="0"/>
              </a:rPr>
              <a:t>的预测值，KNN就是以</a:t>
            </a:r>
            <a:r>
              <a:rPr lang="en-US" altLang="zh-CN">
                <a:solidFill>
                  <a:schemeClr val="tx1">
                    <a:lumMod val="65000"/>
                    <a:lumOff val="35000"/>
                  </a:schemeClr>
                </a:solidFill>
                <a:latin typeface="微软雅黑" charset="0"/>
                <a:ea typeface="微软雅黑" charset="0"/>
                <a:cs typeface="微软雅黑" charset="0"/>
                <a:sym typeface="+mn-ea"/>
              </a:rPr>
              <a:t>X</a:t>
            </a:r>
            <a:r>
              <a:rPr lang="en-US" altLang="zh-CN" baseline="-25000">
                <a:solidFill>
                  <a:schemeClr val="tx1">
                    <a:lumMod val="65000"/>
                    <a:lumOff val="35000"/>
                  </a:schemeClr>
                </a:solidFill>
                <a:latin typeface="微软雅黑" charset="0"/>
                <a:ea typeface="微软雅黑" charset="0"/>
                <a:cs typeface="微软雅黑" charset="0"/>
                <a:sym typeface="+mn-ea"/>
              </a:rPr>
              <a:t>i</a:t>
            </a:r>
            <a:r>
              <a:rPr lang="zh-CN" altLang="en-US">
                <a:solidFill>
                  <a:schemeClr val="tx1">
                    <a:lumMod val="65000"/>
                    <a:lumOff val="35000"/>
                  </a:schemeClr>
                </a:solidFill>
                <a:latin typeface="微软雅黑" charset="0"/>
                <a:ea typeface="微软雅黑" charset="0"/>
                <a:cs typeface="微软雅黑" charset="0"/>
              </a:rPr>
              <a:t>最相邻的k个邻居的y值之平均数作为</a:t>
            </a:r>
            <a:r>
              <a:rPr lang="en-US" altLang="zh-CN">
                <a:solidFill>
                  <a:schemeClr val="tx1">
                    <a:lumMod val="65000"/>
                    <a:lumOff val="35000"/>
                  </a:schemeClr>
                </a:solidFill>
                <a:latin typeface="微软雅黑" charset="0"/>
                <a:ea typeface="微软雅黑" charset="0"/>
                <a:cs typeface="微软雅黑" charset="0"/>
                <a:sym typeface="+mn-ea"/>
              </a:rPr>
              <a:t>X</a:t>
            </a:r>
            <a:r>
              <a:rPr lang="en-US" altLang="zh-CN" baseline="-25000">
                <a:solidFill>
                  <a:schemeClr val="tx1">
                    <a:lumMod val="65000"/>
                    <a:lumOff val="35000"/>
                  </a:schemeClr>
                </a:solidFill>
                <a:latin typeface="微软雅黑" charset="0"/>
                <a:ea typeface="微软雅黑" charset="0"/>
                <a:cs typeface="微软雅黑" charset="0"/>
                <a:sym typeface="+mn-ea"/>
              </a:rPr>
              <a:t>i</a:t>
            </a:r>
            <a:r>
              <a:rPr lang="zh-CN" altLang="en-US">
                <a:solidFill>
                  <a:schemeClr val="tx1">
                    <a:lumMod val="65000"/>
                    <a:lumOff val="35000"/>
                  </a:schemeClr>
                </a:solidFill>
                <a:latin typeface="微软雅黑" charset="0"/>
                <a:ea typeface="微软雅黑" charset="0"/>
                <a:cs typeface="微软雅黑" charset="0"/>
              </a:rPr>
              <a:t>的预测值</a:t>
            </a:r>
            <a:r>
              <a:rPr lang="en-US" altLang="zh-CN">
                <a:solidFill>
                  <a:schemeClr val="tx1">
                    <a:lumMod val="65000"/>
                    <a:lumOff val="35000"/>
                  </a:schemeClr>
                </a:solidFill>
                <a:latin typeface="微软雅黑" charset="0"/>
                <a:ea typeface="微软雅黑" charset="0"/>
                <a:cs typeface="微软雅黑" charset="0"/>
              </a:rPr>
              <a:t>Y</a:t>
            </a:r>
            <a:r>
              <a:rPr lang="en-US" altLang="zh-CN" baseline="-25000">
                <a:solidFill>
                  <a:schemeClr val="tx1">
                    <a:lumMod val="65000"/>
                    <a:lumOff val="35000"/>
                  </a:schemeClr>
                </a:solidFill>
                <a:latin typeface="微软雅黑" charset="0"/>
                <a:ea typeface="微软雅黑" charset="0"/>
                <a:cs typeface="微软雅黑" charset="0"/>
              </a:rPr>
              <a:t>i</a:t>
            </a:r>
            <a:endParaRPr lang="en-US" altLang="zh-CN" baseline="-25000">
              <a:solidFill>
                <a:schemeClr val="tx1">
                  <a:lumMod val="65000"/>
                  <a:lumOff val="35000"/>
                </a:schemeClr>
              </a:solidFill>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3627120" y="1903095"/>
            <a:ext cx="4108450" cy="2962910"/>
          </a:xfrm>
          <a:prstGeom prst="rect">
            <a:avLst/>
          </a:prstGeom>
        </p:spPr>
      </p:pic>
      <p:sp>
        <p:nvSpPr>
          <p:cNvPr id="15" name="文本框 14"/>
          <p:cNvSpPr txBox="1"/>
          <p:nvPr>
            <p:custDataLst>
              <p:tags r:id="rId3"/>
            </p:custDataLst>
          </p:nvPr>
        </p:nvSpPr>
        <p:spPr>
          <a:xfrm>
            <a:off x="2952115" y="4778375"/>
            <a:ext cx="5080000" cy="368300"/>
          </a:xfrm>
          <a:prstGeom prst="rect">
            <a:avLst/>
          </a:prstGeom>
          <a:noFill/>
          <a:ln w="9525">
            <a:noFill/>
          </a:ln>
        </p:spPr>
        <p:txBody>
          <a:bodyPr>
            <a:spAutoFit/>
          </a:bodyPr>
          <a:p>
            <a:pPr indent="266700" algn="ctr"/>
            <a:r>
              <a:rPr lang="zh-CN" b="0">
                <a:latin typeface="微软雅黑" charset="0"/>
                <a:ea typeface="微软雅黑" charset="0"/>
                <a:cs typeface="微软雅黑" charset="0"/>
              </a:rPr>
              <a:t>图</a:t>
            </a:r>
            <a:r>
              <a:rPr lang="en-US" b="0">
                <a:latin typeface="微软雅黑" charset="0"/>
                <a:ea typeface="微软雅黑" charset="0"/>
                <a:cs typeface="微软雅黑" charset="0"/>
              </a:rPr>
              <a:t>2  K</a:t>
            </a:r>
            <a:r>
              <a:rPr lang="zh-CN" b="0">
                <a:latin typeface="微软雅黑" charset="0"/>
                <a:ea typeface="微软雅黑" charset="0"/>
                <a:cs typeface="微软雅黑" charset="0"/>
              </a:rPr>
              <a:t>近邻法</a:t>
            </a:r>
            <a:endParaRPr lang="zh-CN" altLang="en-US" b="0">
              <a:latin typeface="微软雅黑" charset="0"/>
              <a:ea typeface="微软雅黑" charset="0"/>
              <a:cs typeface="微软雅黑" charset="0"/>
            </a:endParaRPr>
          </a:p>
        </p:txBody>
      </p:sp>
      <p:sp>
        <p:nvSpPr>
          <p:cNvPr id="16" name="文本框 15"/>
          <p:cNvSpPr txBox="1"/>
          <p:nvPr>
            <p:custDataLst>
              <p:tags r:id="rId4"/>
            </p:custDataLst>
          </p:nvPr>
        </p:nvSpPr>
        <p:spPr>
          <a:xfrm>
            <a:off x="1416050" y="1072515"/>
            <a:ext cx="9359265" cy="755650"/>
          </a:xfrm>
          <a:prstGeom prst="rect">
            <a:avLst/>
          </a:prstGeom>
          <a:noFill/>
        </p:spPr>
        <p:txBody>
          <a:bodyPr wrap="square" rtlCol="0" anchor="t" anchorCtr="0">
            <a:spAutoFit/>
          </a:bodyPr>
          <a:p>
            <a:pPr marL="285750" indent="-285750">
              <a:lnSpc>
                <a:spcPct val="120000"/>
              </a:lnSpc>
              <a:buFont typeface="Arial" panose="020B0704020202020204" pitchFamily="34" charset="0"/>
              <a:buChar char="•"/>
            </a:pPr>
            <a:r>
              <a:rPr lang="zh-CN" altLang="en-US">
                <a:solidFill>
                  <a:schemeClr val="tx1">
                    <a:lumMod val="65000"/>
                    <a:lumOff val="35000"/>
                  </a:schemeClr>
                </a:solidFill>
                <a:latin typeface="微软雅黑" charset="0"/>
                <a:ea typeface="微软雅黑" charset="0"/>
                <a:cs typeface="微软雅黑" charset="0"/>
              </a:rPr>
              <a:t>当k=1时，取黑色实心圆圈对应的y值作为</a:t>
            </a:r>
            <a:r>
              <a:rPr lang="en-US" altLang="zh-CN">
                <a:solidFill>
                  <a:schemeClr val="tx1">
                    <a:lumMod val="65000"/>
                    <a:lumOff val="35000"/>
                  </a:schemeClr>
                </a:solidFill>
                <a:latin typeface="微软雅黑" charset="0"/>
                <a:ea typeface="微软雅黑" charset="0"/>
                <a:cs typeface="微软雅黑" charset="0"/>
                <a:sym typeface="+mn-ea"/>
              </a:rPr>
              <a:t>Y</a:t>
            </a:r>
            <a:r>
              <a:rPr lang="en-US" altLang="zh-CN" baseline="-25000">
                <a:solidFill>
                  <a:schemeClr val="tx1">
                    <a:lumMod val="65000"/>
                    <a:lumOff val="35000"/>
                  </a:schemeClr>
                </a:solidFill>
                <a:latin typeface="微软雅黑" charset="0"/>
                <a:ea typeface="微软雅黑" charset="0"/>
                <a:cs typeface="微软雅黑" charset="0"/>
                <a:sym typeface="+mn-ea"/>
              </a:rPr>
              <a:t>i</a:t>
            </a:r>
            <a:r>
              <a:rPr lang="zh-CN" altLang="en-US">
                <a:solidFill>
                  <a:schemeClr val="tx1">
                    <a:lumMod val="65000"/>
                    <a:lumOff val="35000"/>
                  </a:schemeClr>
                </a:solidFill>
                <a:latin typeface="微软雅黑" charset="0"/>
                <a:ea typeface="微软雅黑" charset="0"/>
                <a:cs typeface="微软雅黑" charset="0"/>
              </a:rPr>
              <a:t>预测值 ；</a:t>
            </a:r>
            <a:endParaRPr lang="zh-CN" altLang="en-US">
              <a:solidFill>
                <a:schemeClr val="tx1">
                  <a:lumMod val="65000"/>
                  <a:lumOff val="35000"/>
                </a:schemeClr>
              </a:solidFill>
              <a:latin typeface="微软雅黑" charset="0"/>
              <a:ea typeface="微软雅黑" charset="0"/>
              <a:cs typeface="微软雅黑" charset="0"/>
            </a:endParaRPr>
          </a:p>
          <a:p>
            <a:pPr marL="285750" indent="-285750">
              <a:lnSpc>
                <a:spcPct val="120000"/>
              </a:lnSpc>
              <a:buFont typeface="Arial" panose="020B0704020202020204" pitchFamily="34" charset="0"/>
              <a:buChar char="•"/>
            </a:pPr>
            <a:r>
              <a:rPr lang="zh-CN" altLang="en-US">
                <a:solidFill>
                  <a:schemeClr val="tx1">
                    <a:lumMod val="65000"/>
                    <a:lumOff val="35000"/>
                  </a:schemeClr>
                </a:solidFill>
                <a:latin typeface="微软雅黑" charset="0"/>
                <a:ea typeface="微软雅黑" charset="0"/>
                <a:cs typeface="微软雅黑" charset="0"/>
              </a:rPr>
              <a:t>当k=2时，取最靠近</a:t>
            </a:r>
            <a:r>
              <a:rPr lang="en-US" altLang="zh-CN">
                <a:solidFill>
                  <a:schemeClr val="tx1">
                    <a:lumMod val="65000"/>
                    <a:lumOff val="35000"/>
                  </a:schemeClr>
                </a:solidFill>
                <a:latin typeface="微软雅黑" charset="0"/>
                <a:ea typeface="微软雅黑" charset="0"/>
                <a:cs typeface="微软雅黑" charset="0"/>
                <a:sym typeface="+mn-ea"/>
              </a:rPr>
              <a:t>X</a:t>
            </a:r>
            <a:r>
              <a:rPr lang="en-US" altLang="zh-CN" baseline="-25000">
                <a:solidFill>
                  <a:schemeClr val="tx1">
                    <a:lumMod val="65000"/>
                    <a:lumOff val="35000"/>
                  </a:schemeClr>
                </a:solidFill>
                <a:latin typeface="微软雅黑" charset="0"/>
                <a:ea typeface="微软雅黑" charset="0"/>
                <a:cs typeface="微软雅黑" charset="0"/>
                <a:sym typeface="+mn-ea"/>
              </a:rPr>
              <a:t>i</a:t>
            </a:r>
            <a:r>
              <a:rPr lang="zh-CN" altLang="en-US">
                <a:solidFill>
                  <a:schemeClr val="tx1">
                    <a:lumMod val="65000"/>
                    <a:lumOff val="35000"/>
                  </a:schemeClr>
                </a:solidFill>
                <a:latin typeface="微软雅黑" charset="0"/>
                <a:ea typeface="微软雅黑" charset="0"/>
                <a:cs typeface="微软雅黑" charset="0"/>
              </a:rPr>
              <a:t>的黑色实心圆圈和三角对应y的均值作为预测值</a:t>
            </a:r>
            <a:r>
              <a:rPr lang="en-US" altLang="zh-CN">
                <a:solidFill>
                  <a:schemeClr val="tx1">
                    <a:lumMod val="65000"/>
                    <a:lumOff val="35000"/>
                  </a:schemeClr>
                </a:solidFill>
                <a:latin typeface="微软雅黑" charset="0"/>
                <a:ea typeface="微软雅黑" charset="0"/>
                <a:cs typeface="微软雅黑" charset="0"/>
                <a:sym typeface="+mn-ea"/>
              </a:rPr>
              <a:t>Y</a:t>
            </a:r>
            <a:r>
              <a:rPr lang="en-US" altLang="zh-CN" baseline="-25000">
                <a:solidFill>
                  <a:schemeClr val="tx1">
                    <a:lumMod val="65000"/>
                    <a:lumOff val="35000"/>
                  </a:schemeClr>
                </a:solidFill>
                <a:latin typeface="微软雅黑" charset="0"/>
                <a:ea typeface="微软雅黑" charset="0"/>
                <a:cs typeface="微软雅黑" charset="0"/>
                <a:sym typeface="+mn-ea"/>
              </a:rPr>
              <a:t>i</a:t>
            </a:r>
            <a:endParaRPr lang="en-US" altLang="zh-CN" baseline="-25000">
              <a:solidFill>
                <a:schemeClr val="tx1">
                  <a:lumMod val="65000"/>
                  <a:lumOff val="35000"/>
                </a:schemeClr>
              </a:solidFill>
              <a:latin typeface="微软雅黑" charset="0"/>
              <a:ea typeface="微软雅黑" charset="0"/>
              <a:cs typeface="微软雅黑" charset="0"/>
              <a:sym typeface="+mn-ea"/>
            </a:endParaRPr>
          </a:p>
        </p:txBody>
      </p:sp>
      <p:sp>
        <p:nvSpPr>
          <p:cNvPr id="17" name="文本框 16"/>
          <p:cNvSpPr txBox="1"/>
          <p:nvPr>
            <p:custDataLst>
              <p:tags r:id="rId5"/>
            </p:custDataLst>
          </p:nvPr>
        </p:nvSpPr>
        <p:spPr>
          <a:xfrm>
            <a:off x="480060" y="5316855"/>
            <a:ext cx="11167110" cy="1087755"/>
          </a:xfrm>
          <a:prstGeom prst="rect">
            <a:avLst/>
          </a:prstGeom>
          <a:noFill/>
          <a:ln w="9525">
            <a:noFill/>
          </a:ln>
        </p:spPr>
        <p:txBody>
          <a:bodyPr wrap="square" anchor="t" anchorCtr="0">
            <a:spAutoFit/>
          </a:bodyPr>
          <a:p>
            <a:pPr marL="285750" indent="-285750" algn="l">
              <a:lnSpc>
                <a:spcPct val="120000"/>
              </a:lnSpc>
              <a:buFont typeface="Arial" panose="020B0704020202020204" pitchFamily="34" charset="0"/>
              <a:buChar char="•"/>
            </a:pPr>
            <a:r>
              <a:rPr lang="zh-CN" b="0">
                <a:solidFill>
                  <a:schemeClr val="tx1">
                    <a:lumMod val="65000"/>
                    <a:lumOff val="35000"/>
                  </a:schemeClr>
                </a:solidFill>
                <a:latin typeface="微软雅黑" charset="0"/>
                <a:ea typeface="微软雅黑" charset="0"/>
                <a:cs typeface="微软雅黑" charset="0"/>
              </a:rPr>
              <a:t>具体案例：利用父代的收入水平（</a:t>
            </a:r>
            <a:r>
              <a:rPr lang="en-US" b="0">
                <a:solidFill>
                  <a:schemeClr val="tx1">
                    <a:lumMod val="65000"/>
                    <a:lumOff val="35000"/>
                  </a:schemeClr>
                </a:solidFill>
                <a:latin typeface="微软雅黑" charset="0"/>
                <a:ea typeface="微软雅黑" charset="0"/>
                <a:cs typeface="微软雅黑" charset="0"/>
              </a:rPr>
              <a:t>x</a:t>
            </a:r>
            <a:r>
              <a:rPr lang="zh-CN" b="0">
                <a:solidFill>
                  <a:schemeClr val="tx1">
                    <a:lumMod val="65000"/>
                    <a:lumOff val="35000"/>
                  </a:schemeClr>
                </a:solidFill>
                <a:latin typeface="微软雅黑" charset="0"/>
                <a:ea typeface="微软雅黑" charset="0"/>
                <a:cs typeface="微软雅黑" charset="0"/>
              </a:rPr>
              <a:t>）来预测子代可能获得的最高学历（</a:t>
            </a:r>
            <a:r>
              <a:rPr lang="en-US" b="0">
                <a:solidFill>
                  <a:schemeClr val="tx1">
                    <a:lumMod val="65000"/>
                    <a:lumOff val="35000"/>
                  </a:schemeClr>
                </a:solidFill>
                <a:latin typeface="微软雅黑" charset="0"/>
                <a:ea typeface="微软雅黑" charset="0"/>
                <a:cs typeface="微软雅黑" charset="0"/>
              </a:rPr>
              <a:t>y</a:t>
            </a:r>
            <a:r>
              <a:rPr lang="zh-CN" b="0">
                <a:solidFill>
                  <a:schemeClr val="tx1">
                    <a:lumMod val="65000"/>
                    <a:lumOff val="35000"/>
                  </a:schemeClr>
                </a:solidFill>
                <a:latin typeface="微软雅黑" charset="0"/>
                <a:ea typeface="微软雅黑" charset="0"/>
                <a:cs typeface="微软雅黑" charset="0"/>
              </a:rPr>
              <a:t>），假定</a:t>
            </a:r>
            <a:r>
              <a:rPr lang="en-US" b="0">
                <a:solidFill>
                  <a:schemeClr val="tx1">
                    <a:lumMod val="65000"/>
                    <a:lumOff val="35000"/>
                  </a:schemeClr>
                </a:solidFill>
                <a:latin typeface="微软雅黑" charset="0"/>
                <a:ea typeface="微软雅黑" charset="0"/>
                <a:cs typeface="微软雅黑" charset="0"/>
              </a:rPr>
              <a:t>k=5</a:t>
            </a:r>
            <a:r>
              <a:rPr lang="zh-CN" b="0">
                <a:solidFill>
                  <a:schemeClr val="tx1">
                    <a:lumMod val="65000"/>
                    <a:lumOff val="35000"/>
                  </a:schemeClr>
                </a:solidFill>
                <a:latin typeface="微软雅黑" charset="0"/>
                <a:ea typeface="微软雅黑" charset="0"/>
                <a:cs typeface="微软雅黑" charset="0"/>
              </a:rPr>
              <a:t>，训练集中父代年收入区间为</a:t>
            </a:r>
            <a:r>
              <a:rPr lang="en-US" b="0">
                <a:solidFill>
                  <a:schemeClr val="tx1">
                    <a:lumMod val="65000"/>
                    <a:lumOff val="35000"/>
                  </a:schemeClr>
                </a:solidFill>
                <a:latin typeface="微软雅黑" charset="0"/>
                <a:ea typeface="微软雅黑" charset="0"/>
                <a:cs typeface="微软雅黑" charset="0"/>
              </a:rPr>
              <a:t>0-20</a:t>
            </a:r>
            <a:r>
              <a:rPr lang="zh-CN" b="0">
                <a:solidFill>
                  <a:schemeClr val="tx1">
                    <a:lumMod val="65000"/>
                    <a:lumOff val="35000"/>
                  </a:schemeClr>
                </a:solidFill>
                <a:latin typeface="微软雅黑" charset="0"/>
                <a:ea typeface="微软雅黑" charset="0"/>
                <a:cs typeface="微软雅黑" charset="0"/>
              </a:rPr>
              <a:t>万元，所要预测的个案的父代年收入为</a:t>
            </a:r>
            <a:r>
              <a:rPr lang="en-US" b="0">
                <a:solidFill>
                  <a:schemeClr val="tx1">
                    <a:lumMod val="65000"/>
                    <a:lumOff val="35000"/>
                  </a:schemeClr>
                </a:solidFill>
                <a:latin typeface="微软雅黑" charset="0"/>
                <a:ea typeface="微软雅黑" charset="0"/>
                <a:cs typeface="微软雅黑" charset="0"/>
              </a:rPr>
              <a:t>10</a:t>
            </a:r>
            <a:r>
              <a:rPr lang="zh-CN" b="0">
                <a:solidFill>
                  <a:schemeClr val="tx1">
                    <a:lumMod val="65000"/>
                    <a:lumOff val="35000"/>
                  </a:schemeClr>
                </a:solidFill>
                <a:latin typeface="微软雅黑" charset="0"/>
                <a:ea typeface="微软雅黑" charset="0"/>
                <a:cs typeface="微软雅黑" charset="0"/>
              </a:rPr>
              <a:t>万元，那么就选择</a:t>
            </a:r>
            <a:r>
              <a:rPr lang="en-US" b="0">
                <a:solidFill>
                  <a:schemeClr val="tx1">
                    <a:lumMod val="65000"/>
                    <a:lumOff val="35000"/>
                  </a:schemeClr>
                </a:solidFill>
                <a:latin typeface="微软雅黑" charset="0"/>
                <a:ea typeface="微软雅黑" charset="0"/>
                <a:cs typeface="微软雅黑" charset="0"/>
              </a:rPr>
              <a:t>5</a:t>
            </a:r>
            <a:r>
              <a:rPr lang="zh-CN" b="0">
                <a:solidFill>
                  <a:schemeClr val="tx1">
                    <a:lumMod val="65000"/>
                    <a:lumOff val="35000"/>
                  </a:schemeClr>
                </a:solidFill>
                <a:latin typeface="微软雅黑" charset="0"/>
                <a:ea typeface="微软雅黑" charset="0"/>
                <a:cs typeface="微软雅黑" charset="0"/>
              </a:rPr>
              <a:t>个父代年收入最靠近</a:t>
            </a:r>
            <a:r>
              <a:rPr lang="en-US" b="0">
                <a:solidFill>
                  <a:schemeClr val="tx1">
                    <a:lumMod val="65000"/>
                    <a:lumOff val="35000"/>
                  </a:schemeClr>
                </a:solidFill>
                <a:latin typeface="微软雅黑" charset="0"/>
                <a:ea typeface="微软雅黑" charset="0"/>
                <a:cs typeface="微软雅黑" charset="0"/>
              </a:rPr>
              <a:t>10</a:t>
            </a:r>
            <a:r>
              <a:rPr lang="zh-CN" b="0">
                <a:solidFill>
                  <a:schemeClr val="tx1">
                    <a:lumMod val="65000"/>
                    <a:lumOff val="35000"/>
                  </a:schemeClr>
                </a:solidFill>
                <a:latin typeface="微软雅黑" charset="0"/>
                <a:ea typeface="微软雅黑" charset="0"/>
                <a:cs typeface="微软雅黑" charset="0"/>
              </a:rPr>
              <a:t>万的个案所对应的子代受教育程度的平均值加以预测。</a:t>
            </a:r>
            <a:endParaRPr lang="zh-CN" altLang="en-US" b="0">
              <a:solidFill>
                <a:schemeClr val="tx1">
                  <a:lumMod val="65000"/>
                  <a:lumOff val="35000"/>
                </a:schemeClr>
              </a:solidFill>
              <a:latin typeface="微软雅黑" charset="0"/>
              <a:ea typeface="微软雅黑" charset="0"/>
              <a:cs typeface="微软雅黑" charset="0"/>
            </a:endParaRPr>
          </a:p>
        </p:txBody>
      </p:sp>
      <p:sp>
        <p:nvSpPr>
          <p:cNvPr id="4" name="椭圆 5"/>
          <p:cNvSpPr/>
          <p:nvPr>
            <p:custDataLst>
              <p:tags r:id="rId6"/>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custDataLst>
              <p:tags r:id="rId7"/>
            </p:custDataLst>
          </p:nvPr>
        </p:nvSpPr>
        <p:spPr>
          <a:xfrm>
            <a:off x="920115" y="381635"/>
            <a:ext cx="5474335" cy="460375"/>
          </a:xfrm>
          <a:prstGeom prst="rect">
            <a:avLst/>
          </a:prstGeom>
          <a:noFill/>
        </p:spPr>
        <p:txBody>
          <a:bodyPr wrap="square" rtlCol="0">
            <a:spAutoFit/>
          </a:bodyPr>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K近邻法（KNN）</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K近邻法（KNN）的表达式</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5" name="文本框 104"/>
          <p:cNvSpPr txBox="1"/>
          <p:nvPr/>
        </p:nvSpPr>
        <p:spPr>
          <a:xfrm>
            <a:off x="817245" y="1826260"/>
            <a:ext cx="10447020" cy="3346450"/>
          </a:xfrm>
          <a:prstGeom prst="rect">
            <a:avLst/>
          </a:prstGeom>
          <a:noFill/>
          <a:ln w="9525">
            <a:noFill/>
          </a:ln>
        </p:spPr>
        <p:txBody>
          <a:bodyPr>
            <a:noAutofit/>
          </a:bodyPr>
          <a:lstStyle/>
          <a:p>
            <a:pPr indent="0">
              <a:buNone/>
            </a:pPr>
            <a:r>
              <a:rPr lang="en-US" sz="2000" b="1">
                <a:latin typeface="微软雅黑" charset="0"/>
                <a:ea typeface="微软雅黑" charset="0"/>
                <a:cs typeface="微软雅黑" charset="0"/>
                <a:sym typeface="+mn-ea"/>
              </a:rPr>
              <a:t>KNN</a:t>
            </a:r>
            <a:r>
              <a:rPr lang="zh-CN" sz="2000" b="1">
                <a:latin typeface="微软雅黑" charset="0"/>
                <a:ea typeface="微软雅黑" charset="0"/>
                <a:cs typeface="微软雅黑" charset="0"/>
                <a:sym typeface="+mn-ea"/>
              </a:rPr>
              <a:t>的表达式：</a:t>
            </a:r>
            <a:endParaRPr lang="zh-CN" sz="2000" b="1">
              <a:latin typeface="微软雅黑" charset="0"/>
              <a:ea typeface="微软雅黑" charset="0"/>
              <a:cs typeface="微软雅黑" charset="0"/>
              <a:sym typeface="+mn-ea"/>
            </a:endParaRPr>
          </a:p>
          <a:p>
            <a:pPr marL="285750" indent="-285750">
              <a:buFont typeface="Arial" panose="020B0704020202020204" pitchFamily="34" charset="0"/>
              <a:buChar char="•"/>
            </a:pPr>
            <a:endParaRPr lang="zh-CN">
              <a:highlight>
                <a:srgbClr val="FFFF00"/>
              </a:highlight>
              <a:latin typeface="微软雅黑" charset="0"/>
              <a:ea typeface="微软雅黑" charset="0"/>
              <a:cs typeface="微软雅黑" charset="0"/>
              <a:sym typeface="+mn-ea"/>
            </a:endParaRPr>
          </a:p>
          <a:p>
            <a:pPr marL="285750" indent="-285750">
              <a:buFont typeface="Arial" panose="020B0704020202020204" pitchFamily="34" charset="0"/>
              <a:buChar char="•"/>
            </a:pPr>
            <a:r>
              <a:rPr lang="zh-CN" b="0">
                <a:solidFill>
                  <a:schemeClr val="bg1">
                    <a:lumMod val="50000"/>
                  </a:schemeClr>
                </a:solidFill>
                <a:latin typeface="微软雅黑" charset="0"/>
                <a:ea typeface="微软雅黑" charset="0"/>
                <a:cs typeface="微软雅黑" charset="0"/>
              </a:rPr>
              <a:t>即在特征空间中考虑</a:t>
            </a:r>
            <a:r>
              <a:rPr lang="en-US" b="0">
                <a:solidFill>
                  <a:schemeClr val="bg1">
                    <a:lumMod val="50000"/>
                  </a:schemeClr>
                </a:solidFill>
                <a:latin typeface="微软雅黑" charset="0"/>
                <a:ea typeface="微软雅黑" charset="0"/>
                <a:cs typeface="微软雅黑" charset="0"/>
              </a:rPr>
              <a:t>x</a:t>
            </a:r>
            <a:r>
              <a:rPr lang="zh-CN" b="0">
                <a:solidFill>
                  <a:schemeClr val="bg1">
                    <a:lumMod val="50000"/>
                  </a:schemeClr>
                </a:solidFill>
                <a:latin typeface="微软雅黑" charset="0"/>
                <a:ea typeface="微软雅黑" charset="0"/>
                <a:cs typeface="微软雅黑" charset="0"/>
              </a:rPr>
              <a:t>最近的</a:t>
            </a:r>
            <a:r>
              <a:rPr lang="en-US" b="0">
                <a:solidFill>
                  <a:schemeClr val="bg1">
                    <a:lumMod val="50000"/>
                  </a:schemeClr>
                </a:solidFill>
                <a:latin typeface="微软雅黑" charset="0"/>
                <a:ea typeface="微软雅黑" charset="0"/>
                <a:cs typeface="微软雅黑" charset="0"/>
              </a:rPr>
              <a:t>k</a:t>
            </a:r>
            <a:r>
              <a:rPr lang="zh-CN" b="0">
                <a:solidFill>
                  <a:schemeClr val="bg1">
                    <a:lumMod val="50000"/>
                  </a:schemeClr>
                </a:solidFill>
                <a:latin typeface="微软雅黑" charset="0"/>
                <a:ea typeface="微软雅黑" charset="0"/>
                <a:cs typeface="微软雅黑" charset="0"/>
              </a:rPr>
              <a:t>个邻居，</a:t>
            </a:r>
            <a:r>
              <a:rPr lang="en-US" b="0">
                <a:solidFill>
                  <a:schemeClr val="bg1">
                    <a:lumMod val="50000"/>
                  </a:schemeClr>
                </a:solidFill>
                <a:latin typeface="微软雅黑" charset="0"/>
                <a:ea typeface="微软雅黑" charset="0"/>
                <a:cs typeface="微软雅黑" charset="0"/>
              </a:rPr>
              <a:t>KNN</a:t>
            </a:r>
            <a:r>
              <a:rPr lang="zh-CN" b="0">
                <a:solidFill>
                  <a:schemeClr val="bg1">
                    <a:lumMod val="50000"/>
                  </a:schemeClr>
                </a:solidFill>
                <a:latin typeface="微软雅黑" charset="0"/>
                <a:ea typeface="微软雅黑" charset="0"/>
                <a:cs typeface="微软雅黑" charset="0"/>
              </a:rPr>
              <a:t>是以离</a:t>
            </a:r>
            <a:r>
              <a:rPr lang="en-US" b="0">
                <a:solidFill>
                  <a:schemeClr val="bg1">
                    <a:lumMod val="50000"/>
                  </a:schemeClr>
                </a:solidFill>
                <a:latin typeface="微软雅黑" charset="0"/>
                <a:ea typeface="微软雅黑" charset="0"/>
                <a:cs typeface="微软雅黑" charset="0"/>
              </a:rPr>
              <a:t>x</a:t>
            </a:r>
            <a:r>
              <a:rPr lang="zh-CN" b="0">
                <a:solidFill>
                  <a:schemeClr val="bg1">
                    <a:lumMod val="50000"/>
                  </a:schemeClr>
                </a:solidFill>
                <a:latin typeface="微软雅黑" charset="0"/>
                <a:ea typeface="微软雅黑" charset="0"/>
                <a:cs typeface="微软雅黑" charset="0"/>
              </a:rPr>
              <a:t>最近的</a:t>
            </a:r>
            <a:r>
              <a:rPr lang="en-US" b="0">
                <a:solidFill>
                  <a:schemeClr val="bg1">
                    <a:lumMod val="50000"/>
                  </a:schemeClr>
                </a:solidFill>
                <a:latin typeface="微软雅黑" charset="0"/>
                <a:ea typeface="微软雅黑" charset="0"/>
                <a:cs typeface="微软雅黑" charset="0"/>
              </a:rPr>
              <a:t>K</a:t>
            </a:r>
            <a:r>
              <a:rPr lang="zh-CN" b="0">
                <a:solidFill>
                  <a:schemeClr val="bg1">
                    <a:lumMod val="50000"/>
                  </a:schemeClr>
                </a:solidFill>
                <a:latin typeface="微软雅黑" charset="0"/>
                <a:ea typeface="微软雅黑" charset="0"/>
                <a:cs typeface="微软雅黑" charset="0"/>
              </a:rPr>
              <a:t>个邻居的</a:t>
            </a:r>
            <a:r>
              <a:rPr lang="en-US" b="0">
                <a:solidFill>
                  <a:schemeClr val="bg1">
                    <a:lumMod val="50000"/>
                  </a:schemeClr>
                </a:solidFill>
                <a:latin typeface="微软雅黑" charset="0"/>
                <a:ea typeface="微软雅黑" charset="0"/>
                <a:cs typeface="微软雅黑" charset="0"/>
              </a:rPr>
              <a:t>y</a:t>
            </a:r>
            <a:r>
              <a:rPr lang="zh-CN" b="0">
                <a:solidFill>
                  <a:schemeClr val="bg1">
                    <a:lumMod val="50000"/>
                  </a:schemeClr>
                </a:solidFill>
                <a:latin typeface="微软雅黑" charset="0"/>
                <a:ea typeface="微软雅黑" charset="0"/>
                <a:cs typeface="微软雅黑" charset="0"/>
              </a:rPr>
              <a:t>的平均作为预测值。</a:t>
            </a:r>
            <a:endParaRPr lang="zh-CN" b="0">
              <a:solidFill>
                <a:schemeClr val="bg1">
                  <a:lumMod val="50000"/>
                </a:schemeClr>
              </a:solidFill>
              <a:latin typeface="微软雅黑" charset="0"/>
              <a:ea typeface="微软雅黑" charset="0"/>
              <a:cs typeface="微软雅黑" charset="0"/>
            </a:endParaRPr>
          </a:p>
          <a:p>
            <a:pPr marL="285750" indent="-285750">
              <a:buFont typeface="Arial" panose="020B0704020202020204" pitchFamily="34" charset="0"/>
              <a:buChar char="•"/>
            </a:pPr>
            <a:r>
              <a:rPr lang="en-US" b="0">
                <a:solidFill>
                  <a:schemeClr val="bg1">
                    <a:lumMod val="50000"/>
                  </a:schemeClr>
                </a:solidFill>
                <a:latin typeface="微软雅黑" charset="0"/>
                <a:ea typeface="微软雅黑" charset="0"/>
                <a:cs typeface="微软雅黑" charset="0"/>
              </a:rPr>
              <a:t>N</a:t>
            </a:r>
            <a:r>
              <a:rPr lang="en-US" b="0" baseline="-25000">
                <a:solidFill>
                  <a:schemeClr val="bg1">
                    <a:lumMod val="50000"/>
                  </a:schemeClr>
                </a:solidFill>
                <a:latin typeface="微软雅黑" charset="0"/>
                <a:ea typeface="微软雅黑" charset="0"/>
                <a:cs typeface="微软雅黑" charset="0"/>
              </a:rPr>
              <a:t>k</a:t>
            </a:r>
            <a:r>
              <a:rPr lang="en-US" b="0">
                <a:solidFill>
                  <a:schemeClr val="bg1">
                    <a:lumMod val="50000"/>
                  </a:schemeClr>
                </a:solidFill>
                <a:latin typeface="微软雅黑" charset="0"/>
                <a:ea typeface="微软雅黑" charset="0"/>
                <a:cs typeface="微软雅黑" charset="0"/>
              </a:rPr>
              <a:t>(x) </a:t>
            </a:r>
            <a:r>
              <a:rPr lang="zh-CN" b="0">
                <a:solidFill>
                  <a:schemeClr val="bg1">
                    <a:lumMod val="50000"/>
                  </a:schemeClr>
                </a:solidFill>
                <a:latin typeface="微软雅黑" charset="0"/>
                <a:ea typeface="微软雅黑" charset="0"/>
                <a:cs typeface="微软雅黑" charset="0"/>
              </a:rPr>
              <a:t>为最靠近</a:t>
            </a:r>
            <a:r>
              <a:rPr lang="en-US" b="0">
                <a:solidFill>
                  <a:schemeClr val="bg1">
                    <a:lumMod val="50000"/>
                  </a:schemeClr>
                </a:solidFill>
                <a:latin typeface="微软雅黑" charset="0"/>
                <a:ea typeface="微软雅黑" charset="0"/>
                <a:cs typeface="微软雅黑" charset="0"/>
              </a:rPr>
              <a:t>x</a:t>
            </a:r>
            <a:r>
              <a:rPr lang="zh-CN" b="0">
                <a:solidFill>
                  <a:schemeClr val="bg1">
                    <a:lumMod val="50000"/>
                  </a:schemeClr>
                </a:solidFill>
                <a:latin typeface="微软雅黑" charset="0"/>
                <a:ea typeface="微软雅黑" charset="0"/>
                <a:cs typeface="微软雅黑" charset="0"/>
              </a:rPr>
              <a:t>的</a:t>
            </a:r>
            <a:r>
              <a:rPr lang="en-US" b="0">
                <a:solidFill>
                  <a:schemeClr val="bg1">
                    <a:lumMod val="50000"/>
                  </a:schemeClr>
                </a:solidFill>
                <a:latin typeface="微软雅黑" charset="0"/>
                <a:ea typeface="微软雅黑" charset="0"/>
                <a:cs typeface="微软雅黑" charset="0"/>
              </a:rPr>
              <a:t>K</a:t>
            </a:r>
            <a:r>
              <a:rPr lang="zh-CN" b="0">
                <a:solidFill>
                  <a:schemeClr val="bg1">
                    <a:lumMod val="50000"/>
                  </a:schemeClr>
                </a:solidFill>
                <a:latin typeface="微软雅黑" charset="0"/>
                <a:ea typeface="微软雅黑" charset="0"/>
                <a:cs typeface="微软雅黑" charset="0"/>
              </a:rPr>
              <a:t>个观测值</a:t>
            </a:r>
            <a:r>
              <a:rPr lang="en-US" b="0">
                <a:solidFill>
                  <a:schemeClr val="bg1">
                    <a:lumMod val="50000"/>
                  </a:schemeClr>
                </a:solidFill>
                <a:latin typeface="微软雅黑" charset="0"/>
                <a:ea typeface="微软雅黑" charset="0"/>
                <a:cs typeface="微软雅黑" charset="0"/>
              </a:rPr>
              <a:t>x</a:t>
            </a:r>
            <a:r>
              <a:rPr lang="en-US" b="0" baseline="-25000">
                <a:solidFill>
                  <a:schemeClr val="bg1">
                    <a:lumMod val="50000"/>
                  </a:schemeClr>
                </a:solidFill>
                <a:latin typeface="微软雅黑" charset="0"/>
                <a:ea typeface="微软雅黑" charset="0"/>
                <a:cs typeface="微软雅黑" charset="0"/>
              </a:rPr>
              <a:t>i</a:t>
            </a:r>
            <a:r>
              <a:rPr lang="zh-CN" b="0">
                <a:solidFill>
                  <a:schemeClr val="bg1">
                    <a:lumMod val="50000"/>
                  </a:schemeClr>
                </a:solidFill>
                <a:latin typeface="微软雅黑" charset="0"/>
                <a:ea typeface="微软雅黑" charset="0"/>
                <a:cs typeface="微软雅黑" charset="0"/>
              </a:rPr>
              <a:t>的集合。</a:t>
            </a:r>
            <a:endParaRPr lang="zh-CN" b="0">
              <a:solidFill>
                <a:schemeClr val="bg1">
                  <a:lumMod val="50000"/>
                </a:schemeClr>
              </a:solidFill>
              <a:latin typeface="微软雅黑" charset="0"/>
              <a:ea typeface="微软雅黑" charset="0"/>
              <a:cs typeface="微软雅黑" charset="0"/>
            </a:endParaRPr>
          </a:p>
          <a:p>
            <a:pPr marL="285750" indent="-285750">
              <a:buFont typeface="Arial" panose="020B0704020202020204" pitchFamily="34" charset="0"/>
              <a:buChar char="•"/>
            </a:pPr>
            <a:endParaRPr lang="zh-CN" b="0">
              <a:latin typeface="微软雅黑" charset="0"/>
              <a:ea typeface="微软雅黑" charset="0"/>
              <a:cs typeface="微软雅黑" charset="0"/>
            </a:endParaRPr>
          </a:p>
          <a:p>
            <a:pPr indent="0" fontAlgn="auto">
              <a:lnSpc>
                <a:spcPct val="150000"/>
              </a:lnSpc>
              <a:buNone/>
            </a:pPr>
            <a:r>
              <a:rPr lang="en-US" sz="2000" b="1">
                <a:latin typeface="微软雅黑" charset="0"/>
                <a:ea typeface="微软雅黑" charset="0"/>
                <a:cs typeface="微软雅黑" charset="0"/>
              </a:rPr>
              <a:t>欧氏距离法</a:t>
            </a:r>
            <a:r>
              <a:rPr lang="zh-CN" altLang="en-US" sz="2000" b="1">
                <a:latin typeface="微软雅黑" charset="0"/>
                <a:ea typeface="微软雅黑" charset="0"/>
                <a:cs typeface="微软雅黑" charset="0"/>
              </a:rPr>
              <a:t>：衡量多维空间中两个点之间的绝对距离</a:t>
            </a:r>
            <a:endParaRPr lang="zh-CN" altLang="en-US" sz="2000" b="1">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r>
              <a:rPr lang="en-US" b="0">
                <a:solidFill>
                  <a:schemeClr val="bg1">
                    <a:lumMod val="50000"/>
                  </a:schemeClr>
                </a:solidFill>
                <a:latin typeface="微软雅黑" charset="0"/>
                <a:ea typeface="微软雅黑" charset="0"/>
                <a:cs typeface="微软雅黑" charset="0"/>
              </a:rPr>
              <a:t>KNN中所有特征变量均为数值型</a:t>
            </a:r>
            <a:r>
              <a:rPr lang="zh-CN" altLang="en-US" b="0">
                <a:solidFill>
                  <a:schemeClr val="bg1">
                    <a:lumMod val="50000"/>
                  </a:schemeClr>
                </a:solidFill>
                <a:latin typeface="微软雅黑" charset="0"/>
                <a:ea typeface="微软雅黑" charset="0"/>
                <a:cs typeface="微软雅黑" charset="0"/>
              </a:rPr>
              <a:t>；</a:t>
            </a:r>
            <a:endParaRPr lang="zh-CN" altLang="en-US" b="0">
              <a:solidFill>
                <a:schemeClr val="bg1">
                  <a:lumMod val="50000"/>
                </a:schemeClr>
              </a:solidFill>
              <a:latin typeface="微软雅黑" charset="0"/>
              <a:ea typeface="微软雅黑" charset="0"/>
              <a:cs typeface="微软雅黑" charset="0"/>
            </a:endParaRPr>
          </a:p>
          <a:p>
            <a:pPr marL="285750" indent="-285750" fontAlgn="auto">
              <a:lnSpc>
                <a:spcPct val="150000"/>
              </a:lnSpc>
              <a:buFont typeface="Arial" panose="020B0704020202020204" pitchFamily="34" charset="0"/>
              <a:buChar char="•"/>
            </a:pPr>
            <a:r>
              <a:rPr lang="en-US" b="0">
                <a:solidFill>
                  <a:schemeClr val="bg1">
                    <a:lumMod val="50000"/>
                  </a:schemeClr>
                </a:solidFill>
                <a:latin typeface="微软雅黑" charset="0"/>
                <a:ea typeface="微软雅黑" charset="0"/>
                <a:cs typeface="微软雅黑" charset="0"/>
              </a:rPr>
              <a:t>为了避免不同变量因取值大小不同</a:t>
            </a:r>
            <a:r>
              <a:rPr lang="zh-CN" altLang="en-US" b="0">
                <a:solidFill>
                  <a:schemeClr val="bg1">
                    <a:lumMod val="50000"/>
                  </a:schemeClr>
                </a:solidFill>
                <a:latin typeface="微软雅黑" charset="0"/>
                <a:ea typeface="微软雅黑" charset="0"/>
                <a:cs typeface="微软雅黑" charset="0"/>
              </a:rPr>
              <a:t>，</a:t>
            </a:r>
            <a:r>
              <a:rPr lang="en-US" b="0">
                <a:solidFill>
                  <a:schemeClr val="bg1">
                    <a:lumMod val="50000"/>
                  </a:schemeClr>
                </a:solidFill>
                <a:latin typeface="微软雅黑" charset="0"/>
                <a:ea typeface="微软雅黑" charset="0"/>
                <a:cs typeface="微软雅黑" charset="0"/>
              </a:rPr>
              <a:t>实际操作中务必将所有特征变量标准化，与量化社会科学中求标准化系数回归无异。    </a:t>
            </a:r>
            <a:endParaRPr lang="en-US" b="0">
              <a:solidFill>
                <a:schemeClr val="bg1">
                  <a:lumMod val="50000"/>
                </a:schemeClr>
              </a:solidFill>
              <a:latin typeface="微软雅黑" charset="0"/>
              <a:ea typeface="微软雅黑" charset="0"/>
              <a:cs typeface="微软雅黑" charset="0"/>
            </a:endParaRPr>
          </a:p>
        </p:txBody>
      </p:sp>
      <p:pic>
        <p:nvPicPr>
          <p:cNvPr id="7" name="图片 6"/>
          <p:cNvPicPr>
            <a:picLocks noChangeAspect="1"/>
          </p:cNvPicPr>
          <p:nvPr/>
        </p:nvPicPr>
        <p:blipFill>
          <a:blip r:embed="rId1"/>
          <a:stretch>
            <a:fillRect/>
          </a:stretch>
        </p:blipFill>
        <p:spPr>
          <a:xfrm>
            <a:off x="3418205" y="1558290"/>
            <a:ext cx="3253740" cy="843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K近邻法（KNN</a:t>
            </a:r>
            <a:r>
              <a:rPr lang="zh-CN" altLang="en-US" sz="2400">
                <a:solidFill>
                  <a:schemeClr val="tx1">
                    <a:lumMod val="75000"/>
                    <a:lumOff val="25000"/>
                  </a:schemeClr>
                </a:solidFill>
                <a:latin typeface="Calibri" panose="020F0502020204030204" charset="0"/>
                <a:cs typeface="宋体" pitchFamily="2" charset="-122"/>
                <a:sym typeface="+mn-ea"/>
              </a:rPr>
              <a:t>）</a:t>
            </a:r>
            <a:endParaRPr lang="zh-CN" altLang="en-US" sz="2400">
              <a:solidFill>
                <a:schemeClr val="tx1">
                  <a:lumMod val="75000"/>
                  <a:lumOff val="25000"/>
                </a:schemeClr>
              </a:solidFill>
              <a:latin typeface="Calibri" panose="020F0502020204030204" charset="0"/>
              <a:cs typeface="宋体" pitchFamily="2" charset="-122"/>
              <a:sym typeface="+mn-ea"/>
            </a:endParaRPr>
          </a:p>
        </p:txBody>
      </p:sp>
      <p:sp>
        <p:nvSpPr>
          <p:cNvPr id="2" name="文本框 1"/>
          <p:cNvSpPr txBox="1"/>
          <p:nvPr/>
        </p:nvSpPr>
        <p:spPr>
          <a:xfrm>
            <a:off x="492125" y="842010"/>
            <a:ext cx="11384915" cy="2592070"/>
          </a:xfrm>
          <a:prstGeom prst="rect">
            <a:avLst/>
          </a:prstGeom>
          <a:noFill/>
        </p:spPr>
        <p:txBody>
          <a:bodyPr wrap="square" rtlCol="0">
            <a:spAutoFit/>
          </a:bodyPr>
          <a:lstStyle/>
          <a:p>
            <a:pPr indent="0" fontAlgn="auto">
              <a:lnSpc>
                <a:spcPct val="125000"/>
              </a:lnSpc>
              <a:buFont typeface="Arial" panose="020B0704020202020204" pitchFamily="34" charset="0"/>
              <a:buNone/>
            </a:pPr>
            <a:r>
              <a:rPr lang="zh-CN" altLang="en-US" sz="2000" b="1">
                <a:latin typeface="微软雅黑" charset="0"/>
                <a:ea typeface="微软雅黑" charset="0"/>
                <a:cs typeface="微软雅黑" charset="0"/>
              </a:rPr>
              <a:t>分类问题（特征变量x依然是数值型，而响应变量y是离散型）</a:t>
            </a:r>
            <a:endParaRPr lang="zh-CN" altLang="en-US" sz="2000" b="1">
              <a:latin typeface="微软雅黑" charset="0"/>
              <a:ea typeface="微软雅黑" charset="0"/>
              <a:cs typeface="微软雅黑" charset="0"/>
            </a:endParaRPr>
          </a:p>
          <a:p>
            <a:pPr marL="285750" indent="-285750" fontAlgn="auto">
              <a:lnSpc>
                <a:spcPct val="125000"/>
              </a:lnSpc>
              <a:buFont typeface="Arial" panose="020B0704020202020204" pitchFamily="34" charset="0"/>
              <a:buChar char="•"/>
            </a:pPr>
            <a:r>
              <a:rPr lang="zh-CN" altLang="en-US">
                <a:solidFill>
                  <a:schemeClr val="bg1">
                    <a:lumMod val="50000"/>
                  </a:schemeClr>
                </a:solidFill>
                <a:latin typeface="微软雅黑" charset="0"/>
                <a:ea typeface="微软雅黑" charset="0"/>
                <a:cs typeface="微软雅黑" charset="0"/>
              </a:rPr>
              <a:t>假设以x预测分类</a:t>
            </a:r>
            <a:r>
              <a:rPr lang="en-US" altLang="zh-CN">
                <a:solidFill>
                  <a:schemeClr val="bg1">
                    <a:lumMod val="50000"/>
                  </a:schemeClr>
                </a:solidFill>
                <a:latin typeface="微软雅黑" charset="0"/>
                <a:ea typeface="微软雅黑" charset="0"/>
                <a:cs typeface="微软雅黑" charset="0"/>
                <a:sym typeface="+mn-ea"/>
              </a:rPr>
              <a:t>Y</a:t>
            </a:r>
            <a:r>
              <a:rPr lang="en-US" altLang="zh-CN" baseline="-25000">
                <a:solidFill>
                  <a:schemeClr val="bg1">
                    <a:lumMod val="50000"/>
                  </a:schemeClr>
                </a:solidFill>
                <a:latin typeface="微软雅黑" charset="0"/>
                <a:ea typeface="微软雅黑" charset="0"/>
                <a:cs typeface="微软雅黑" charset="0"/>
                <a:sym typeface="+mn-ea"/>
              </a:rPr>
              <a:t>i</a:t>
            </a:r>
            <a:r>
              <a:rPr lang="zh-CN" altLang="en-US">
                <a:solidFill>
                  <a:schemeClr val="bg1">
                    <a:lumMod val="50000"/>
                  </a:schemeClr>
                </a:solidFill>
                <a:latin typeface="微软雅黑" charset="0"/>
                <a:ea typeface="微软雅黑" charset="0"/>
                <a:cs typeface="微软雅黑" charset="0"/>
              </a:rPr>
              <a:t>，首先确定离x最近的K个“邻居”，然后采取多数票规则，即以K个邻居中最常见的类别作为</a:t>
            </a:r>
            <a:r>
              <a:rPr lang="en-US" altLang="zh-CN">
                <a:solidFill>
                  <a:schemeClr val="bg1">
                    <a:lumMod val="50000"/>
                  </a:schemeClr>
                </a:solidFill>
                <a:latin typeface="微软雅黑" charset="0"/>
                <a:ea typeface="微软雅黑" charset="0"/>
                <a:cs typeface="微软雅黑" charset="0"/>
                <a:sym typeface="+mn-ea"/>
              </a:rPr>
              <a:t>Y</a:t>
            </a:r>
            <a:r>
              <a:rPr lang="en-US" altLang="zh-CN" baseline="-25000">
                <a:solidFill>
                  <a:schemeClr val="bg1">
                    <a:lumMod val="50000"/>
                  </a:schemeClr>
                </a:solidFill>
                <a:latin typeface="微软雅黑" charset="0"/>
                <a:ea typeface="微软雅黑" charset="0"/>
                <a:cs typeface="微软雅黑" charset="0"/>
                <a:sym typeface="+mn-ea"/>
              </a:rPr>
              <a:t>i</a:t>
            </a:r>
            <a:r>
              <a:rPr lang="zh-CN" altLang="en-US">
                <a:solidFill>
                  <a:schemeClr val="bg1">
                    <a:lumMod val="50000"/>
                  </a:schemeClr>
                </a:solidFill>
                <a:latin typeface="微软雅黑" charset="0"/>
                <a:ea typeface="微软雅黑" charset="0"/>
                <a:cs typeface="微软雅黑" charset="0"/>
              </a:rPr>
              <a:t>，如果有1个以上的类别为最常见类别，则随机选择1个作为预测结果。</a:t>
            </a:r>
            <a:endParaRPr lang="zh-CN" altLang="en-US">
              <a:solidFill>
                <a:schemeClr val="bg1">
                  <a:lumMod val="50000"/>
                </a:schemeClr>
              </a:solidFill>
              <a:latin typeface="微软雅黑" charset="0"/>
              <a:ea typeface="微软雅黑" charset="0"/>
              <a:cs typeface="微软雅黑" charset="0"/>
            </a:endParaRPr>
          </a:p>
          <a:p>
            <a:pPr indent="0" fontAlgn="auto">
              <a:lnSpc>
                <a:spcPct val="125000"/>
              </a:lnSpc>
              <a:buFont typeface="Arial" panose="020B0704020202020204" pitchFamily="34" charset="0"/>
              <a:buNone/>
            </a:pPr>
            <a:r>
              <a:rPr lang="zh-CN" altLang="en-US" sz="2000" b="1">
                <a:latin typeface="微软雅黑" charset="0"/>
                <a:ea typeface="微软雅黑" charset="0"/>
                <a:cs typeface="微软雅黑" charset="0"/>
              </a:rPr>
              <a:t>K值的大小尤为关键</a:t>
            </a:r>
            <a:endParaRPr lang="zh-CN" altLang="en-US" sz="2000" b="1">
              <a:latin typeface="微软雅黑" charset="0"/>
              <a:ea typeface="微软雅黑" charset="0"/>
              <a:cs typeface="微软雅黑" charset="0"/>
            </a:endParaRPr>
          </a:p>
          <a:p>
            <a:pPr marL="285750" indent="-285750" fontAlgn="auto">
              <a:lnSpc>
                <a:spcPct val="125000"/>
              </a:lnSpc>
              <a:buFont typeface="Arial" panose="020B0704020202020204" pitchFamily="34" charset="0"/>
              <a:buChar char="•"/>
            </a:pPr>
            <a:r>
              <a:rPr lang="zh-CN" altLang="en-US">
                <a:solidFill>
                  <a:schemeClr val="bg1">
                    <a:lumMod val="50000"/>
                  </a:schemeClr>
                </a:solidFill>
                <a:latin typeface="微软雅黑" charset="0"/>
                <a:ea typeface="微软雅黑" charset="0"/>
                <a:cs typeface="微软雅黑" charset="0"/>
              </a:rPr>
              <a:t>以分类问题为例，图4.3呈现了k值取值不同导致最后的预测结果不同。其中，红色和绿色分别表示不同的类别，三角形为待预测个案。如果取K=3，最近的3个邻居中2个属于绿色，1个属于红色，则此时预测三角形为绿色；如果取K=5，最近的5个邻居2个属于绿色，3个属于红色，则此时预测三角形为红色。</a:t>
            </a:r>
            <a:endParaRPr lang="zh-CN" altLang="en-US">
              <a:solidFill>
                <a:schemeClr val="bg1">
                  <a:lumMod val="50000"/>
                </a:schemeClr>
              </a:solidFill>
              <a:latin typeface="微软雅黑" charset="0"/>
              <a:ea typeface="微软雅黑" charset="0"/>
              <a:cs typeface="微软雅黑" charset="0"/>
            </a:endParaRPr>
          </a:p>
        </p:txBody>
      </p:sp>
      <p:pic>
        <p:nvPicPr>
          <p:cNvPr id="3" name="图片 16"/>
          <p:cNvPicPr>
            <a:picLocks noChangeAspect="1"/>
          </p:cNvPicPr>
          <p:nvPr/>
        </p:nvPicPr>
        <p:blipFill>
          <a:blip r:embed="rId1">
            <a:extLst>
              <a:ext uri="{28A0092B-C50C-407E-A947-70E740481C1C}">
                <a14:useLocalDpi xmlns:a14="http://schemas.microsoft.com/office/drawing/2010/main" val="0"/>
              </a:ext>
            </a:extLst>
          </a:blip>
          <a:srcRect b="10937"/>
          <a:stretch>
            <a:fillRect/>
          </a:stretch>
        </p:blipFill>
        <p:spPr>
          <a:xfrm>
            <a:off x="816610" y="3378200"/>
            <a:ext cx="3786505" cy="2971165"/>
          </a:xfrm>
          <a:prstGeom prst="rect">
            <a:avLst/>
          </a:prstGeom>
          <a:ln>
            <a:noFill/>
          </a:ln>
        </p:spPr>
      </p:pic>
      <p:sp>
        <p:nvSpPr>
          <p:cNvPr id="106" name="文本框 105"/>
          <p:cNvSpPr txBox="1"/>
          <p:nvPr/>
        </p:nvSpPr>
        <p:spPr>
          <a:xfrm>
            <a:off x="0" y="6336030"/>
            <a:ext cx="5080000" cy="306705"/>
          </a:xfrm>
          <a:prstGeom prst="rect">
            <a:avLst/>
          </a:prstGeom>
          <a:noFill/>
          <a:ln w="9525">
            <a:noFill/>
          </a:ln>
        </p:spPr>
        <p:txBody>
          <a:bodyPr>
            <a:spAutoFit/>
          </a:bodyPr>
          <a:lstStyle/>
          <a:p>
            <a:pPr marL="0" indent="266700" algn="ctr"/>
            <a:r>
              <a:rPr lang="zh-CN" sz="1400" b="0">
                <a:latin typeface="Times New Roman" panose="02020603050405020304" charset="0"/>
                <a:cs typeface="宋体" pitchFamily="2" charset="-122"/>
              </a:rPr>
              <a:t>图</a:t>
            </a:r>
            <a:r>
              <a:rPr lang="en-US" sz="1400" b="0">
                <a:latin typeface="Times New Roman" panose="02020603050405020304" charset="0"/>
                <a:cs typeface="宋体" pitchFamily="2" charset="-122"/>
              </a:rPr>
              <a:t>3  K</a:t>
            </a:r>
            <a:r>
              <a:rPr lang="zh-CN" sz="1400" b="0">
                <a:latin typeface="Times New Roman" panose="02020603050405020304" charset="0"/>
                <a:cs typeface="宋体" pitchFamily="2" charset="-122"/>
              </a:rPr>
              <a:t>值对</a:t>
            </a:r>
            <a:r>
              <a:rPr lang="en-US" sz="1400" b="0">
                <a:latin typeface="Times New Roman" panose="02020603050405020304" charset="0"/>
                <a:cs typeface="宋体" pitchFamily="2" charset="-122"/>
              </a:rPr>
              <a:t>K</a:t>
            </a:r>
            <a:r>
              <a:rPr lang="zh-CN" sz="1400" b="0">
                <a:latin typeface="Times New Roman" panose="02020603050405020304" charset="0"/>
                <a:cs typeface="宋体" pitchFamily="2" charset="-122"/>
              </a:rPr>
              <a:t>近邻法预测结果的影响</a:t>
            </a:r>
            <a:endParaRPr lang="zh-CN" altLang="en-US" sz="1400" b="0">
              <a:latin typeface="Times New Roman" panose="02020603050405020304" charset="0"/>
              <a:cs typeface="宋体" pitchFamily="2" charset="-122"/>
            </a:endParaRPr>
          </a:p>
        </p:txBody>
      </p:sp>
      <p:sp>
        <p:nvSpPr>
          <p:cNvPr id="6" name="文本框 5"/>
          <p:cNvSpPr txBox="1"/>
          <p:nvPr/>
        </p:nvSpPr>
        <p:spPr>
          <a:xfrm>
            <a:off x="4789170" y="4250690"/>
            <a:ext cx="6969125" cy="2085340"/>
          </a:xfrm>
          <a:prstGeom prst="rect">
            <a:avLst/>
          </a:prstGeom>
          <a:noFill/>
        </p:spPr>
        <p:txBody>
          <a:bodyPr wrap="square" rtlCol="0">
            <a:noAutofit/>
          </a:bodyPr>
          <a:lstStyle/>
          <a:p>
            <a:pPr indent="0">
              <a:lnSpc>
                <a:spcPct val="150000"/>
              </a:lnSpc>
              <a:buNone/>
            </a:pPr>
            <a:r>
              <a:rPr lang="zh-CN" altLang="en-US" sz="2000" b="1">
                <a:latin typeface="微软雅黑" charset="0"/>
                <a:ea typeface="微软雅黑" charset="0"/>
                <a:cs typeface="微软雅黑" charset="0"/>
              </a:rPr>
              <a:t>如何确定</a:t>
            </a:r>
            <a:r>
              <a:rPr lang="zh-CN" altLang="en-US" sz="2000" b="1">
                <a:latin typeface="微软雅黑" charset="0"/>
                <a:ea typeface="微软雅黑" charset="0"/>
                <a:cs typeface="微软雅黑" charset="0"/>
                <a:sym typeface="+mn-ea"/>
              </a:rPr>
              <a:t>K值？</a:t>
            </a:r>
            <a:endParaRPr lang="zh-CN" altLang="en-US" sz="2000" b="1">
              <a:latin typeface="微软雅黑" charset="0"/>
              <a:ea typeface="微软雅黑" charset="0"/>
              <a:cs typeface="微软雅黑" charset="0"/>
              <a:sym typeface="+mn-ea"/>
            </a:endParaRPr>
          </a:p>
          <a:p>
            <a:pPr marL="285750" indent="-285750">
              <a:lnSpc>
                <a:spcPct val="140000"/>
              </a:lnSpc>
              <a:buFont typeface="Arial" panose="020B0704020202020204" pitchFamily="34" charset="0"/>
              <a:buChar char="•"/>
            </a:pPr>
            <a:r>
              <a:rPr lang="en-US" altLang="zh-CN">
                <a:latin typeface="微软雅黑" charset="0"/>
                <a:ea typeface="微软雅黑" charset="0"/>
                <a:cs typeface="微软雅黑" charset="0"/>
              </a:rPr>
              <a:t>确定KNN的K值是一个偏差（bias）和方差（variance）的权衡。</a:t>
            </a:r>
            <a:endParaRPr lang="en-US" altLang="zh-CN">
              <a:latin typeface="微软雅黑" charset="0"/>
              <a:ea typeface="微软雅黑" charset="0"/>
              <a:cs typeface="微软雅黑" charset="0"/>
            </a:endParaRPr>
          </a:p>
          <a:p>
            <a:pPr marL="285750" indent="-285750">
              <a:lnSpc>
                <a:spcPct val="140000"/>
              </a:lnSpc>
              <a:buFont typeface="Arial" panose="020B0704020202020204" pitchFamily="34" charset="0"/>
              <a:buChar char="•"/>
            </a:pPr>
            <a:r>
              <a:rPr lang="en-US" altLang="zh-CN">
                <a:latin typeface="微软雅黑" charset="0"/>
                <a:ea typeface="微软雅黑" charset="0"/>
                <a:cs typeface="微软雅黑" charset="0"/>
              </a:rPr>
              <a:t>先从较小的k的取值开始，当k的取值范围从1开始增加时，依次计算相应的交叉验证误差，最后选择交叉验证误差最小的K值。</a:t>
            </a:r>
            <a:endParaRPr lang="en-US" altLang="zh-CN">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SLIDE_MODEL_TYPE" val="cover"/>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SLIDE_MODEL_TYPE" val="cover"/>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SLIDE_MODEL_TYPE" val="cover"/>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SLIDE_MODEL_TYPE" val="cover"/>
</p:tagLst>
</file>

<file path=ppt/tags/tag40.xml><?xml version="1.0" encoding="utf-8"?>
<p:tagLst xmlns:p="http://schemas.openxmlformats.org/presentationml/2006/main">
  <p:tag name="KSO_WM_SLIDE_MODEL_TYPE" val="cover"/>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TABLE_ENDDRAG_ORIGIN_RECT" val="418*540"/>
  <p:tag name="TABLE_ENDDRAG_RECT" val="511*0*418*540"/>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SLIDE_MODEL_TYPE" val="cover"/>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SLIDE_MODEL_TYPE" val="cover"/>
</p:tagLst>
</file>

<file path=ppt/tags/tag82.xml><?xml version="1.0" encoding="utf-8"?>
<p:tagLst xmlns:p="http://schemas.openxmlformats.org/presentationml/2006/main">
  <p:tag name="PA" val="v3.0.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SLIDE_MODEL_TYPE" val="cover"/>
</p:tagLst>
</file>

<file path=ppt/tags/tag85.xml><?xml version="1.0" encoding="utf-8"?>
<p:tagLst xmlns:p="http://schemas.openxmlformats.org/presentationml/2006/main">
  <p:tag name="commondata" val="eyJjb3VudCI6OCwiaGRpZCI6IjUyOTFiNWI1YjVhYjBmMTY2MDE0ODhiYzUzOGQyZDBkIiwidXNlckNvdW50IjoyfQ=="/>
</p:tagLst>
</file>

<file path=ppt/tags/tag9.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9772</Words>
  <Application>WPS 演示</Application>
  <PresentationFormat>自定义</PresentationFormat>
  <Paragraphs>588</Paragraphs>
  <Slides>49</Slides>
  <Notes>23</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49</vt:i4>
      </vt:variant>
    </vt:vector>
  </HeadingPairs>
  <TitlesOfParts>
    <vt:vector size="74" baseType="lpstr">
      <vt:lpstr>Arial</vt:lpstr>
      <vt:lpstr>宋体</vt:lpstr>
      <vt:lpstr>Wingdings</vt:lpstr>
      <vt:lpstr>微软雅黑</vt:lpstr>
      <vt:lpstr>汉仪旗黑</vt:lpstr>
      <vt:lpstr>Open Sans</vt:lpstr>
      <vt:lpstr>华文细黑</vt:lpstr>
      <vt:lpstr>Lato</vt:lpstr>
      <vt:lpstr>Wingdings</vt:lpstr>
      <vt:lpstr>微软雅黑</vt:lpstr>
      <vt:lpstr>Calibri</vt:lpstr>
      <vt:lpstr>Times New Roman</vt:lpstr>
      <vt:lpstr>宋体</vt:lpstr>
      <vt:lpstr>Arial Unicode MS</vt:lpstr>
      <vt:lpstr>Calibri Light</vt:lpstr>
      <vt:lpstr>Helvetica Neue</vt:lpstr>
      <vt:lpstr>汉仪书宋二KW</vt:lpstr>
      <vt:lpstr>苹方-简</vt:lpstr>
      <vt:lpstr>黑体-简</vt:lpstr>
      <vt:lpstr>Thonburi</vt:lpstr>
      <vt:lpstr>DejaVu Math TeX Gyre</vt:lpstr>
      <vt:lpstr>等线</vt:lpstr>
      <vt:lpstr>汉仪中等线KW</vt:lpstr>
      <vt:lpstr>Office 主题</vt:lpstr>
      <vt:lpstr>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dc:creator>
  <cp:lastModifiedBy>фHenceж</cp:lastModifiedBy>
  <cp:revision>223</cp:revision>
  <dcterms:created xsi:type="dcterms:W3CDTF">2024-03-27T06:10:14Z</dcterms:created>
  <dcterms:modified xsi:type="dcterms:W3CDTF">2024-03-27T06:10:14Z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KSOTemplateUUID">
    <vt:lpwstr>v1.0_mb_jq4mCp+MncGd5UWrfQIfHg==</vt:lpwstr>
  </property>
  <property fmtid="{D5CDD505-2E9C-101B-9397-08002B2CF9AE}" pid="4" name="ICV">
    <vt:lpwstr>6FBC2CFF7BEA4DC6936469431620AE02_13</vt:lpwstr>
  </property>
</Properties>
</file>