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6" r:id="rId4"/>
    <p:sldId id="257" r:id="rId5"/>
    <p:sldId id="258" r:id="rId6"/>
    <p:sldId id="291" r:id="rId7"/>
    <p:sldId id="292" r:id="rId8"/>
    <p:sldId id="293" r:id="rId9"/>
    <p:sldId id="295" r:id="rId10"/>
    <p:sldId id="296" r:id="rId11"/>
    <p:sldId id="297" r:id="rId12"/>
    <p:sldId id="298" r:id="rId13"/>
    <p:sldId id="313" r:id="rId14"/>
    <p:sldId id="335" r:id="rId15"/>
    <p:sldId id="315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329" r:id="rId27"/>
    <p:sldId id="327" r:id="rId28"/>
    <p:sldId id="330" r:id="rId29"/>
    <p:sldId id="336" r:id="rId30"/>
    <p:sldId id="332" r:id="rId31"/>
    <p:sldId id="331" r:id="rId32"/>
    <p:sldId id="333" r:id="rId33"/>
  </p:sldIdLst>
  <p:sldSz cx="12192000" cy="6858000"/>
  <p:notesSz cx="7103745" cy="10234295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FD3"/>
    <a:srgbClr val="2875C0"/>
    <a:srgbClr val="56C0F9"/>
    <a:srgbClr val="2B4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60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9B6FBA-93C9-489C-B97A-A1464B06C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C10CF4-85E5-4A21-A25F-47720A09A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6D39127F-6635-499E-867A-C68E6CFBA9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0D4AF0A-2064-42D4-8961-EA46D070B13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ea"/>
            </a:endParaRPr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000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5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slow" advTm="15000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4.xml"/><Relationship Id="rId10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9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0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20.png"/><Relationship Id="rId3" Type="http://schemas.openxmlformats.org/officeDocument/2006/relationships/tags" Target="../tags/tag27.xml"/><Relationship Id="rId2" Type="http://schemas.openxmlformats.org/officeDocument/2006/relationships/image" Target="../media/image19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34.xml"/><Relationship Id="rId3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4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5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40.xml"/><Relationship Id="rId12" Type="http://schemas.openxmlformats.org/officeDocument/2006/relationships/slideLayout" Target="../slideLayouts/slideLayout20.xml"/><Relationship Id="rId11" Type="http://schemas.openxmlformats.org/officeDocument/2006/relationships/tags" Target="../tags/tag41.xml"/><Relationship Id="rId10" Type="http://schemas.openxmlformats.org/officeDocument/2006/relationships/image" Target="../media/image33.png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3.xml"/><Relationship Id="rId3" Type="http://schemas.openxmlformats.org/officeDocument/2006/relationships/image" Target="../media/image9.png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4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8.xml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7.png"/><Relationship Id="rId1" Type="http://schemas.openxmlformats.org/officeDocument/2006/relationships/tags" Target="../tags/tag49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51.xml"/><Relationship Id="rId3" Type="http://schemas.openxmlformats.org/officeDocument/2006/relationships/image" Target="../media/image9.png"/><Relationship Id="rId2" Type="http://schemas.openxmlformats.org/officeDocument/2006/relationships/tags" Target="../tags/tag50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8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56.xml"/><Relationship Id="rId3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image" Target="../media/image9.png"/><Relationship Id="rId3" Type="http://schemas.openxmlformats.org/officeDocument/2006/relationships/tags" Target="../tags/tag10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ags" Target="../tags/tag59.xml"/><Relationship Id="rId6" Type="http://schemas.openxmlformats.org/officeDocument/2006/relationships/image" Target="../media/image40.png"/><Relationship Id="rId5" Type="http://schemas.openxmlformats.org/officeDocument/2006/relationships/tags" Target="../tags/tag58.xml"/><Relationship Id="rId4" Type="http://schemas.openxmlformats.org/officeDocument/2006/relationships/image" Target="../media/image39.png"/><Relationship Id="rId3" Type="http://schemas.openxmlformats.org/officeDocument/2006/relationships/tags" Target="../tags/tag5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9.xml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2600" y="2854960"/>
            <a:ext cx="48875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2235"/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第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章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回归分析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7" name="PA_矩形 28"/>
          <p:cNvSpPr/>
          <p:nvPr>
            <p:custDataLst>
              <p:tags r:id="rId4"/>
            </p:custDataLst>
          </p:nvPr>
        </p:nvSpPr>
        <p:spPr>
          <a:xfrm>
            <a:off x="1293495" y="3703955"/>
            <a:ext cx="344551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pt-BR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Regression Analysis</a:t>
            </a:r>
            <a:endParaRPr lang="en-US" altLang="pt-BR" sz="2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1" name="PA_矩形 32"/>
          <p:cNvSpPr/>
          <p:nvPr>
            <p:custDataLst>
              <p:tags r:id="rId5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细黑" panose="02010600040101010101" pitchFamily="2" charset="-122"/>
              </a:rPr>
              <a:t>20XX-XX-XX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075" y="290195"/>
            <a:ext cx="1214755" cy="615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830" y="258445"/>
            <a:ext cx="226695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670" y="290195"/>
            <a:ext cx="572135" cy="590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2805" y="346075"/>
            <a:ext cx="915035" cy="4648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方差与偏差的权衡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16955" y="1203073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模型在训练集上的残差平方和越小越好吗？</a:t>
            </a:r>
            <a:endParaRPr lang="zh-CN" altLang="en-US" sz="2000" b="1" dirty="0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p:sp>
        <p:nvSpPr>
          <p:cNvPr id="24" name="Rectangle 20"/>
          <p:cNvSpPr/>
          <p:nvPr>
            <p:custDataLst>
              <p:tags r:id="rId1"/>
            </p:custDataLst>
          </p:nvPr>
        </p:nvSpPr>
        <p:spPr>
          <a:xfrm>
            <a:off x="2753974" y="5982092"/>
            <a:ext cx="505460" cy="33718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6955" y="2108200"/>
            <a:ext cx="5029200" cy="31540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图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5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是分别展示了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次多项式，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次多项式，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次多项式和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8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次多项式模型在训练集（蓝点表示）训练的结果。</a:t>
            </a:r>
            <a:endParaRPr lang="zh-CN" altLang="en-US" sz="18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可以看到，随着模型参数越多，模型复杂度的增加，灵活度越强，对训练集数据的拟合就越好。</a:t>
            </a:r>
            <a:endParaRPr lang="zh-CN" altLang="en-US" sz="18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RSS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显著降低，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从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14536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一路下降到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7789</a:t>
            </a:r>
            <a:r>
              <a:rPr lang="zh-CN" altLang="en-US" sz="1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！</a:t>
            </a:r>
            <a:endParaRPr lang="zh-CN" altLang="en-US" sz="18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altLang="en-US" sz="18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9" name="图片 8" descr="fig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1345" y="1354455"/>
            <a:ext cx="5029200" cy="4389120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方差与偏差的权衡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84265" y="1422783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模型在训练集上的残差平方和越小越好吗？</a:t>
            </a:r>
            <a:endParaRPr lang="zh-CN" altLang="en-US" sz="2000" b="1" dirty="0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p:sp>
        <p:nvSpPr>
          <p:cNvPr id="24" name="Rectangle 20"/>
          <p:cNvSpPr/>
          <p:nvPr>
            <p:custDataLst>
              <p:tags r:id="rId1"/>
            </p:custDataLst>
          </p:nvPr>
        </p:nvSpPr>
        <p:spPr>
          <a:xfrm>
            <a:off x="2753974" y="5982092"/>
            <a:ext cx="505460" cy="33718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03645" y="2301875"/>
            <a:ext cx="4348480" cy="3166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图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6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中，灰色的线与图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5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中的一样，是基于训练集所得的模型；测试集用红点表示。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可以看到，随着模型参数越多，其在测试集上的表现反而越来越差，</a:t>
            </a:r>
            <a:r>
              <a:rPr lang="en-US" altLang="zh-CN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MSE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从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3692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上升到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8329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。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这是为什么？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altLang="en-US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6" name="图片 5" descr="fig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423035"/>
            <a:ext cx="5029200" cy="4389120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方差与偏差的权衡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0115" y="5040630"/>
            <a:ext cx="10688955" cy="14135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800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之所以会出现这种现象，</a:t>
            </a:r>
            <a:r>
              <a:rPr lang="zh-CN" altLang="en-US" sz="1800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是因为模型对训练数据学得“太好”时，以至于它精确捕捉了训练数据中的随机噪声，而非潜在的数据生成过程。这意味着虽然模型在训练集上表现出色，但可能在新的、未见过的数据上表现不佳，因为模型学习到的规律并不适用于训练集之外的数据。</a:t>
            </a:r>
            <a:endParaRPr lang="zh-CN" altLang="en-US" sz="1800" dirty="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pic>
        <p:nvPicPr>
          <p:cNvPr id="9" name="图片 8" descr="fig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1595" y="1129030"/>
            <a:ext cx="4147820" cy="3620135"/>
          </a:xfrm>
          <a:prstGeom prst="rect">
            <a:avLst/>
          </a:prstGeom>
        </p:spPr>
      </p:pic>
      <p:pic>
        <p:nvPicPr>
          <p:cNvPr id="3" name="图片 2" descr="fig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7130" y="1233805"/>
            <a:ext cx="3980180" cy="3474720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方差与偏差的权衡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20115" y="1341549"/>
                <a:ext cx="10416540" cy="528488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在机器学习领域中，方差与偏差的权衡（bias-variance trade-off）是十分重要的概念。</a:t>
                </a:r>
                <a:endParaRPr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在上述案例中，模型次项越</a:t>
                </a:r>
                <a:r>
                  <a:rPr lang="zh-CN" altLang="en-US" sz="180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高、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越</a:t>
                </a:r>
                <a:r>
                  <a:rPr lang="zh-CN" altLang="en-US" sz="180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复杂</a:t>
                </a:r>
                <a:r>
                  <a:rPr 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，对训练集数据拟合能力就越强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——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这是训练集上的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RSS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不断下降的原因；但是，这意味着模型可能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“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过于勤奋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”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，以至于将一些随机波动也视为规律进行学习，结果进行预测时反而能力变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弱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——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这是测试集上的</a:t>
                </a:r>
                <a:r>
                  <a:rPr lang="en-US" altLang="zh-CN" sz="1800" dirty="0" err="1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MSE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上升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的原因。</a:t>
                </a:r>
                <a:endParaRPr lang="zh-CN" altLang="en-US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 fontAlgn="auto">
                  <a:lnSpc>
                    <a:spcPts val="32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具体来说，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i="1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−</m:t>
                                </m:r>
                                <m:acc>
                                  <m:accPr>
                                    <m:ctrlPr>
                                      <a:rPr lang="zh-CN" altLang="zh-CN" i="1"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𝑓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i="1"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>
                                            <a:latin typeface="DejaVu Math TeX Gyre" panose="02000503000000000000" charset="0"/>
                                            <a:ea typeface="宋体" charset="0"/>
                                            <a:cs typeface="DejaVu Math TeX Gyre" panose="02000503000000000000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代表了模型在测试集上的准确度（也称</a:t>
                </a:r>
                <a:r>
                  <a:rPr lang="zh-CN" altLang="en-US" i="1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泛化误差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）。它可以被分解为三个各部分：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其中，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Var</m:t>
                    </m:r>
                    <m:d>
                      <m:dPr>
                        <m:ctrlPr>
                          <a:rPr lang="zh-CN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acc>
                          <m:accPr>
                            <m:ctrlPr>
                              <a:rPr lang="zh-CN" altLang="zh-CN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zh-CN" altLang="zh-CN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CN" altLang="en-US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为</m:t>
                    </m:r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方差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variance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），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是模型对于给定训练集的敏感程度；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zh-CN" altLang="zh-CN" i="1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Bias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trlPr>
                                          <a:rPr lang="zh-CN" altLang="zh-CN" i="1"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DejaVu Math TeX Gyre" panose="02000503000000000000" charset="0"/>
                                                <a:ea typeface="微软雅黑" charset="0"/>
                                                <a:cs typeface="DejaVu Math TeX Gyre" panose="02000503000000000000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>
                                                <a:latin typeface="DejaVu Math TeX Gyre" panose="02000503000000000000" charset="0"/>
                                                <a:ea typeface="微软雅黑" charset="0"/>
                                                <a:cs typeface="DejaVu Math TeX Gyre" panose="02000503000000000000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>
                                                <a:latin typeface="DejaVu Math TeX Gyre" panose="02000503000000000000" charset="0"/>
                                                <a:ea typeface="宋体" charset="0"/>
                                                <a:cs typeface="DejaVu Math TeX Gyre" panose="02000503000000000000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为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偏差（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bias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）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的平方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过高</m:t>
                    </m:r>
                    <m:r>
                      <a:rPr lang="zh-CN" altLang="en-US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通常是因为模型过于简单</m:t>
                    </m:r>
                    <m:r>
                      <a:rPr lang="zh-CN" altLang="en-US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。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Var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𝜖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是随机扰动项方差（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Irreducible error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），无法被控制与调整的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ts val="32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提高预测精准度，或者说减少泛化误差，需要从削减方差和偏差入手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ts val="32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在上述案例中，高次多项式便出现了方差过大的问题。</a:t>
                </a:r>
                <a:endParaRPr lang="zh-CN" altLang="en-US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20115" y="1341549"/>
                <a:ext cx="10416540" cy="5284882"/>
              </a:xfrm>
              <a:prstGeom prst="rect">
                <a:avLst/>
              </a:prstGeom>
              <a:blipFill rotWithShape="1">
                <a:blip r:embed="rId3"/>
                <a:stretch>
                  <a:fillRect t="-8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15000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79465" y="987425"/>
            <a:ext cx="1964690" cy="600075"/>
            <a:chOff x="9489" y="2500"/>
            <a:chExt cx="3094" cy="945"/>
          </a:xfrm>
        </p:grpSpPr>
        <p:cxnSp>
          <p:nvCxnSpPr>
            <p:cNvPr id="34" name="line"/>
            <p:cNvCxnSpPr/>
            <p:nvPr/>
          </p:nvCxnSpPr>
          <p:spPr>
            <a:xfrm>
              <a:off x="9592" y="3445"/>
              <a:ext cx="172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"/>
            <p:cNvSpPr txBox="1"/>
            <p:nvPr/>
          </p:nvSpPr>
          <p:spPr>
            <a:xfrm>
              <a:off x="9489" y="2500"/>
              <a:ext cx="3095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过拟合与欠拟合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5879465" y="1788795"/>
            <a:ext cx="6085205" cy="452056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lvl="0" indent="-285750" defTabSz="1217930">
              <a:lnSpc>
                <a:spcPct val="16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欠拟合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：指模型过于简单，不能完全捕捉到数据中的关键结构，因而甚至无法在训练数据上作出准确的预测。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通常表现为高偏差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lvl="0" indent="-285750" defTabSz="1217930">
              <a:lnSpc>
                <a:spcPct val="16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过拟合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：指模型过于复杂，不仅学习了数据中的真实关系，还学习了数据中的随机噪声。这种模型在训练数据上可能表现得很好，但在新的、未见过的数据上表现不佳。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通常表现为高方差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lvl="0" indent="-285750" defTabSz="1217930">
              <a:lnSpc>
                <a:spcPct val="16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这意味着存在一个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最优的模型复杂度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设置，可以规避欠拟合和过拟合问题，在偏差和方差之间找到平衡点。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lvl="0" indent="-285750" defTabSz="1217930">
              <a:lnSpc>
                <a:spcPct val="16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二者与方差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偏差的关系如图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所示。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过拟合与欠拟合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3" y="1876305"/>
            <a:ext cx="4900469" cy="3850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0"/>
          <p:cNvSpPr/>
          <p:nvPr>
            <p:custDataLst>
              <p:tags r:id="rId2"/>
            </p:custDataLst>
          </p:nvPr>
        </p:nvSpPr>
        <p:spPr>
          <a:xfrm>
            <a:off x="2753974" y="5982092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Rectangle 20"/>
          <p:cNvSpPr/>
          <p:nvPr>
            <p:custDataLst>
              <p:tags r:id="rId3"/>
            </p:custDataLst>
          </p:nvPr>
        </p:nvSpPr>
        <p:spPr>
          <a:xfrm>
            <a:off x="2753974" y="5982092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1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判断是否出现过拟合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1013887" y="1324881"/>
            <a:ext cx="10505177" cy="258318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lvl="0" indent="-285750" defTabSz="121793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过拟合通常比欠拟合更容易发生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lvl="0" indent="-285750" defTabSz="121793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一般来说，研究者会将手头的数据分为训练集和测试集。训练集用来进行模型的训练，测试集用来评估建模过程的合理性。这是评估模型泛化能力的基本做法。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lvl="0" indent="-285750" defTabSz="121793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折法（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k-fold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）：将数据分为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个互斥且大小相同的子集。用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k-1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个子集作为训练集，剩下的一个子集作为测试集，计算相应的指标。循环这一过程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次，直至每一个子集都做过一次测试集，将求得的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个指标求平均值，作为对模型泛化误差的近似，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如图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8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所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示。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11" y="3856069"/>
            <a:ext cx="6250128" cy="28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0"/>
          <p:cNvSpPr/>
          <p:nvPr>
            <p:custDataLst>
              <p:tags r:id="rId2"/>
            </p:custDataLst>
          </p:nvPr>
        </p:nvSpPr>
        <p:spPr>
          <a:xfrm>
            <a:off x="5330920" y="6476365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8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1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如何处理过拟合？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16848" y="1070779"/>
          <a:ext cx="10506234" cy="4616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49450"/>
                <a:gridCol w="3635375"/>
                <a:gridCol w="4921409"/>
              </a:tblGrid>
              <a:tr h="6292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charset="0"/>
                          <a:ea typeface="微软雅黑" charset="0"/>
                        </a:rPr>
                        <a:t>方法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charset="0"/>
                          <a:ea typeface="微软雅黑" charset="0"/>
                        </a:rPr>
                        <a:t>优点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charset="0"/>
                          <a:ea typeface="微软雅黑" charset="0"/>
                        </a:rPr>
                        <a:t>缺点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60855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cs"/>
                        </a:rPr>
                        <a:t>增加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cs"/>
                        </a:rPr>
                        <a:t>训练集规模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降低模型对特定训练样本的依赖；一般总能有效提升模型泛化能力。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90204" pitchFamily="34" charset="0"/>
                        <a:buChar char="•"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成本比较高，一些情况下不可行；训练时间会增加。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</a:tr>
              <a:tr h="8020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cs"/>
                        </a:rPr>
                        <a:t>进行特征选择</a:t>
                      </a:r>
                      <a:endParaRPr lang="zh-CN" altLang="zh-CN" sz="1800" b="1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可以大大降低模型复杂度；提升模型解释性。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90204" pitchFamily="34" charset="0"/>
                        <a:buChar char="•"/>
                        <a:defRPr/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没有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特别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标准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的手段；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流程比较繁琐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、计算量很大；有时需要研究者的专业知识背景。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</a:tr>
              <a:tr h="10338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cs"/>
                        </a:rPr>
                        <a:t>进行特征提取</a:t>
                      </a:r>
                      <a:endParaRPr lang="zh-CN" altLang="zh-CN" sz="1800" b="1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降维后的数据可以加快训练速度，提高模型的计算效率。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可能导致一些有用信息的丢失；选择合适的降维技术和确定目标维度需要专业知识和经验；让线性回归丢失了易于解释的特征。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</a:tr>
              <a:tr h="154235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cs"/>
                        </a:rPr>
                        <a:t>正则化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cs"/>
                        </a:rPr>
                        <a:t>（后面主要介绍的方法）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高效快捷，并且可能得到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更加简单且易于解释的模型。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需要选择合适的正则化强度（正则化参数）。过强或过弱的正则化都可能对模型性能产生负面影响。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  <a:p>
                      <a:pPr marL="285750" indent="-285750" algn="l">
                        <a:lnSpc>
                          <a:spcPct val="11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在某些情况下，正则化可能导致模型欠拟合，特别是当模型本身不够复杂以捕捉数据中的所有重要关系时。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+mn-cs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ransition spd="slow" advTm="15000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5264785" cy="1259840"/>
            <a:chOff x="993" y="3574"/>
            <a:chExt cx="7697" cy="1984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lang="en-US" altLang="zh-CN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 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岭回归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1129" y="5075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Ridge Regression </a:t>
              </a:r>
              <a:endParaRPr lang="en-US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15000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对岭回归的理解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16610" y="948055"/>
                <a:ext cx="10416540" cy="528488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在训练一般线性回归模型时，我们让如下损失函数（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loss function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）最小化：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ea typeface="微软雅黑" charset="0"/>
                          <a:cs typeface="DejaVu Math TeX Gyre" panose="02000503000000000000" charset="0"/>
                        </a:rPr>
                        <m:t>RSS</m:t>
                      </m:r>
                      <m:r>
                        <a:rPr lang="en-US" altLang="zh-CN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limLoc m:val="undOvr"/>
                          <m:ctrlPr>
                            <a:rPr lang="zh-CN" altLang="zh-CN" i="1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naryPr>
                        <m:sub>
                          <m:r>
                            <a:rPr lang="en-US" altLang="zh-CN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𝑖</m:t>
                          </m:r>
                          <m:r>
                            <a:rPr lang="en-US" altLang="zh-CN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=</m:t>
                          </m:r>
                          <m:r>
                            <a:rPr lang="en-US" altLang="zh-CN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 </m:t>
                          </m:r>
                        </m:e>
                      </m:nary>
                      <m:sSup>
                        <m:sSupPr>
                          <m:ctrlPr>
                            <a:rPr lang="zh-CN" altLang="zh-CN" i="1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i="1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DejaVu Math TeX Gyre" panose="02000503000000000000" charset="0"/>
                                  <a:ea typeface="宋体" charset="0"/>
                                  <a:cs typeface="DejaVu Math TeX Gyre" panose="02000503000000000000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DejaVu Math TeX Gyre" panose="02000503000000000000" charset="0"/>
                                  <a:ea typeface="宋体" charset="0"/>
                                  <a:cs typeface="DejaVu Math TeX Gyre" panose="02000503000000000000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grow m:val="on"/>
                                  <m:limLoc m:val="undOvr"/>
                                  <m:ctrlPr>
                                    <a:rPr lang="zh-CN" altLang="zh-CN" i="1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𝑗</m:t>
                                  </m:r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=</m:t>
                                  </m:r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𝑝</m:t>
                                  </m:r>
                                </m:sup>
                                <m:e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zh-CN" altLang="zh-CN" i="1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宋体" charset="0"/>
                                      <a:cs typeface="DejaVu Math TeX Gyre" panose="02000503000000000000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DejaVu Math TeX Gyre" panose="02000503000000000000" charset="0"/>
                                      <a:ea typeface="微软雅黑" charset="0"/>
                                      <a:cs typeface="DejaVu Math TeX Gyre" panose="02000503000000000000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岭回归的函数形式设置和一般线性回归一样，唯一区别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是损失函数不同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:</a:t>
                </a:r>
                <a:endParaRPr lang="en-US" altLang="zh-CN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ea typeface="微软雅黑" charset="0"/>
                          <a:cs typeface="DejaVu Math TeX Gyre" panose="02000503000000000000" charset="0"/>
                        </a:rPr>
                        <m:t>RSS</m:t>
                      </m:r>
                      <m:r>
                        <a:rPr lang="en-US" altLang="zh-CN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mtClean="0">
                          <a:solidFill>
                            <a:srgbClr val="C00000"/>
                          </a:solidFill>
                          <a:latin typeface="DejaVu Math TeX Gyre" panose="02000503000000000000" charset="0"/>
                          <a:ea typeface="微软雅黑" charset="0"/>
                          <a:cs typeface="DejaVu Math TeX Gyre" panose="02000503000000000000" charset="0"/>
                        </a:rPr>
                        <m:t>λ</m:t>
                      </m:r>
                      <m:nary>
                        <m:naryPr>
                          <m:chr m:val="∑"/>
                          <m:grow m:val="on"/>
                          <m:limLoc m:val="undOvr"/>
                          <m:ctrlPr>
                            <a:rPr lang="zh-CN" altLang="zh-CN" i="1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naryPr>
                        <m:sub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𝑗</m:t>
                          </m:r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=</m:t>
                          </m:r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𝑝</m:t>
                          </m:r>
                        </m:sup>
                        <m:e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 </m:t>
                          </m:r>
                        </m:e>
                      </m:nary>
                      <m:sSubSup>
                        <m:sSubSupPr>
                          <m:ctrlPr>
                            <a:rPr lang="zh-CN" altLang="zh-CN" i="1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相比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OLS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，岭回归损失函数增加了一项，该项为各参数平方求和后，再乘以“超参数”（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hyperparameter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）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λ</m:t>
                    </m:r>
                    <m:r>
                      <a:rPr lang="zh-CN" altLang="en-US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（</m:t>
                    </m:r>
                    <m:r>
                      <a:rPr lang="en-US" altLang="zh-CN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𝜆</m:t>
                    </m:r>
                    <m:r>
                      <a:rPr lang="en-US" altLang="zh-CN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≥</m:t>
                    </m:r>
                    <m:r>
                      <a:rPr lang="en-US" altLang="zh-CN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</m:t>
                    </m:r>
                    <m:r>
                      <a:rPr lang="zh-CN" altLang="en-US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）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。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𝜆</m:t>
                    </m:r>
                    <m:nary>
                      <m:naryPr>
                        <m:chr m:val="∑"/>
                        <m:grow m:val="on"/>
                        <m:limLoc m:val="undOvr"/>
                        <m:ctrlPr>
                          <a:rPr lang="zh-CN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𝑗</m:t>
                        </m:r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=</m:t>
                        </m:r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𝑝</m:t>
                        </m:r>
                      </m:sup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 </m:t>
                        </m:r>
                      </m:e>
                    </m:nary>
                    <m:sSubSup>
                      <m:sSubSupPr>
                        <m:ctrlPr>
                          <a:rPr lang="zh-CN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𝑗</m:t>
                        </m:r>
                      </m:sub>
                      <m:sup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整体被称为收缩惩罚（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shrinkage penalty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）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对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一般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线性回归而言，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OLS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算法会找到对训练集拟合程度最佳的模型，但岭回归中惩罚项的出现会让其找到次佳的模型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(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通常表现为系数相较向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0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收缩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)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，这虽然引入了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部分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偏差，但由于权重的收缩效应，参数因不同训练集而发生变化的程度也被压缩，方差减少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。当偏差增大量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&lt;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方差降低量时，</a:t>
                </a:r>
                <a:r>
                  <a:rPr lang="zh-CN" dirty="0">
                    <a:latin typeface="微软雅黑" charset="0"/>
                    <a:ea typeface="微软雅黑" charset="0"/>
                    <a:cs typeface="微软雅黑" charset="0"/>
                  </a:rPr>
                  <a:t>模型在新的、未见过的数据上的预测性能（泛化能力）通常会得到提升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endParaRPr lang="zh-CN" altLang="en-US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16610" y="948055"/>
                <a:ext cx="10416540" cy="5284882"/>
              </a:xfrm>
              <a:prstGeom prst="rect">
                <a:avLst/>
              </a:prstGeom>
              <a:blipFill rotWithShape="1">
                <a:blip r:embed="rId3"/>
                <a:stretch>
                  <a:fillRect b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15000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调参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026160" y="1976120"/>
                <a:ext cx="10416540" cy="321627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岭回归的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λ</m:t>
                    </m:r>
                    <m:r>
                      <a:rPr lang="zh-CN" altLang="en-US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是一个</m:t>
                    </m:r>
                  </m:oMath>
                </a14:m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超参数。它是训练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过程之前设置的、用于控制训练过程的参数。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超参数的设定对模型的性能有着直接的影响。一个好的超参数设置可以帮助模型更快、更好地预测未见过的数据。</a:t>
                </a:r>
                <a:endParaRPr lang="zh-CN" altLang="en-US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进一步说，要获得良好的泛化能力，就必须选择合适的正则化强度（正则化参数）。过强或过弱的正则化都可能对模型性能产生负面影响。</a:t>
                </a:r>
                <a:endParaRPr lang="zh-CN" altLang="en-US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超参数不是通过数据直接训练得到的。寻找最优超参数的过程被称为“调参”。</a:t>
                </a:r>
                <a:endParaRPr lang="zh-CN" altLang="en-US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026160" y="1976120"/>
                <a:ext cx="10416540" cy="32162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15000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3250" y="2265045"/>
            <a:ext cx="3313430" cy="1039495"/>
            <a:chOff x="993" y="2783"/>
            <a:chExt cx="5218" cy="1637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算法基础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4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Algorithm Fundamentals</a:t>
              </a:r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 </a:t>
              </a:r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338320" y="2265045"/>
            <a:ext cx="331343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岭回归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03250" y="4132580"/>
            <a:ext cx="3313430" cy="1039495"/>
            <a:chOff x="993" y="2783"/>
            <a:chExt cx="5218" cy="1637"/>
          </a:xfrm>
        </p:grpSpPr>
        <p:sp>
          <p:nvSpPr>
            <p:cNvPr id="31" name="文本框 30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拉索回归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PA_矩形 28"/>
            <p:cNvSpPr/>
            <p:nvPr>
              <p:custDataLst>
                <p:tags r:id="rId5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pt-BR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LASSO Regression</a:t>
              </a:r>
              <a:endParaRPr lang="en-US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38320" y="4132580"/>
            <a:ext cx="3313430" cy="1039495"/>
            <a:chOff x="993" y="2783"/>
            <a:chExt cx="5218" cy="1637"/>
          </a:xfrm>
        </p:grpSpPr>
        <p:sp>
          <p:nvSpPr>
            <p:cNvPr id="34" name="文本框 33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 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弹力网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PA_矩形 28"/>
            <p:cNvSpPr/>
            <p:nvPr>
              <p:custDataLst>
                <p:tags r:id="rId6"/>
              </p:custDataLst>
            </p:nvPr>
          </p:nvSpPr>
          <p:spPr>
            <a:xfrm>
              <a:off x="993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Elastic Net</a:t>
              </a:r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sp>
        <p:nvSpPr>
          <p:cNvPr id="2" name="PA_矩形 28"/>
          <p:cNvSpPr/>
          <p:nvPr>
            <p:custDataLst>
              <p:tags r:id="rId7"/>
            </p:custDataLst>
          </p:nvPr>
        </p:nvSpPr>
        <p:spPr>
          <a:xfrm>
            <a:off x="4338320" y="2997835"/>
            <a:ext cx="308737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Ridge Regression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 </a:t>
            </a:r>
            <a:endParaRPr lang="pt-BR" altLang="zh-CN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20115" y="1335611"/>
                <a:ext cx="10416540" cy="16114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调参的具体方法有很多，下面是一个常用方法：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342900" indent="-342900" algn="just" fontAlgn="auto">
                  <a:lnSpc>
                    <a:spcPct val="15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确定备选的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λ</m:t>
                    </m:r>
                    <m:r>
                      <a:rPr lang="zh-CN" altLang="en-US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集合</m:t>
                    </m:r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，例如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]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三个数。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342900" indent="-342900" algn="just" fontAlgn="auto">
                  <a:lnSpc>
                    <a:spcPct val="15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基于当前数据，分别对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应用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K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折法，例如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K=3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时：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342900" indent="-342900" algn="just" fontAlgn="auto">
                  <a:lnSpc>
                    <a:spcPct val="15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endParaRPr lang="zh-CN" altLang="en-US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20115" y="1335611"/>
                <a:ext cx="10416540" cy="1611423"/>
              </a:xfrm>
              <a:prstGeom prst="rect">
                <a:avLst/>
              </a:prstGeom>
              <a:blipFill rotWithShape="1">
                <a:blip r:embed="rId3"/>
                <a:stretch>
                  <a:fillRect t="-13" b="-33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调参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1285702" y="3113217"/>
              <a:ext cx="2075016" cy="1530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672"/>
                    <a:gridCol w="691672"/>
                    <a:gridCol w="691672"/>
                  </a:tblGrid>
                  <a:tr h="382509"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设定超参数为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微软雅黑" charset="0"/>
                            <a:ea typeface="微软雅黑" charset="0"/>
                            <a:cs typeface="微软雅黑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dirty="0">
                              <a:latin typeface="微软雅黑" charset="0"/>
                              <a:ea typeface="微软雅黑" charset="0"/>
                            </a:rPr>
                            <a:t>验证集</a:t>
                          </a:r>
                          <a:endParaRPr lang="zh-CN" altLang="en-US" sz="1100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1285702" y="3113217"/>
              <a:ext cx="2075016" cy="1530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672"/>
                    <a:gridCol w="691672"/>
                    <a:gridCol w="691672"/>
                  </a:tblGrid>
                  <a:tr h="38227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dirty="0">
                              <a:latin typeface="微软雅黑" charset="0"/>
                              <a:ea typeface="微软雅黑" charset="0"/>
                            </a:rPr>
                            <a:t>验证集</a:t>
                          </a:r>
                          <a:endParaRPr lang="zh-CN" altLang="en-US" sz="1100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右大括号 7"/>
          <p:cNvSpPr/>
          <p:nvPr/>
        </p:nvSpPr>
        <p:spPr>
          <a:xfrm>
            <a:off x="3494418" y="3562597"/>
            <a:ext cx="166255" cy="99752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charset="0"/>
              <a:ea typeface="微软雅黑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726305" y="3910966"/>
                <a:ext cx="693010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MSE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DejaVu Math TeX Gyre" panose="02000503000000000000" charset="0"/>
                                  <a:ea typeface="宋体" charset="0"/>
                                  <a:cs typeface="DejaVu Math TeX Gyre" panose="02000503000000000000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latin typeface="微软雅黑" charset="0"/>
                  <a:ea typeface="微软雅黑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05" y="3910966"/>
                <a:ext cx="693010" cy="300788"/>
              </a:xfrm>
              <a:prstGeom prst="rect">
                <a:avLst/>
              </a:prstGeom>
              <a:blipFill rotWithShape="1">
                <a:blip r:embed="rId5"/>
                <a:stretch>
                  <a:fillRect l="-18" r="-29088" b="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/>
            </p:nvGraphicFramePr>
            <p:xfrm>
              <a:off x="4709754" y="3100625"/>
              <a:ext cx="2075016" cy="1530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672"/>
                    <a:gridCol w="691672"/>
                    <a:gridCol w="691672"/>
                  </a:tblGrid>
                  <a:tr h="382509"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设定超参数为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微软雅黑" charset="0"/>
                            <a:ea typeface="微软雅黑" charset="0"/>
                            <a:cs typeface="微软雅黑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dirty="0">
                              <a:latin typeface="微软雅黑" charset="0"/>
                              <a:ea typeface="微软雅黑" charset="0"/>
                            </a:rPr>
                            <a:t>验证集</a:t>
                          </a:r>
                          <a:endParaRPr lang="zh-CN" altLang="en-US" sz="1100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/>
            </p:nvGraphicFramePr>
            <p:xfrm>
              <a:off x="4709754" y="3100625"/>
              <a:ext cx="2075016" cy="1530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672"/>
                    <a:gridCol w="691672"/>
                    <a:gridCol w="691672"/>
                  </a:tblGrid>
                  <a:tr h="38227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dirty="0">
                              <a:latin typeface="微软雅黑" charset="0"/>
                              <a:ea typeface="微软雅黑" charset="0"/>
                            </a:rPr>
                            <a:t>验证集</a:t>
                          </a:r>
                          <a:endParaRPr lang="zh-CN" altLang="en-US" sz="1100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右大括号 10"/>
          <p:cNvSpPr/>
          <p:nvPr/>
        </p:nvSpPr>
        <p:spPr>
          <a:xfrm>
            <a:off x="6918470" y="3550005"/>
            <a:ext cx="166255" cy="99752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charset="0"/>
              <a:ea typeface="微软雅黑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150357" y="3898374"/>
                <a:ext cx="693010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MSE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DejaVu Math TeX Gyre" panose="02000503000000000000" charset="0"/>
                                  <a:ea typeface="宋体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latin typeface="微软雅黑" charset="0"/>
                  <a:ea typeface="微软雅黑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57" y="3898374"/>
                <a:ext cx="693010" cy="300788"/>
              </a:xfrm>
              <a:prstGeom prst="rect">
                <a:avLst/>
              </a:prstGeom>
              <a:blipFill rotWithShape="1">
                <a:blip r:embed="rId7"/>
                <a:stretch>
                  <a:fillRect l="-37" t="-36" r="-29069" b="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/>
            </p:nvGraphicFramePr>
            <p:xfrm>
              <a:off x="8258497" y="3100625"/>
              <a:ext cx="2075016" cy="1530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672"/>
                    <a:gridCol w="691672"/>
                    <a:gridCol w="691672"/>
                  </a:tblGrid>
                  <a:tr h="382509"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设定超参数为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微软雅黑" charset="0"/>
                            <a:ea typeface="微软雅黑" charset="0"/>
                            <a:cs typeface="微软雅黑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dirty="0">
                              <a:latin typeface="微软雅黑" charset="0"/>
                              <a:ea typeface="微软雅黑" charset="0"/>
                            </a:rPr>
                            <a:t>验证集</a:t>
                          </a:r>
                          <a:endParaRPr lang="zh-CN" altLang="en-US" sz="1100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/>
            </p:nvGraphicFramePr>
            <p:xfrm>
              <a:off x="8258497" y="3100625"/>
              <a:ext cx="2075016" cy="1530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672"/>
                    <a:gridCol w="691672"/>
                    <a:gridCol w="691672"/>
                  </a:tblGrid>
                  <a:tr h="38227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dirty="0">
                              <a:latin typeface="微软雅黑" charset="0"/>
                              <a:ea typeface="微软雅黑" charset="0"/>
                            </a:rPr>
                            <a:t>验证集</a:t>
                          </a:r>
                          <a:endParaRPr lang="zh-CN" altLang="en-US" sz="1100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endParaRPr lang="zh-CN" altLang="en-US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8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100" kern="1200" dirty="0">
                              <a:solidFill>
                                <a:schemeClr val="dk1"/>
                              </a:solidFill>
                              <a:latin typeface="微软雅黑" charset="0"/>
                              <a:ea typeface="微软雅黑" charset="0"/>
                              <a:cs typeface="+mn-cs"/>
                            </a:rPr>
                            <a:t>验证集</a:t>
                          </a:r>
                          <a:endParaRPr lang="zh-CN" altLang="en-US" sz="1100" kern="1200" dirty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latin typeface="微软雅黑" charset="0"/>
                            <a:ea typeface="微软雅黑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右大括号 13"/>
          <p:cNvSpPr/>
          <p:nvPr/>
        </p:nvSpPr>
        <p:spPr>
          <a:xfrm>
            <a:off x="10467213" y="3550005"/>
            <a:ext cx="166255" cy="99752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charset="0"/>
              <a:ea typeface="微软雅黑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699100" y="3898374"/>
                <a:ext cx="693010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MSE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DejaVu Math TeX Gyre" panose="02000503000000000000" charset="0"/>
                                  <a:ea typeface="宋体" charset="0"/>
                                  <a:cs typeface="DejaVu Math TeX Gyre" panose="02000503000000000000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latin typeface="微软雅黑" charset="0"/>
                  <a:ea typeface="微软雅黑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100" y="3898374"/>
                <a:ext cx="693010" cy="302070"/>
              </a:xfrm>
              <a:prstGeom prst="rect">
                <a:avLst/>
              </a:prstGeom>
              <a:blipFill rotWithShape="1">
                <a:blip r:embed="rId9"/>
                <a:stretch>
                  <a:fillRect l="-89" t="-36" r="-29016" b="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008337" y="5377667"/>
                <a:ext cx="10492916" cy="513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auto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3. 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挑选</a:t>
                </a:r>
                <a:r>
                  <a:rPr lang="en-US" altLang="zh-CN" dirty="0" err="1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MSE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最小的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λ</m:t>
                    </m:r>
                    <m:r>
                      <a:rPr lang="zh-CN" altLang="en-US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作为</m:t>
                    </m:r>
                    <m:r>
                      <a:rPr lang="zh-CN" altLang="en-US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最终</m:t>
                    </m:r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超参数，在当前数据上进行训练，即为用来预测的模型。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37" y="5377667"/>
                <a:ext cx="10492916" cy="513080"/>
              </a:xfrm>
              <a:prstGeom prst="rect">
                <a:avLst/>
              </a:prstGeom>
              <a:blipFill rotWithShape="1">
                <a:blip r:embed="rId10"/>
                <a:stretch>
                  <a:fillRect l="-6" t="-95" r="1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0"/>
          <p:cNvSpPr/>
          <p:nvPr>
            <p:custDataLst>
              <p:tags r:id="rId11"/>
            </p:custDataLst>
          </p:nvPr>
        </p:nvSpPr>
        <p:spPr>
          <a:xfrm>
            <a:off x="5618309" y="4809632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panose="020B0503020204020204" charset="-122"/>
              </a:rPr>
              <a:t>9</a:t>
            </a: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15000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5264785" cy="1343660"/>
            <a:chOff x="993" y="3574"/>
            <a:chExt cx="7697" cy="2116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lang="en-US" altLang="zh-CN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 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拉索回归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1258" y="5207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LASSO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 Regression </a:t>
              </a:r>
              <a:endParaRPr lang="en-US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15000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对拉索回归的理解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20115" y="1341549"/>
                <a:ext cx="10416540" cy="528488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在上一节中，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岭回归的损失函数为：</a:t>
                </a:r>
                <a:endParaRPr lang="en-US" altLang="zh-CN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ea typeface="微软雅黑" charset="0"/>
                          <a:cs typeface="DejaVu Math TeX Gyre" panose="02000503000000000000" charset="0"/>
                        </a:rPr>
                        <m:t>RSS</m:t>
                      </m:r>
                      <m:r>
                        <a:rPr lang="en-US" altLang="zh-CN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mtClean="0">
                          <a:solidFill>
                            <a:srgbClr val="C00000"/>
                          </a:solidFill>
                          <a:latin typeface="DejaVu Math TeX Gyre" panose="02000503000000000000" charset="0"/>
                          <a:ea typeface="微软雅黑" charset="0"/>
                          <a:cs typeface="DejaVu Math TeX Gyre" panose="02000503000000000000" charset="0"/>
                        </a:rPr>
                        <m:t>λ</m:t>
                      </m:r>
                      <m:nary>
                        <m:naryPr>
                          <m:chr m:val="∑"/>
                          <m:grow m:val="on"/>
                          <m:limLoc m:val="undOvr"/>
                          <m:ctrlPr>
                            <a:rPr lang="zh-CN" altLang="zh-CN" i="1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naryPr>
                        <m:sub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𝑗</m:t>
                          </m:r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=</m:t>
                          </m:r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𝑝</m:t>
                          </m:r>
                        </m:sup>
                        <m:e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 </m:t>
                          </m:r>
                        </m:e>
                      </m:nary>
                      <m:sSubSup>
                        <m:sSubSupPr>
                          <m:ctrlPr>
                            <a:rPr lang="zh-CN" altLang="zh-CN" i="1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>
                              <a:solidFill>
                                <a:srgbClr val="C00000"/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相比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岭回归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拉索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回归损失函数修改了最后一项：</a:t>
                </a:r>
                <a:endParaRPr lang="en-US" altLang="zh-CN" sz="18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algn="just" fontAlgn="auto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ea typeface="微软雅黑" charset="0"/>
                          <a:cs typeface="DejaVu Math TeX Gyre" panose="02000503000000000000" charset="0"/>
                        </a:rPr>
                        <m:t>RSS</m:t>
                      </m:r>
                      <m:r>
                        <a:rPr lang="en-US" altLang="zh-CN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𝜆</m:t>
                      </m:r>
                      <m:nary>
                        <m:naryPr>
                          <m:chr m:val="∑"/>
                          <m:grow m:val="on"/>
                          <m:limLoc m:val="undOvr"/>
                          <m:ctrlPr>
                            <a:rPr lang="zh-CN" altLang="zh-CN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naryPr>
                        <m:sub>
                          <m:r>
                            <a:rPr lang="en-US" altLang="zh-CN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𝑗</m:t>
                          </m:r>
                          <m:r>
                            <a:rPr lang="en-US" altLang="zh-CN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=</m:t>
                          </m:r>
                          <m:r>
                            <a:rPr lang="en-US" altLang="zh-CN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  <m:t>𝑝</m:t>
                          </m:r>
                        </m:sup>
                        <m:e>
                          <m:r>
                            <a:rPr lang="en-US" altLang="zh-CN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 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zh-CN" altLang="zh-CN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DejaVu Math TeX Gyre" panose="02000503000000000000" charset="0"/>
                              <a:ea typeface="微软雅黑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DejaVu Math TeX Gyre" panose="02000503000000000000" charset="0"/>
                                  <a:ea typeface="宋体" charset="0"/>
                                  <a:cs typeface="DejaVu Math TeX Gyre" panose="02000503000000000000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DejaVu Math TeX Gyre" panose="02000503000000000000" charset="0"/>
                                  <a:ea typeface="微软雅黑" charset="0"/>
                                  <a:cs typeface="DejaVu Math TeX Gyre" panose="02000503000000000000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可以看到，和岭回归一样，拉索回归对训练集的拟合程度做出了一定牺牲，但可以换来方差的减少，做到方差与偏差的权衡。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拉索回归同样会使权重向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收缩。且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𝜆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越大，收缩越明显。区别在于，岭回归的权重不会等于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，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LASSO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回归的权重却可能等于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0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，尤其是当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𝜆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足够大的时候。换句话说，拉索回归会得到一个稀疏模型（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sparse model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），最后只有部分预测变量被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使用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这意味着拉索回归还有着特征选择的能力。</a:t>
                </a:r>
                <a:endParaRPr lang="zh-CN" altLang="en-US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20115" y="1341549"/>
                <a:ext cx="10416540" cy="5284882"/>
              </a:xfrm>
              <a:prstGeom prst="rect">
                <a:avLst/>
              </a:prstGeom>
              <a:blipFill rotWithShape="1">
                <a:blip r:embed="rId3"/>
                <a:stretch>
                  <a:fillRect t="-8" r="-1219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15000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对拉索回归的理解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52170" y="1081405"/>
                <a:ext cx="10782935" cy="261239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600" dirty="0">
                    <a:latin typeface="微软雅黑" charset="0"/>
                    <a:ea typeface="微软雅黑" charset="0"/>
                    <a:cs typeface="微软雅黑" charset="0"/>
                  </a:rPr>
                  <a:t>对岭回归和拉索回归的训练过程可以表示为图</a:t>
                </a:r>
                <a:r>
                  <a:rPr lang="en-US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10</a:t>
                </a:r>
                <a:r>
                  <a:rPr lang="zh-CN" altLang="en-US" sz="1600" dirty="0">
                    <a:latin typeface="微软雅黑" charset="0"/>
                    <a:ea typeface="微软雅黑" charset="0"/>
                    <a:cs typeface="微软雅黑" charset="0"/>
                  </a:rPr>
                  <a:t>的形式。</a:t>
                </a:r>
                <a:endParaRPr lang="en-US" altLang="zh-CN" sz="1600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en-US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x</a:t>
                </a:r>
                <a:r>
                  <a:rPr lang="zh-CN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轴和</a:t>
                </a:r>
                <a:r>
                  <a:rPr lang="en-US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y</a:t>
                </a:r>
                <a:r>
                  <a:rPr lang="zh-CN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轴分别代表预测变量的对应权重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 sz="160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 sz="160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r>
                  <a:rPr lang="en-US" altLang="zh-CN" sz="1600" dirty="0">
                    <a:latin typeface="微软雅黑" charset="0"/>
                    <a:ea typeface="微软雅黑" charset="0"/>
                    <a:cs typeface="微软雅黑" charset="0"/>
                  </a:rPr>
                  <a:t>OLS</a:t>
                </a:r>
                <a:r>
                  <a:rPr lang="zh-CN" altLang="en-US" sz="1600" dirty="0">
                    <a:latin typeface="微软雅黑" charset="0"/>
                    <a:ea typeface="微软雅黑" charset="0"/>
                    <a:cs typeface="微软雅黑" charset="0"/>
                  </a:rPr>
                  <a:t>损失函数的等高线图通常呈现椭圆形。其中心点（实心点）表示RSS最小的位置，即不带惩罚项的OLS回归系数的最优估计值。</a:t>
                </a:r>
                <a:endParaRPr lang="zh-CN" altLang="en-US" sz="1600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600" dirty="0">
                    <a:latin typeface="微软雅黑" charset="0"/>
                    <a:ea typeface="微软雅黑" charset="0"/>
                    <a:cs typeface="微软雅黑" charset="0"/>
                  </a:rPr>
                  <a:t>黑色的圆形和菱形则分别是岭回归和拉索回归的约束条件。带有惩罚项时，应该找等高线与代表约束条件的图形的切点。可以看到，拉索回归由于其约束区域的特殊形状，更容易在坐标轴上找到这样的切点，导致某些权重被完全压缩至零。</a:t>
                </a:r>
                <a:endParaRPr lang="zh-CN" altLang="en-US" sz="1600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endParaRPr lang="zh-CN" altLang="en-US" sz="1600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52170" y="1081405"/>
                <a:ext cx="10782935" cy="2612390"/>
              </a:xfrm>
              <a:prstGeom prst="rect">
                <a:avLst/>
              </a:prstGeom>
              <a:blipFill rotWithShape="1">
                <a:blip r:embed="rId3"/>
                <a:stretch>
                  <a:fillRect b="-20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0022" y="3673881"/>
            <a:ext cx="5400287" cy="22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0"/>
          <p:cNvSpPr/>
          <p:nvPr>
            <p:custDataLst>
              <p:tags r:id="rId5"/>
            </p:custDataLst>
          </p:nvPr>
        </p:nvSpPr>
        <p:spPr>
          <a:xfrm>
            <a:off x="5546716" y="6138813"/>
            <a:ext cx="630301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10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2999" y="5941564"/>
            <a:ext cx="88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岭回归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6619325" y="5941564"/>
            <a:ext cx="1055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拉索回归</a:t>
            </a:r>
            <a:endParaRPr lang="zh-CN" altLang="en-US" sz="1600" dirty="0"/>
          </a:p>
        </p:txBody>
      </p:sp>
    </p:spTree>
  </p:cSld>
  <p:clrMapOvr>
    <a:masterClrMapping/>
  </p:clrMapOvr>
  <p:transition spd="slow" advTm="15000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岭回归还是拉索回归？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118264" y="1770584"/>
            <a:ext cx="6169232" cy="452407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如果所有的预测变量都被认为是重要的，希望通过模型综合利用这些变量进行预测，那么岭回归可能是更好的选择。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如果希望模型更加简洁，易于解释，同时能够自动进行变量选择，从而只保留一部分关键的预测变量，那么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LASSO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回归将是更合适的选择。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6700" r="16700"/>
          <a:stretch>
            <a:fillRect/>
          </a:stretch>
        </p:blipFill>
        <p:spPr>
          <a:xfrm>
            <a:off x="742633" y="1770584"/>
            <a:ext cx="3663112" cy="3663112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5264785" cy="1259840"/>
            <a:chOff x="993" y="3574"/>
            <a:chExt cx="7697" cy="1984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r>
                <a:rPr lang="en-US" altLang="zh-CN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弹力网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1129" y="5075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Elastic Net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15000"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对弹力网的理解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16610" y="1383030"/>
                <a:ext cx="10416540" cy="433070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如之前所述，选择岭回归还是拉索回归取决于研究者的先验知识。如果先验知识是所有预测变量都对预测有所贡献，就应该选择岭回归。反之，如果只有部分变量对预测有贡献，就应该选择拉索回归，因为它可以帮助你完成特征选择。但是，当先验把握并不大时，可以尝试用弹力网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elastic net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），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通过添加一个超参数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𝛼</m:t>
                    </m:r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，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它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具有了</a:t>
                </a: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在岭回归和拉索回归之间进行权衡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的能力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。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其损失函数为：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800" b="1" kern="10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RSS</m:t>
                    </m:r>
                    <m:r>
                      <a:rPr lang="en-US" altLang="zh-CN" sz="1800" i="1" kern="10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sz="1800" i="1" kern="10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𝜆</m:t>
                    </m:r>
                    <m:d>
                      <m:dPr>
                        <m:ctrlPr>
                          <a:rPr lang="zh-CN" altLang="zh-CN" sz="1800" i="1" kern="10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(</m:t>
                        </m:r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𝛼</m:t>
                        </m:r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)</m:t>
                        </m:r>
                        <m:nary>
                          <m:naryPr>
                            <m:chr m:val="∑"/>
                            <m:grow m:val="on"/>
                            <m:limLoc m:val="undOvr"/>
                            <m:ctrlPr>
                              <a:rPr lang="zh-CN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𝑗</m:t>
                            </m:r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=</m:t>
                            </m:r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𝑝</m:t>
                            </m:r>
                          </m:sup>
                          <m:e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 </m:t>
                            </m:r>
                          </m:e>
                        </m:nary>
                        <m:sSubSup>
                          <m:sSubSupPr>
                            <m:ctrlPr>
                              <a:rPr lang="zh-CN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+</m:t>
                        </m:r>
                        <m:r>
                          <a:rPr lang="en-US" altLang="zh-CN" sz="1800" i="1" kern="100"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𝛼</m:t>
                        </m:r>
                        <m:nary>
                          <m:naryPr>
                            <m:chr m:val="∑"/>
                            <m:grow m:val="on"/>
                            <m:limLoc m:val="undOvr"/>
                            <m:ctrlPr>
                              <a:rPr lang="zh-CN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𝑗</m:t>
                            </m:r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=</m:t>
                            </m:r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𝑝</m:t>
                            </m:r>
                          </m:sup>
                          <m:e>
                            <m:r>
                              <a:rPr lang="en-US" altLang="zh-CN" sz="1800" i="1" kern="100"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 </m:t>
                            </m:r>
                          </m:e>
                        </m:nary>
                        <m:d>
                          <m:dPr>
                            <m:begChr m:val="|"/>
                            <m:endChr m:val="|"/>
                            <m:ctrlPr>
                              <a:rPr lang="zh-CN" altLang="zh-CN" sz="1800" i="1" kern="100"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CN" altLang="zh-CN" sz="1800" kern="100" dirty="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，实际执行的便是岭回归；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，实际执行的是拉索回归；</a:t>
                </a:r>
                <a:endParaRPr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algn="just" fontAlgn="auto">
                  <a:lnSpc>
                    <a:spcPct val="150000"/>
                  </a:lnSpc>
                  <a:spcAft>
                    <a:spcPts val="1200"/>
                  </a:spcAft>
                  <a:buFont typeface="Arial" panose="020B0604020202090204" pitchFamily="34" charset="0"/>
                  <a:buChar char="•"/>
                </a:pPr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0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&lt;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&lt;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</m:oMath>
                </a14:m>
                <a:r>
                  <a:rPr lang="zh-CN" altLang="zh-CN" dirty="0">
                    <a:latin typeface="微软雅黑" charset="0"/>
                    <a:ea typeface="微软雅黑" charset="0"/>
                    <a:cs typeface="微软雅黑" charset="0"/>
                  </a:rPr>
                  <a:t>，实际执行的是岭回归和拉索回归的混合。</a:t>
                </a:r>
                <a:endParaRPr lang="zh-CN" altLang="en-US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16610" y="1383030"/>
                <a:ext cx="10416540" cy="4330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15000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6229374" y="4831949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Heavy" panose="020F0502020204030203" pitchFamily="34" charset="0"/>
                <a:sym typeface="微软雅黑" panose="020B0503020204020204" charset="-122"/>
              </a:rPr>
              <a:t>Learn More</a:t>
            </a:r>
            <a:endParaRPr lang="id-ID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Heavy" panose="020F0502020204030203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调参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16610" y="1513840"/>
            <a:ext cx="10416540" cy="42500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>
                <a:latin typeface="微软雅黑" charset="0"/>
                <a:ea typeface="微软雅黑" charset="0"/>
                <a:cs typeface="微软雅黑" charset="0"/>
              </a:rPr>
              <a:t>弹性网正则化的目标函数包括L1和L2两部分的线性组合。因此，它有两个调节参数：α和λ。</a:t>
            </a:r>
            <a:r>
              <a:rPr lang="zh-CN">
                <a:latin typeface="微软雅黑" charset="0"/>
                <a:ea typeface="微软雅黑" charset="0"/>
                <a:cs typeface="微软雅黑" charset="0"/>
              </a:rPr>
              <a:t>这也是弹力网调参</a:t>
            </a:r>
            <a:r>
              <a:rPr lang="zh-CN">
                <a:latin typeface="微软雅黑" charset="0"/>
                <a:ea typeface="微软雅黑" charset="0"/>
                <a:cs typeface="微软雅黑" charset="0"/>
                <a:sym typeface="+mn-ea"/>
              </a:rPr>
              <a:t>与岭回归、</a:t>
            </a:r>
            <a:r>
              <a:rPr lang="en-US" altLang="zh-CN">
                <a:latin typeface="微软雅黑" charset="0"/>
                <a:ea typeface="微软雅黑" charset="0"/>
                <a:cs typeface="微软雅黑" charset="0"/>
                <a:sym typeface="+mn-ea"/>
              </a:rPr>
              <a:t>LASSO</a:t>
            </a:r>
            <a:r>
              <a:rPr lang="zh-CN" altLang="en-US">
                <a:latin typeface="微软雅黑" charset="0"/>
                <a:ea typeface="微软雅黑" charset="0"/>
                <a:cs typeface="微软雅黑" charset="0"/>
                <a:sym typeface="+mn-ea"/>
              </a:rPr>
              <a:t>回归调参的唯一区别。</a:t>
            </a:r>
            <a:endParaRPr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b="1">
                <a:latin typeface="微软雅黑" charset="0"/>
                <a:ea typeface="微软雅黑" charset="0"/>
                <a:cs typeface="微软雅黑" charset="0"/>
              </a:rPr>
              <a:t>α（alpha）参数</a:t>
            </a:r>
            <a:r>
              <a:rPr>
                <a:latin typeface="微软雅黑" charset="0"/>
                <a:ea typeface="微软雅黑" charset="0"/>
                <a:cs typeface="微软雅黑" charset="0"/>
              </a:rPr>
              <a:t>：控制L1和L2正则化项之间的权衡。α的值在0和1之间。α=0时，弹性网等同于岭回归；α=1时，等同于Lasso回归。α的值决定了正则化的类型偏向：更偏向L1（α接近1）还是更偏向L2（α接近0）。</a:t>
            </a:r>
            <a:endParaRPr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b="1">
                <a:latin typeface="微软雅黑" charset="0"/>
                <a:ea typeface="微软雅黑" charset="0"/>
                <a:cs typeface="微软雅黑" charset="0"/>
              </a:rPr>
              <a:t>λ（lambda）参数</a:t>
            </a:r>
            <a:r>
              <a:rPr>
                <a:latin typeface="微软雅黑" charset="0"/>
                <a:ea typeface="微软雅黑" charset="0"/>
                <a:cs typeface="微软雅黑" charset="0"/>
              </a:rPr>
              <a:t>：控制正则化的强度，即L1和L2正则化项的系数。λ越大，正则化效果越强，模型越简单，但也可能导致欠拟合。λ越小，正则化效果越弱，模型越复杂，但可能导致过拟合。</a:t>
            </a:r>
            <a:endParaRPr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>
                <a:latin typeface="微软雅黑" charset="0"/>
                <a:ea typeface="微软雅黑" charset="0"/>
                <a:cs typeface="微软雅黑" charset="0"/>
              </a:rPr>
              <a:t>调参目标同样是</a:t>
            </a:r>
            <a:r>
              <a:rPr lang="zh-CN">
                <a:latin typeface="微软雅黑" charset="0"/>
                <a:ea typeface="微软雅黑" charset="0"/>
                <a:cs typeface="微软雅黑" charset="0"/>
                <a:sym typeface="+mn-ea"/>
              </a:rPr>
              <a:t>最小化预测误差。</a:t>
            </a:r>
            <a:endParaRPr lang="zh-CN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ransition spd="slow" advTm="15000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5264785" cy="1259840"/>
            <a:chOff x="993" y="3574"/>
            <a:chExt cx="7697" cy="1984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总结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1129" y="5075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Summary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15000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34415" y="2197100"/>
            <a:ext cx="2456815" cy="3169920"/>
            <a:chOff x="1629" y="4260"/>
            <a:chExt cx="3869" cy="4992"/>
          </a:xfrm>
        </p:grpSpPr>
        <p:sp>
          <p:nvSpPr>
            <p:cNvPr id="7" name="Teardrop 25"/>
            <p:cNvSpPr/>
            <p:nvPr/>
          </p:nvSpPr>
          <p:spPr>
            <a:xfrm rot="8100000">
              <a:off x="3053" y="4260"/>
              <a:ext cx="1022" cy="1022"/>
            </a:xfrm>
            <a:prstGeom prst="teardrop">
              <a:avLst>
                <a:gd name="adj" fmla="val 131619"/>
              </a:avLst>
            </a:prstGeom>
            <a:solidFill>
              <a:srgbClr val="3C9F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63"/>
            <p:cNvSpPr>
              <a:spLocks noEditPoints="1"/>
            </p:cNvSpPr>
            <p:nvPr/>
          </p:nvSpPr>
          <p:spPr bwMode="auto">
            <a:xfrm>
              <a:off x="3321" y="4561"/>
              <a:ext cx="488" cy="419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2470" y="6278"/>
              <a:ext cx="2392" cy="10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3C9FD3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机器学习意味着什么？</a:t>
              </a:r>
              <a:endParaRPr lang="zh-CN" altLang="en-US" b="1" dirty="0">
                <a:solidFill>
                  <a:srgbClr val="3C9FD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29" y="7409"/>
              <a:ext cx="3869" cy="18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传统计量重视统计推断，机器学习重视预测效力</a:t>
              </a:r>
              <a:endParaRPr lang="zh-CN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95027" y="842182"/>
            <a:ext cx="2456815" cy="5425440"/>
            <a:chOff x="3648864" y="2021558"/>
            <a:chExt cx="2456815" cy="5425440"/>
          </a:xfrm>
        </p:grpSpPr>
        <p:sp>
          <p:nvSpPr>
            <p:cNvPr id="38" name="Teardrop 33"/>
            <p:cNvSpPr/>
            <p:nvPr/>
          </p:nvSpPr>
          <p:spPr>
            <a:xfrm rot="8100000">
              <a:off x="4535377" y="2021558"/>
              <a:ext cx="648873" cy="648873"/>
            </a:xfrm>
            <a:prstGeom prst="teardrop">
              <a:avLst>
                <a:gd name="adj" fmla="val 131619"/>
              </a:avLst>
            </a:prstGeom>
            <a:solidFill>
              <a:srgbClr val="2875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4723598" y="2216935"/>
              <a:ext cx="290867" cy="258119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TextBox 76"/>
            <p:cNvSpPr txBox="1"/>
            <p:nvPr/>
          </p:nvSpPr>
          <p:spPr>
            <a:xfrm>
              <a:off x="4225298" y="3302985"/>
              <a:ext cx="1518920" cy="6451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3C9FD3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机器学习的必要考量</a:t>
              </a:r>
              <a:endParaRPr lang="zh-CN" altLang="en-US" b="1" dirty="0">
                <a:solidFill>
                  <a:srgbClr val="3C9FD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648864" y="4083403"/>
              <a:ext cx="2456815" cy="3363595"/>
            </a:xfrm>
            <a:prstGeom prst="rect">
              <a:avLst/>
            </a:prstGeom>
            <a:noFill/>
            <a:effectLst/>
          </p:spPr>
          <p:txBody>
            <a:bodyPr wrap="square" rtlCol="0">
              <a:noAutofit/>
            </a:bodyPr>
            <a:lstStyle/>
            <a:p>
              <a:pPr marL="285750" lvl="0" indent="-285750" algn="l">
                <a:lnSpc>
                  <a:spcPct val="140000"/>
                </a:lnSpc>
                <a:buFont typeface="Arial" panose="020B0604020202090204" pitchFamily="34" charset="0"/>
                <a:buChar char="•"/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模型过简单，容易欠拟合（偏差太大）；模型过复杂，容易过拟合（方差太大）。所以好的模型要做到方差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偏差权衡，从而获得最强的泛化能力。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34189" y="1201885"/>
            <a:ext cx="2456815" cy="4851400"/>
            <a:chOff x="6025989" y="2801631"/>
            <a:chExt cx="2456815" cy="4851400"/>
          </a:xfrm>
        </p:grpSpPr>
        <p:sp>
          <p:nvSpPr>
            <p:cNvPr id="43" name="Teardrop 37"/>
            <p:cNvSpPr/>
            <p:nvPr/>
          </p:nvSpPr>
          <p:spPr>
            <a:xfrm rot="8100000">
              <a:off x="6918030" y="2801631"/>
              <a:ext cx="648874" cy="648873"/>
            </a:xfrm>
            <a:prstGeom prst="teardrop">
              <a:avLst>
                <a:gd name="adj" fmla="val 131619"/>
              </a:avLst>
            </a:prstGeom>
            <a:solidFill>
              <a:srgbClr val="3C9F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7060582" y="2971967"/>
              <a:ext cx="273530" cy="308201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TextBox 76"/>
            <p:cNvSpPr txBox="1"/>
            <p:nvPr/>
          </p:nvSpPr>
          <p:spPr>
            <a:xfrm>
              <a:off x="6463460" y="4083231"/>
              <a:ext cx="1581973" cy="3683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3C9FD3"/>
                  </a:solidFill>
                  <a:latin typeface="微软雅黑" panose="020B0503020204020204" charset="-122"/>
                  <a:ea typeface="微软雅黑" panose="020B0503020204020204" charset="-122"/>
                </a:rPr>
                <a:t>正则化思想</a:t>
              </a:r>
              <a:endParaRPr lang="zh-CN" altLang="en-US" b="1" dirty="0">
                <a:solidFill>
                  <a:srgbClr val="3C9FD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025989" y="4488826"/>
              <a:ext cx="2456815" cy="3164205"/>
            </a:xfrm>
            <a:prstGeom prst="rect">
              <a:avLst/>
            </a:prstGeom>
            <a:noFill/>
            <a:effectLst/>
          </p:spPr>
          <p:txBody>
            <a:bodyPr wrap="square" rtlCol="0">
              <a:noAutofit/>
            </a:bodyPr>
            <a:lstStyle/>
            <a:p>
              <a:pPr marL="285750" lvl="0" indent="-285750" algn="l">
                <a:lnSpc>
                  <a:spcPct val="150000"/>
                </a:lnSpc>
                <a:buFont typeface="Arial" panose="020B0604020202090204" pitchFamily="34" charset="0"/>
                <a:buChar char="•"/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岭回归、拉索回归和弹力网，本质上都是适度降低了模型对训练集的拟合度，从而获得更强的泛化能力。也就是引入适量偏差，但大大降低方差。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86686" y="1416856"/>
            <a:ext cx="2536825" cy="3216910"/>
            <a:chOff x="8392641" y="2021557"/>
            <a:chExt cx="2536825" cy="3216910"/>
          </a:xfrm>
        </p:grpSpPr>
        <p:sp>
          <p:nvSpPr>
            <p:cNvPr id="48" name="Teardrop 21"/>
            <p:cNvSpPr/>
            <p:nvPr/>
          </p:nvSpPr>
          <p:spPr>
            <a:xfrm rot="8100000">
              <a:off x="9300683" y="2021557"/>
              <a:ext cx="648873" cy="648873"/>
            </a:xfrm>
            <a:prstGeom prst="teardrop">
              <a:avLst>
                <a:gd name="adj" fmla="val 131619"/>
              </a:avLst>
            </a:prstGeom>
            <a:solidFill>
              <a:srgbClr val="2875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58"/>
            <p:cNvGrpSpPr/>
            <p:nvPr/>
          </p:nvGrpSpPr>
          <p:grpSpPr>
            <a:xfrm>
              <a:off x="9471901" y="2151441"/>
              <a:ext cx="292790" cy="389104"/>
              <a:chOff x="8429652" y="3143254"/>
              <a:chExt cx="241300" cy="320675"/>
            </a:xfrm>
            <a:solidFill>
              <a:srgbClr val="323C50"/>
            </a:solidFill>
          </p:grpSpPr>
          <p:sp>
            <p:nvSpPr>
              <p:cNvPr id="50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2" name="TextBox 76"/>
            <p:cNvSpPr txBox="1"/>
            <p:nvPr/>
          </p:nvSpPr>
          <p:spPr>
            <a:xfrm>
              <a:off x="8932756" y="3302985"/>
              <a:ext cx="1401416" cy="3683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3C9FD3"/>
                  </a:solidFill>
                  <a:latin typeface="微软雅黑" panose="020B0503020204020204" charset="-122"/>
                  <a:ea typeface="微软雅黑" panose="020B0503020204020204" charset="-122"/>
                </a:rPr>
                <a:t>调参</a:t>
              </a:r>
              <a:endParaRPr lang="zh-CN" altLang="en-US" b="1" dirty="0">
                <a:solidFill>
                  <a:srgbClr val="3C9FD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392641" y="3708752"/>
              <a:ext cx="2536825" cy="152971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超参数无法训练。最好基于数据进行经验选择。这一过程即为调参。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总结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15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5264785" cy="1259840"/>
            <a:chOff x="993" y="3574"/>
            <a:chExt cx="7697" cy="1984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4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算法基础</a:t>
              </a:r>
              <a:endPara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3"/>
              </p:custDataLst>
            </p:nvPr>
          </p:nvSpPr>
          <p:spPr>
            <a:xfrm>
              <a:off x="1068" y="5075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Algorithm Fundamentals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0555" y="1570990"/>
            <a:ext cx="488759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谢谢！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3"/>
            </p:custDataLst>
          </p:nvPr>
        </p:nvSpPr>
        <p:spPr>
          <a:xfrm>
            <a:off x="630555" y="2727325"/>
            <a:ext cx="5433060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说明：本课件内容来自《计算社会科学导论》（清华大学出版社）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，作为该教材的配套材料，供读者使用，任何人不得用于商业目的。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/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更多素材，请访问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社计师网站：</a:t>
            </a:r>
            <a:r>
              <a:rPr lang="zh-CN" altLang="pt-BR" sz="1400" u="sng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ai.baidu.org.cn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/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项目统筹：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吕鹏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（中国社会科学院大学）、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范晓光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（浙江大学）、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陈忱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（浙江工业大学）、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李轩涯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（百度校园合作部）、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计湘婷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（百度校园合作部）、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周旅军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（中华女子学院）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本章参与撰写人员：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陈心想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中央民族大学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）、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董书昊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（中国社会科学院大学）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" y="5226050"/>
            <a:ext cx="1189355" cy="1204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19910" y="5245100"/>
            <a:ext cx="1309370" cy="11855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15000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8" name="Google Shape;86;p19"/>
          <p:cNvSpPr txBox="1"/>
          <p:nvPr/>
        </p:nvSpPr>
        <p:spPr>
          <a:xfrm>
            <a:off x="890483" y="118751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cap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微软雅黑" panose="020B0503020204020204" charset="-122"/>
              </a:rPr>
              <a:t>回归一词</a:t>
            </a:r>
            <a:r>
              <a:rPr lang="zh-CN" altLang="en-US" sz="2000" b="1" i="0" u="none" strike="noStrike" cap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微软雅黑" panose="020B0503020204020204" charset="-122"/>
              </a:rPr>
              <a:t>的</a:t>
            </a:r>
            <a:r>
              <a:rPr lang="zh-CN" sz="2000" b="1" i="0" u="none" strike="noStrike" cap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微软雅黑" panose="020B0503020204020204" charset="-122"/>
              </a:rPr>
              <a:t>源起</a:t>
            </a:r>
            <a:endParaRPr lang="zh-CN" sz="2000" b="1" i="0" u="none" strike="noStrike" cap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"/>
              <a:sym typeface="微软雅黑" panose="020B050302020402020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921385" y="1567180"/>
            <a:ext cx="10167620" cy="175196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lvl="0" indent="-285750" algn="just" defTabSz="1217930" fontAlgn="auto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由弗朗西斯·高尔顿（Francis Galton）在19世纪末提出。他在研究父母和子女之间的身高关系时发现，虽然子女的身高倾向于继承其父母的身高，但整体而言，较高或较矮的父母倾向于生出身高接近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族群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平均身高的子女，这一现象被他称为“回归到平均值”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just" defTabSz="1217930" fontAlgn="auto">
              <a:lnSpc>
                <a:spcPct val="150000"/>
              </a:lnSpc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什么是</a:t>
            </a:r>
            <a:r>
              <a:rPr lang="en-US" altLang="zh-CN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回归</a:t>
            </a:r>
            <a:r>
              <a:rPr lang="en-US" altLang="zh-CN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？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Google Shape;86;p19"/>
          <p:cNvSpPr txBox="1"/>
          <p:nvPr>
            <p:custDataLst>
              <p:tags r:id="rId1"/>
            </p:custDataLst>
          </p:nvPr>
        </p:nvSpPr>
        <p:spPr>
          <a:xfrm>
            <a:off x="890483" y="302901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cap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微软雅黑" panose="020B0503020204020204" charset="-122"/>
              </a:rPr>
              <a:t>在社会统计学中</a:t>
            </a:r>
            <a:endParaRPr lang="zh-CN" sz="2000" b="1" i="0" u="none" strike="noStrike" cap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"/>
              <a:sym typeface="微软雅黑" panose="020B0503020204020204" charset="-122"/>
            </a:endParaRPr>
          </a:p>
        </p:txBody>
      </p:sp>
      <p:sp>
        <p:nvSpPr>
          <p:cNvPr id="11" name="TextBox 24"/>
          <p:cNvSpPr txBox="1"/>
          <p:nvPr>
            <p:custDataLst>
              <p:tags r:id="rId2"/>
            </p:custDataLst>
          </p:nvPr>
        </p:nvSpPr>
        <p:spPr>
          <a:xfrm>
            <a:off x="900430" y="3538855"/>
            <a:ext cx="10287635" cy="133667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lvl="0" indent="-285750" algn="just" defTabSz="1217930" fontAlgn="auto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回归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指一类对变量之间关系进行建模和推断的技术。通常是基于样本来推断某些自变量与因变量之间是否存在特定关系，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从而对理论推导出的假设进行统计检验，最终为研究提供量化证据。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just" defTabSz="1217930" fontAlgn="auto">
              <a:lnSpc>
                <a:spcPct val="150000"/>
              </a:lnSpc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Google Shape;86;p19"/>
          <p:cNvSpPr txBox="1"/>
          <p:nvPr>
            <p:custDataLst>
              <p:tags r:id="rId3"/>
            </p:custDataLst>
          </p:nvPr>
        </p:nvSpPr>
        <p:spPr>
          <a:xfrm>
            <a:off x="890483" y="468128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cap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微软雅黑" panose="020B0503020204020204" charset="-122"/>
              </a:rPr>
              <a:t>在机器学习中</a:t>
            </a:r>
            <a:endParaRPr lang="zh-CN" sz="2000" b="1" i="0" u="none" strike="noStrike" cap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"/>
              <a:sym typeface="微软雅黑" panose="020B0503020204020204" charset="-122"/>
            </a:endParaRPr>
          </a:p>
        </p:txBody>
      </p:sp>
      <p:sp>
        <p:nvSpPr>
          <p:cNvPr id="14" name="TextBox 24"/>
          <p:cNvSpPr txBox="1"/>
          <p:nvPr>
            <p:custDataLst>
              <p:tags r:id="rId4"/>
            </p:custDataLst>
          </p:nvPr>
        </p:nvSpPr>
        <p:spPr>
          <a:xfrm>
            <a:off x="900430" y="5177790"/>
            <a:ext cx="10188575" cy="9207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lvl="0" indent="-285750" algn="just" defTabSz="1217930" fontAlgn="auto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回归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指一类对变量之间关系进行建模的方法。但是，其核心目的不是进行统计检验，而是希望获得一个模型。该模型可以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基于给定的一个或多个变量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，来尽可能准确地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预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测</a:t>
            </a:r>
            <a:r>
              <a:rPr 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变量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的真实值。</a:t>
            </a:r>
            <a:endParaRPr 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Tm="1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线性回归的基本原理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9" name="图片 18" descr="fi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208" y="1661193"/>
            <a:ext cx="5029200" cy="43891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909310" y="1661160"/>
            <a:ext cx="4344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冰淇淋店的故事</a:t>
            </a:r>
            <a:endParaRPr lang="zh-CN" altLang="en-US" sz="2000" b="1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5874385" y="2054225"/>
                <a:ext cx="5648960" cy="38563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 fontAlgn="auto">
                  <a:lnSpc>
                    <a:spcPct val="17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你的朋友开了家冰淇凌店，并收集了以往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12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天里的平均气温（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x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轴）和销量（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y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轴）情况，如图</a:t>
                </a:r>
                <a:r>
                  <a:rPr lang="en-US" altLang="zh-CN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1</a:t>
                </a: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所示。</a:t>
                </a:r>
                <a:endParaRPr lang="zh-CN" altLang="en-US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fontAlgn="auto">
                  <a:lnSpc>
                    <a:spcPct val="17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基于这些数据，她希望你运用机器学习技术，开发一个模型来根据气温预测冰淇凌的销售量。这样，通过天气预报就可以清楚未来大致需要备多少货了。</a:t>
                </a:r>
                <a:endParaRPr lang="zh-CN" altLang="en-US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fontAlgn="auto">
                  <a:lnSpc>
                    <a:spcPct val="17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在这一场景中，销量就是我们想预测的连续型变量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  <a:sym typeface="+mn-ea"/>
                      </a:rPr>
                      <m:t>Y</m:t>
                    </m:r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，气温则是预测变量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  <a:sym typeface="+mn-ea"/>
                      </a:rPr>
                      <m:t>X</m:t>
                    </m:r>
                  </m:oMath>
                </a14:m>
                <a:r>
                  <a:rPr lang="zh-CN" altLang="en-US" dirty="0"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。这构成了一个标准的线性回归问题。</a:t>
                </a:r>
                <a:endParaRPr lang="zh-CN" altLang="en-US" dirty="0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385" y="2054225"/>
                <a:ext cx="5648960" cy="3856355"/>
              </a:xfrm>
              <a:prstGeom prst="rect">
                <a:avLst/>
              </a:prstGeom>
              <a:blipFill rotWithShape="1">
                <a:blip r:embed="rId2"/>
                <a:stretch>
                  <a:fillRect r="-2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0"/>
          <p:cNvSpPr/>
          <p:nvPr>
            <p:custDataLst>
              <p:tags r:id="rId3"/>
            </p:custDataLst>
          </p:nvPr>
        </p:nvSpPr>
        <p:spPr>
          <a:xfrm>
            <a:off x="2753974" y="5982092"/>
            <a:ext cx="505460" cy="33718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15000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线性回归的基本原理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89345" y="1262507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建模思路</a:t>
            </a:r>
            <a:endParaRPr lang="zh-CN" altLang="en-US" sz="2000" b="1" dirty="0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96000" y="1661160"/>
                <a:ext cx="5473700" cy="438848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考虑构建方程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𝑌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𝑓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 + 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ϵ</m:t>
                    </m:r>
                  </m:oMath>
                </a14:m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。其中，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𝑓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  <m:r>
                      <a:rPr lang="zh-CN" altLang="en-US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表示</m:t>
                    </m:r>
                  </m:oMath>
                </a14:m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气温与销量之间的函数关系，而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𝜖</m:t>
                    </m:r>
                  </m:oMath>
                </a14:m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代表随机性误差。</a:t>
                </a:r>
                <a:endParaRPr lang="en-US" altLang="zh-CN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线性回归中，需要假设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𝑓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  <m:r>
                      <a:rPr lang="zh-CN" altLang="en-US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具有线性形式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：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𝑓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)=</m:t>
                    </m:r>
                    <m:sSub>
                      <m:sSubPr>
                        <m:ctrlPr>
                          <a:rPr lang="en-US" altLang="zh-CN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+</m:t>
                    </m:r>
                    <m:sSub>
                      <m:sSubPr>
                        <m:ctrlPr>
                          <a:rPr lang="en-US" altLang="zh-CN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𝑋</m:t>
                    </m:r>
                  </m:oMath>
                </a14:m>
                <a:r>
                  <a:rPr lang="zh-CN" altLang="en-US">
                    <a:latin typeface="+mn-ea"/>
                    <a:cs typeface="+mn-ea"/>
                  </a:rPr>
                  <a:t>。</a:t>
                </a:r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zh-CN" altLang="en-US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是模型的</m:t>
                    </m:r>
                  </m:oMath>
                </a14:m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权重，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>
                    <a:latin typeface="微软雅黑" charset="0"/>
                    <a:ea typeface="微软雅黑" charset="0"/>
                    <a:cs typeface="微软雅黑" charset="0"/>
                  </a:rPr>
                  <a:t>被称为偏置。</a:t>
                </a:r>
                <a:endParaRPr lang="zh-CN" altLang="en-US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为了根据给定的数据</a:t>
                </a:r>
                <a14:m>
                  <m:oMath xmlns:m="http://schemas.openxmlformats.org/officeDocument/2006/math">
                    <m:r>
                      <a:rPr lang="zh-CN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𝑌</m:t>
                    </m:r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zh-CN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𝑋</m:t>
                    </m:r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（即训练集）</a:t>
                </a:r>
                <a14:m>
                  <m:oMath xmlns:m="http://schemas.openxmlformats.org/officeDocument/2006/math">
                    <m:r>
                      <a:rPr lang="zh-CN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估计</m:t>
                    </m:r>
                    <m:r>
                      <a:rPr lang="zh-CN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𝑓</m:t>
                    </m:r>
                    <m:r>
                      <a:rPr lang="zh-CN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m:rPr>
                        <m:sty m:val="p"/>
                      </m:rPr>
                      <a:rPr lang="zh-CN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X</m:t>
                    </m:r>
                    <m:r>
                      <a:rPr lang="zh-CN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的形式，我们需要找到一组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zh-CN" altLang="zh-CN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zh-CN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zh-CN" altLang="zh-CN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zh-CN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，该过程被称为模型的训练。得到这些参数后，只需用预测方程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accPr>
                      <m:e>
                        <m: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𝑌</m:t>
                        </m:r>
                      </m:e>
                    </m:acc>
                    <m:r>
                      <a:rPr lang="zh-CN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acc>
                      <m:accPr>
                        <m:ctrlP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accPr>
                      <m:e>
                        <m: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𝑓</m:t>
                        </m:r>
                      </m:e>
                    </m:acc>
                    <m:r>
                      <a:rPr lang="zh-CN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a:rPr lang="zh-CN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𝑋</m:t>
                    </m:r>
                    <m:r>
                      <a:rPr lang="zh-CN" altLang="zh-CN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)=</m:t>
                    </m:r>
                    <m:sSub>
                      <m:sSubPr>
                        <m:ctrlP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zh-CN" altLang="zh-CN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zh-CN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zh-CN" altLang="zh-CN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zh-CN" altLang="zh-CN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X来估计销量</a:t>
                </a:r>
                <a14:m>
                  <m:oMath xmlns:m="http://schemas.openxmlformats.org/officeDocument/2006/math">
                    <m:r>
                      <a:rPr lang="zh-CN" altLang="zh-CN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𝑌</m:t>
                    </m:r>
                  </m:oMath>
                </a14:m>
                <a:r>
                  <a:rPr lang="zh-CN" altLang="zh-CN">
                    <a:latin typeface="微软雅黑" charset="0"/>
                    <a:ea typeface="微软雅黑" charset="0"/>
                    <a:cs typeface="微软雅黑" charset="0"/>
                  </a:rPr>
                  <a:t>就可以了。</a:t>
                </a:r>
                <a:endParaRPr lang="zh-CN" altLang="zh-CN"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0" y="1661160"/>
                <a:ext cx="5473700" cy="4388485"/>
              </a:xfrm>
              <a:prstGeom prst="rect">
                <a:avLst/>
              </a:prstGeom>
              <a:blipFill rotWithShape="1">
                <a:blip r:embed="rId3"/>
                <a:stretch>
                  <a:fillRect r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fi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8" y="1661193"/>
            <a:ext cx="5029200" cy="4389120"/>
          </a:xfrm>
          <a:prstGeom prst="rect">
            <a:avLst/>
          </a:prstGeom>
        </p:spPr>
      </p:pic>
      <p:sp>
        <p:nvSpPr>
          <p:cNvPr id="8" name="Rectangle 20"/>
          <p:cNvSpPr/>
          <p:nvPr>
            <p:custDataLst>
              <p:tags r:id="rId5"/>
            </p:custDataLst>
          </p:nvPr>
        </p:nvSpPr>
        <p:spPr>
          <a:xfrm>
            <a:off x="2753974" y="5982092"/>
            <a:ext cx="505460" cy="33718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1500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线性回归的基本原理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5776" y="98810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训练策略</a:t>
            </a:r>
            <a:endParaRPr lang="zh-CN" altLang="en-US" sz="2000" b="1" dirty="0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p:sp>
        <p:nvSpPr>
          <p:cNvPr id="24" name="Rectangle 20"/>
          <p:cNvSpPr/>
          <p:nvPr>
            <p:custDataLst>
              <p:tags r:id="rId1"/>
            </p:custDataLst>
          </p:nvPr>
        </p:nvSpPr>
        <p:spPr>
          <a:xfrm>
            <a:off x="2753974" y="5982092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539740" y="1437005"/>
                <a:ext cx="6322060" cy="488378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那么，该如何确定最佳的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呢？如图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2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所示，图中每条线都对应了一个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的组合，哪一条线作为预测模型更好呢？</a:t>
                </a:r>
                <a:endParaRPr lang="en-US" altLang="zh-CN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我们的核心目标是预测。也就是</a:t>
                </a:r>
                <a:r>
                  <a:rPr lang="zh-CN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尽可能让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𝑌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≈</m:t>
                    </m:r>
                    <m:acc>
                      <m:acc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𝑓</m:t>
                        </m:r>
                      </m:e>
                    </m:acc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𝑋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。不妨假设，对当前销量数据（也就是训练集）预测较准确的模型，在未来也将表现良好。</a:t>
                </a:r>
                <a:endParaRPr lang="en-US" altLang="zh-CN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因此，可以用</a:t>
                </a:r>
                <a:r>
                  <a:rPr lang="zh-CN" altLang="zh-CN" b="1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残差平方和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（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RSS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）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来衡量模型准确度。计算公式为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0" smtClean="0">
                        <a:solidFill>
                          <a:schemeClr val="tx1"/>
                        </a:solidFill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RS</m:t>
                    </m:r>
                    <m:r>
                      <m:rPr>
                        <m:sty m:val="p"/>
                      </m:rPr>
                      <a:rPr lang="en-US" altLang="zh-CN" i="1" ker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S</m:t>
                    </m:r>
                    <m:r>
                      <a:rPr lang="en-US" altLang="zh-CN" i="1" kern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</m:oMath>
                </a14:m>
                <a:r>
                  <a:rPr lang="zh-CN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limLoc m:val="undOvr"/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 </m:t>
                        </m:r>
                      </m:e>
                    </m:nary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=</a:t>
                </a:r>
                <a:r>
                  <a:rPr lang="zh-CN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limLoc m:val="undOvr"/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 </m:t>
                        </m:r>
                      </m:e>
                    </m:nary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RSS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值越低，代表预测值与真实值越接近，模型就越好。</a:t>
                </a:r>
                <a:endParaRPr lang="zh-CN" altLang="zh-CN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740" y="1437005"/>
                <a:ext cx="6322060" cy="4883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0" y="1501690"/>
            <a:ext cx="5029210" cy="4389129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线性回归的基本原理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52978" y="1236851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训练策略</a:t>
            </a:r>
            <a:endParaRPr lang="zh-CN" altLang="en-US" sz="2000" b="1" dirty="0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p:sp>
        <p:nvSpPr>
          <p:cNvPr id="24" name="Rectangle 20"/>
          <p:cNvSpPr/>
          <p:nvPr>
            <p:custDataLst>
              <p:tags r:id="rId1"/>
            </p:custDataLst>
          </p:nvPr>
        </p:nvSpPr>
        <p:spPr>
          <a:xfrm>
            <a:off x="2753974" y="5982092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952879" y="1894270"/>
                <a:ext cx="5911520" cy="3862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如图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3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所示。这些线代表了十个具有最低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RSS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值的模型。观察这些线，可以看到它们的预测值与样本数据的真实值非常接近了。</a:t>
                </a:r>
                <a:endParaRPr lang="en-US" altLang="zh-CN" dirty="0">
                  <a:solidFill>
                    <a:schemeClr val="tx1"/>
                  </a:solidFill>
                  <a:latin typeface="+mn-ea"/>
                  <a:cs typeface="+mn-ea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latin typeface="+mn-ea"/>
                  <a:cs typeface="+mn-ea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在实际操作中，我们通常依赖计算机程序自动寻找那一组偏置</a:t>
                </a:r>
                <a:r>
                  <a:rPr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（β̂_0）和斜率（β̂_1）</a:t>
                </a:r>
                <a:r>
                  <a:rPr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，使得RSS达到最小值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  <a:cs typeface="+mn-ea"/>
                    <a:sym typeface="+mn-ea"/>
                  </a:rPr>
                  <a:t>。在本案例中，程序最终算得的模型为：</a:t>
                </a:r>
                <a:endParaRPr lang="en-US" altLang="zh-CN">
                  <a:solidFill>
                    <a:schemeClr val="tx1"/>
                  </a:solidFill>
                  <a:latin typeface="+mn-ea"/>
                  <a:cs typeface="+mn-ea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endParaRPr lang="en-US" altLang="zh-CN" dirty="0">
                  <a:solidFill>
                    <a:schemeClr val="tx1"/>
                  </a:solidFill>
                  <a:latin typeface="+mn-ea"/>
                  <a:cs typeface="+mn-ea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𝑌</m:t>
                        </m:r>
                      </m:e>
                    </m:acc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= −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159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.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47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 +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30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.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09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chemeClr val="tx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X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  <a:sym typeface="+mn-ea"/>
                      </a:rPr>
                      <m:t> </m:t>
                    </m:r>
                  </m:oMath>
                </a14:m>
                <a:endParaRPr lang="en-US" altLang="zh-CN" i="1" dirty="0" smtClean="0">
                  <a:solidFill>
                    <a:schemeClr val="tx1"/>
                  </a:solidFill>
                  <a:latin typeface="+mn-ea"/>
                  <a:cs typeface="+mn-ea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79" y="1894270"/>
                <a:ext cx="5911520" cy="3862070"/>
              </a:xfrm>
              <a:prstGeom prst="rect">
                <a:avLst/>
              </a:prstGeom>
              <a:blipFill rotWithShape="1">
                <a:blip r:embed="rId2"/>
                <a:stretch>
                  <a:fillRect l="-7" t="-2" r="-1578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8" y="1592963"/>
            <a:ext cx="5029210" cy="4389129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线性回归模型的评估指标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53125" y="1018288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Lato"/>
                <a:sym typeface="微软雅黑" panose="020B0503020204020204" charset="-122"/>
              </a:rPr>
              <a:t>模型评估</a:t>
            </a:r>
            <a:endParaRPr lang="zh-CN" altLang="en-US" sz="2000" b="1" dirty="0">
              <a:solidFill>
                <a:schemeClr val="tx1"/>
              </a:solidFill>
              <a:latin typeface="微软雅黑" charset="0"/>
              <a:ea typeface="微软雅黑" charset="0"/>
              <a:cs typeface="Lato"/>
              <a:sym typeface="微软雅黑" panose="020B0503020204020204" charset="-122"/>
            </a:endParaRPr>
          </a:p>
        </p:txBody>
      </p:sp>
      <p:sp>
        <p:nvSpPr>
          <p:cNvPr id="24" name="Rectangle 20"/>
          <p:cNvSpPr/>
          <p:nvPr>
            <p:custDataLst>
              <p:tags r:id="rId1"/>
            </p:custDataLst>
          </p:nvPr>
        </p:nvSpPr>
        <p:spPr>
          <a:xfrm>
            <a:off x="2753974" y="5982092"/>
            <a:ext cx="510076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917565" y="1593215"/>
                <a:ext cx="5843905" cy="4076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"实践是检验真理的唯一标准”。 要验证我们模型的性能，必须将其应用于实际数据进行测试。</a:t>
                </a:r>
                <a:endParaRPr lang="zh-CN" altLang="en-US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图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4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中，红色的点是过去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10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天中真实的气温和销量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solidFill>
                                  <a:schemeClr val="tx1"/>
                                </a:solidFill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 kern="0">
                                <a:solidFill>
                                  <a:schemeClr val="tx1"/>
                                </a:solidFill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800" i="1" kern="0">
                            <a:solidFill>
                              <a:schemeClr val="tx1"/>
                            </a:solidFill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solidFill>
                                  <a:schemeClr val="tx1"/>
                                </a:solidFill>
                                <a:effectLst/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800" i="1" kern="0">
                                <a:solidFill>
                                  <a:schemeClr val="tx1"/>
                                </a:solidFill>
                                <a:effectLst/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i="1" kern="0">
                        <a:solidFill>
                          <a:schemeClr val="tx1"/>
                        </a:solidFill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，构成了“测试集”。灰线代表基于训练集所得的预测模型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𝑓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。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用红点代表的测试集评估时，主要看两个指标：</a:t>
                </a:r>
                <a:endParaRPr lang="en-US" altLang="zh-CN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zh-CN" b="1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均方误差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MSE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Ave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⁡</m:t>
                    </m:r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acc>
                              <m:acc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宋体" charset="0"/>
                                        <a:cs typeface="DejaVu Math TeX Gyre" panose="02000503000000000000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1800" i="1" kern="0">
                            <a:solidFill>
                              <a:schemeClr val="tx1"/>
                            </a:solidFill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800" i="1" kern="0">
                            <a:solidFill>
                              <a:schemeClr val="tx1"/>
                            </a:solidFill>
                            <a:effectLst/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：</a:t>
                </a:r>
                <a:r>
                  <a:rPr lang="zh-CN" altLang="zh-CN" dirty="0">
                    <a:solidFill>
                      <a:schemeClr val="tx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grow m:val="on"/>
                            <m:limLoc m:val="undOvr"/>
                            <m:supHide m:val="on"/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 </m:t>
                            </m:r>
                          </m:e>
                        </m:nary>
                        <m:sSup>
                          <m:sSup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𝑓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solidFill>
                                              <a:schemeClr val="tx1"/>
                                            </a:solidFill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>
                                            <a:solidFill>
                                              <a:schemeClr val="tx1"/>
                                            </a:solidFill>
                                            <a:latin typeface="DejaVu Math TeX Gyre" panose="02000503000000000000" charset="0"/>
                                            <a:ea typeface="微软雅黑" charset="0"/>
                                            <a:cs typeface="DejaVu Math TeX Gyre" panose="02000503000000000000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>
                                            <a:solidFill>
                                              <a:schemeClr val="tx1"/>
                                            </a:solidFill>
                                            <a:latin typeface="DejaVu Math TeX Gyre" panose="02000503000000000000" charset="0"/>
                                            <a:ea typeface="宋体" charset="0"/>
                                            <a:cs typeface="DejaVu Math TeX Gyre" panose="02000503000000000000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grow m:val="on"/>
                            <m:limLoc m:val="undOvr"/>
                            <m:supHide m:val="on"/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 </m:t>
                            </m:r>
                          </m:e>
                        </m:nary>
                        <m:sSup>
                          <m:sSup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DejaVu Math TeX Gyre" panose="02000503000000000000" charset="0"/>
                                    <a:ea typeface="宋体" charset="0"/>
                                    <a:cs typeface="DejaVu Math TeX Gyre" panose="02000503000000000000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DejaVu Math TeX Gyre" panose="02000503000000000000" charset="0"/>
                                        <a:ea typeface="微软雅黑" charset="0"/>
                                        <a:cs typeface="DejaVu Math TeX Gyre" panose="02000503000000000000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18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65" y="1593215"/>
                <a:ext cx="5843905" cy="40767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fig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1593215"/>
            <a:ext cx="5029200" cy="4389120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 dir="d"/>
  </p:transition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KSO_WM_SLIDE_MODEL_TYPE" val="cover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31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32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KSO_WM_SLIDE_MODEL_TYPE" val="cover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SLIDE_MODEL_TYPE" val="cover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KSO_WM_SLIDE_MODEL_TYPE" val="cover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DIAGRAM_VIRTUALLY_FRAME" val="{&quot;height&quot;:302.03519685039373,&quot;left&quot;:130.42062992125983,&quot;top&quot;:158.9067716535433,&quot;width&quot;:696.5968503937008}"/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KSO_WM_SLIDE_MODEL_TYPE" val="cover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KSO_WM_SLIDE_MODEL_TYPE" val="cover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COMMONDATA" val="eyJjb3VudCI6NDksImhkaWQiOiI4NWJjYmQyNTc0ZjNlMTAzNmYwYWRlZWJiY2RhZTc0MiIsInVzZXJDb3VudCI6NDZ9"/>
  <p:tag name="commondata" val="eyJjb3VudCI6NTAsImhkaWQiOiI4NWJjYmQyNTc0ZjNlMTAzNmYwYWRlZWJiY2RhZTc0MiIsInVzZXJDb3VudCI6NDd9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6102</Words>
  <Application>WPS 文字</Application>
  <PresentationFormat>宽屏</PresentationFormat>
  <Paragraphs>364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汉仪旗黑</vt:lpstr>
      <vt:lpstr>Open Sans</vt:lpstr>
      <vt:lpstr>华文细黑</vt:lpstr>
      <vt:lpstr>Lato</vt:lpstr>
      <vt:lpstr>微软雅黑</vt:lpstr>
      <vt:lpstr>DejaVu Math TeX Gyre</vt:lpstr>
      <vt:lpstr>宋体</vt:lpstr>
      <vt:lpstr>Arial Unicode MS</vt:lpstr>
      <vt:lpstr>汉仪书宋二KW</vt:lpstr>
      <vt:lpstr>Calibri Light</vt:lpstr>
      <vt:lpstr>Helvetica Neue</vt:lpstr>
      <vt:lpstr>Calibri</vt:lpstr>
      <vt:lpstr>Cambria Math</vt:lpstr>
      <vt:lpstr>Lato Heavy</vt:lpstr>
      <vt:lpstr>苹方-简</vt:lpstr>
      <vt:lpstr>Thonburi</vt:lpstr>
      <vt:lpstr>Kingsoft Math</vt:lpstr>
      <vt:lpstr>Office 主题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фHenceж</cp:lastModifiedBy>
  <cp:revision>430</cp:revision>
  <dcterms:created xsi:type="dcterms:W3CDTF">2024-04-11T12:39:00Z</dcterms:created>
  <dcterms:modified xsi:type="dcterms:W3CDTF">2024-04-11T12:39:00Z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KSOTemplateUUID">
    <vt:lpwstr>v1.0_mb_jq4mCp+MncGd5UWrfQIfHg==</vt:lpwstr>
  </property>
  <property fmtid="{D5CDD505-2E9C-101B-9397-08002B2CF9AE}" pid="4" name="ICV">
    <vt:lpwstr>6FBC2CFF7BEA4DC6936469431620AE02_13</vt:lpwstr>
  </property>
</Properties>
</file>