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6" r:id="rId4"/>
    <p:sldId id="257" r:id="rId5"/>
    <p:sldId id="258" r:id="rId6"/>
    <p:sldId id="278" r:id="rId7"/>
    <p:sldId id="280" r:id="rId8"/>
    <p:sldId id="279" r:id="rId9"/>
    <p:sldId id="281" r:id="rId10"/>
    <p:sldId id="264" r:id="rId11"/>
    <p:sldId id="262" r:id="rId12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5C0"/>
    <a:srgbClr val="3C9FD3"/>
    <a:srgbClr val="56C0F9"/>
    <a:srgbClr val="2B4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8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9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9B6FBA-93C9-489C-B97A-A1464B06CA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C10CF4-85E5-4A21-A25F-47720A09A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6D39127F-6635-499E-867A-C68E6CFBA9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70402020202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fld id="{10D4AF0A-2064-42D4-8961-EA46D070B13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704020202020204" pitchFamily="34" charset="0"/>
                <a:ea typeface="宋体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NULL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8.xml"/><Relationship Id="rId7" Type="http://schemas.openxmlformats.org/officeDocument/2006/relationships/image" Target="../media/image13.png"/><Relationship Id="rId6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60" y="-478155"/>
            <a:ext cx="4218940" cy="49574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32715" y="2806065"/>
            <a:ext cx="8026400" cy="1228725"/>
            <a:chOff x="0" y="4418"/>
            <a:chExt cx="12640" cy="1935"/>
          </a:xfrm>
        </p:grpSpPr>
        <p:sp>
          <p:nvSpPr>
            <p:cNvPr id="11" name="文本框 10"/>
            <p:cNvSpPr txBox="1"/>
            <p:nvPr/>
          </p:nvSpPr>
          <p:spPr>
            <a:xfrm>
              <a:off x="0" y="4418"/>
              <a:ext cx="1248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2235"/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第</a:t>
              </a:r>
              <a:r>
                <a:rPr lang="en-US" altLang="zh-CN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10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章</a:t>
              </a:r>
              <a:r>
                <a:rPr lang="en-US" altLang="zh-CN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</a:t>
              </a:r>
              <a:r>
                <a: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社会网络数据与分析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4"/>
              </p:custDataLst>
            </p:nvPr>
          </p:nvSpPr>
          <p:spPr>
            <a:xfrm>
              <a:off x="2132" y="5628"/>
              <a:ext cx="10508" cy="7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pt-BR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S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ocial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Network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Data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and Analysis</a:t>
              </a:r>
              <a:endParaRPr lang="en-US" altLang="pt-BR" sz="2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75" y="290195"/>
            <a:ext cx="1214755" cy="615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830" y="258445"/>
            <a:ext cx="226695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70" y="290195"/>
            <a:ext cx="572135" cy="590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2805" y="346075"/>
            <a:ext cx="915035" cy="4648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40170" y="0"/>
            <a:ext cx="5751830" cy="5044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71970" y="1483995"/>
            <a:ext cx="488759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400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</a:t>
            </a:r>
            <a:endParaRPr lang="en-US" altLang="zh-CN" sz="4400" cap="all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0" y="3735705"/>
            <a:ext cx="4655820" cy="2683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3250" y="2265045"/>
            <a:ext cx="3655695" cy="934720"/>
            <a:chOff x="993" y="2783"/>
            <a:chExt cx="5757" cy="1472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2783"/>
              <a:ext cx="5218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en-US" sz="2800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数据类型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PA_矩形 28"/>
            <p:cNvSpPr/>
            <p:nvPr>
              <p:custDataLst>
                <p:tags r:id="rId4"/>
              </p:custDataLst>
            </p:nvPr>
          </p:nvSpPr>
          <p:spPr>
            <a:xfrm>
              <a:off x="1888" y="3772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Data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Types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3250" y="3786505"/>
            <a:ext cx="4655820" cy="911860"/>
            <a:chOff x="993" y="2783"/>
            <a:chExt cx="7332" cy="1436"/>
          </a:xfrm>
        </p:grpSpPr>
        <p:sp>
          <p:nvSpPr>
            <p:cNvPr id="31" name="文本框 30"/>
            <p:cNvSpPr txBox="1"/>
            <p:nvPr/>
          </p:nvSpPr>
          <p:spPr>
            <a:xfrm>
              <a:off x="993" y="2783"/>
              <a:ext cx="7332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 </a:t>
              </a:r>
              <a:r>
                <a:rPr lang="en-US" sz="2800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网络分析</a:t>
              </a:r>
              <a:r>
                <a:rPr lang="zh-CN" altLang="en-US" sz="2800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</a:t>
              </a:r>
              <a:r>
                <a:rPr lang="zh-CN" altLang="en-US" sz="2800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未来</a:t>
              </a:r>
              <a:endParaRPr lang="zh-CN" altLang="en-US"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2" name="PA_矩形 28"/>
            <p:cNvSpPr/>
            <p:nvPr>
              <p:custDataLst>
                <p:tags r:id="rId5"/>
              </p:custDataLst>
            </p:nvPr>
          </p:nvSpPr>
          <p:spPr>
            <a:xfrm>
              <a:off x="1888" y="3736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The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F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uture of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N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etwork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A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nalytics</a:t>
              </a:r>
              <a:endParaRPr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16680" y="2265680"/>
            <a:ext cx="3697605" cy="934085"/>
            <a:chOff x="6832" y="3567"/>
            <a:chExt cx="5823" cy="1471"/>
          </a:xfrm>
        </p:grpSpPr>
        <p:sp>
          <p:nvSpPr>
            <p:cNvPr id="28" name="文本框 27"/>
            <p:cNvSpPr txBox="1"/>
            <p:nvPr/>
          </p:nvSpPr>
          <p:spPr>
            <a:xfrm>
              <a:off x="6832" y="3567"/>
              <a:ext cx="5218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边界问题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PA_矩形 28"/>
            <p:cNvSpPr/>
            <p:nvPr>
              <p:custDataLst>
                <p:tags r:id="rId6"/>
              </p:custDataLst>
            </p:nvPr>
          </p:nvSpPr>
          <p:spPr>
            <a:xfrm>
              <a:off x="7793" y="4556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Boundary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roblem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s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0555" y="2475865"/>
            <a:ext cx="5264150" cy="1259205"/>
            <a:chOff x="993" y="3899"/>
            <a:chExt cx="8290" cy="1983"/>
          </a:xfrm>
        </p:grpSpPr>
        <p:sp>
          <p:nvSpPr>
            <p:cNvPr id="11" name="文本框 10"/>
            <p:cNvSpPr txBox="1"/>
            <p:nvPr/>
          </p:nvSpPr>
          <p:spPr>
            <a:xfrm>
              <a:off x="993" y="3899"/>
              <a:ext cx="8291" cy="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</a:t>
              </a:r>
              <a:r>
                <a:rPr lang="en-US" sz="4400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数据类型</a:t>
              </a:r>
              <a:endPara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PA_矩形 28"/>
            <p:cNvSpPr/>
            <p:nvPr>
              <p:custDataLst>
                <p:tags r:id="rId4"/>
              </p:custDataLst>
            </p:nvPr>
          </p:nvSpPr>
          <p:spPr>
            <a:xfrm>
              <a:off x="2420" y="5400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Data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Types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350" y="1477872"/>
            <a:ext cx="2056629" cy="713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zh-CN" altLang="en-US" sz="2000" b="1" dirty="0">
                <a:latin typeface="微软雅黑" charset="0"/>
                <a:ea typeface="微软雅黑" charset="0"/>
              </a:rPr>
              <a:t>自我中心网络</a:t>
            </a:r>
            <a:endParaRPr kumimoji="1" lang="zh-CN" altLang="en-US" sz="2000" b="1" dirty="0">
              <a:latin typeface="微软雅黑" charset="0"/>
              <a:ea typeface="微软雅黑" charset="0"/>
            </a:endParaRP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642" y="2352928"/>
            <a:ext cx="4089417" cy="3711146"/>
          </a:xfrm>
          <a:prstGeom prst="rect">
            <a:avLst/>
          </a:prstGeom>
          <a:noFill/>
        </p:spPr>
      </p:pic>
      <p:pic>
        <p:nvPicPr>
          <p:cNvPr id="1025" name="Picture 24" descr="Diagram&#10;&#10;Description automatically generate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815" y="2381396"/>
            <a:ext cx="5167185" cy="36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7664740" y="1477872"/>
            <a:ext cx="2056629" cy="713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704020202020204" pitchFamily="34" charset="0"/>
              <a:buNone/>
            </a:pPr>
            <a:r>
              <a:rPr kumimoji="1" lang="zh-CN" altLang="en-US" sz="2000" b="1" dirty="0">
                <a:latin typeface="微软雅黑" charset="0"/>
                <a:ea typeface="微软雅黑" charset="0"/>
              </a:rPr>
              <a:t>滚雪球取样</a:t>
            </a:r>
            <a:endParaRPr kumimoji="1" lang="zh-CN" altLang="en-US" sz="2000" b="1" dirty="0">
              <a:latin typeface="微软雅黑" charset="0"/>
              <a:ea typeface="微软雅黑" charset="0"/>
            </a:endParaRPr>
          </a:p>
        </p:txBody>
      </p:sp>
      <p:sp>
        <p:nvSpPr>
          <p:cNvPr id="7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数据类型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0555" y="2475865"/>
            <a:ext cx="5264785" cy="1476375"/>
            <a:chOff x="993" y="3899"/>
            <a:chExt cx="8291" cy="2325"/>
          </a:xfrm>
        </p:grpSpPr>
        <p:grpSp>
          <p:nvGrpSpPr>
            <p:cNvPr id="3" name="组合 2"/>
            <p:cNvGrpSpPr/>
            <p:nvPr/>
          </p:nvGrpSpPr>
          <p:grpSpPr>
            <a:xfrm>
              <a:off x="993" y="3899"/>
              <a:ext cx="8291" cy="2325"/>
              <a:chOff x="993" y="3574"/>
              <a:chExt cx="7697" cy="232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93" y="3574"/>
                <a:ext cx="7697" cy="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en-US" altLang="zh-CN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</a:t>
                </a:r>
                <a:r>
                  <a:rPr 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en-US" sz="4400" dirty="0" err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边界问题</a:t>
                </a:r>
                <a:endPara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PA_矩形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993" y="5416"/>
                <a:ext cx="7163" cy="48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endPara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" name="PA_矩形 28"/>
            <p:cNvSpPr/>
            <p:nvPr>
              <p:custDataLst>
                <p:tags r:id="rId5"/>
              </p:custDataLst>
            </p:nvPr>
          </p:nvSpPr>
          <p:spPr>
            <a:xfrm>
              <a:off x="2554" y="5400"/>
              <a:ext cx="4862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Boundary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roblem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s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35" y="4972050"/>
            <a:ext cx="9737090" cy="716915"/>
          </a:xfrm>
        </p:spPr>
        <p:txBody>
          <a:bodyPr/>
          <a:lstStyle/>
          <a:p>
            <a:r>
              <a:rPr lang="en-US" sz="1800" kern="100" dirty="0">
                <a:effectLst/>
                <a:latin typeface="Georgia Regular" panose="02040502050405090303" charset="0"/>
                <a:ea typeface="微软雅黑" charset="0"/>
                <a:cs typeface="Georgia Regular" panose="02040502050405090303" charset="0"/>
              </a:rPr>
              <a:t>Laumann, Edward, et al. </a:t>
            </a:r>
            <a:r>
              <a:rPr lang="en-US" altLang="zh-CN" sz="1800" kern="100" dirty="0">
                <a:effectLst/>
                <a:latin typeface="Georgia Regular" panose="02040502050405090303" charset="0"/>
                <a:ea typeface="微软雅黑" charset="0"/>
                <a:cs typeface="Georgia Regular" panose="02040502050405090303" charset="0"/>
              </a:rPr>
              <a:t>1983</a:t>
            </a:r>
            <a:r>
              <a:rPr lang="zh-CN" altLang="en-US" sz="1800" kern="100" dirty="0">
                <a:effectLst/>
                <a:latin typeface="Georgia Regular" panose="02040502050405090303" charset="0"/>
                <a:ea typeface="微软雅黑" charset="0"/>
                <a:cs typeface="Georgia Regular" panose="02040502050405090303" charset="0"/>
              </a:rPr>
              <a:t> </a:t>
            </a:r>
            <a:r>
              <a:rPr lang="en-US" sz="1800" kern="100" dirty="0">
                <a:effectLst/>
                <a:latin typeface="Georgia Regular" panose="02040502050405090303" charset="0"/>
                <a:ea typeface="微软雅黑" charset="0"/>
                <a:cs typeface="Georgia Regular" panose="02040502050405090303" charset="0"/>
              </a:rPr>
              <a:t>The Boundary Specification Problem in Network Analysis</a:t>
            </a:r>
            <a:r>
              <a:rPr lang="en-US" sz="1800" dirty="0">
                <a:effectLst/>
                <a:latin typeface="Georgia Regular" panose="02040502050405090303" charset="0"/>
                <a:ea typeface="微软雅黑" charset="0"/>
                <a:cs typeface="Georgia Regular" panose="02040502050405090303" charset="0"/>
              </a:rPr>
              <a:t> </a:t>
            </a:r>
            <a:endParaRPr kumimoji="1" lang="zh-CN" altLang="en-US" sz="1800" dirty="0">
              <a:latin typeface="Georgia Regular" panose="02040502050405090303" charset="0"/>
              <a:ea typeface="微软雅黑" charset="0"/>
              <a:cs typeface="Georgia Regular" panose="0204050205040509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25" y="1824355"/>
            <a:ext cx="5055870" cy="2758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sz="2000" b="1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现实边界和名义边界的主要区别</a:t>
            </a:r>
            <a:r>
              <a:rPr lang="en-US" sz="2000" b="1" dirty="0">
                <a:effectLst/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lang="en-US" sz="2000" b="1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sz="1800" kern="100" dirty="0">
                <a:effectLst/>
                <a:latin typeface="微软雅黑" charset="0"/>
                <a:ea typeface="微软雅黑" charset="0"/>
                <a:cs typeface="微软雅黑" charset="0"/>
              </a:rPr>
              <a:t>取舍点边的方式</a:t>
            </a:r>
            <a:r>
              <a:rPr lang="en-US" sz="1800" dirty="0">
                <a:effectLst/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lang="en-US" sz="1800" dirty="0">
              <a:effectLst/>
              <a:latin typeface="微软雅黑" charset="0"/>
              <a:ea typeface="微软雅黑" charset="0"/>
              <a:cs typeface="微软雅黑" charset="0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点的特征：身份、地位、研究相关度</a:t>
            </a:r>
            <a:endParaRPr kumimoji="1"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边的特征：强度的阈值</a:t>
            </a:r>
            <a:endParaRPr kumimoji="1"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1800" dirty="0">
                <a:latin typeface="微软雅黑" charset="0"/>
                <a:ea typeface="微软雅黑" charset="0"/>
                <a:cs typeface="微软雅黑" charset="0"/>
              </a:rPr>
              <a:t>给定事件的参与程度</a:t>
            </a:r>
            <a:endParaRPr kumimoji="1" lang="zh-CN" altLang="en-US" sz="18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115" y="381635"/>
            <a:ext cx="547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边界问题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785" y="0"/>
            <a:ext cx="6673215" cy="5852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103630"/>
            <a:ext cx="5474335" cy="46507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0555" y="2475865"/>
            <a:ext cx="5264785" cy="1476375"/>
            <a:chOff x="993" y="3899"/>
            <a:chExt cx="8291" cy="2325"/>
          </a:xfrm>
        </p:grpSpPr>
        <p:grpSp>
          <p:nvGrpSpPr>
            <p:cNvPr id="3" name="组合 2"/>
            <p:cNvGrpSpPr/>
            <p:nvPr/>
          </p:nvGrpSpPr>
          <p:grpSpPr>
            <a:xfrm>
              <a:off x="993" y="3899"/>
              <a:ext cx="8291" cy="2325"/>
              <a:chOff x="993" y="3574"/>
              <a:chExt cx="7697" cy="232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93" y="3574"/>
                <a:ext cx="7697" cy="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en-US" altLang="zh-CN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</a:t>
                </a:r>
                <a:r>
                  <a:rPr lang="en-US" sz="4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en-US" sz="4400" dirty="0" err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网络分析的未来</a:t>
                </a:r>
                <a:endParaRPr lang="zh-CN" altLang="en-US" sz="4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PA_矩形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993" y="5416"/>
                <a:ext cx="7163" cy="48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endParaRPr lang="zh-CN" alt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PA_矩形 28"/>
            <p:cNvSpPr/>
            <p:nvPr>
              <p:custDataLst>
                <p:tags r:id="rId5"/>
              </p:custDataLst>
            </p:nvPr>
          </p:nvSpPr>
          <p:spPr>
            <a:xfrm>
              <a:off x="2418" y="5400"/>
              <a:ext cx="6366" cy="4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l"/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The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F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uture of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ssss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N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etwork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A</a:t>
              </a:r>
              <a:r>
                <a:rPr sz="1400" dirty="0">
                  <a:solidFill>
                    <a:schemeClr val="tx1">
                      <a:lumMod val="65000"/>
                      <a:lumOff val="35000"/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+mn-ea"/>
                </a:rPr>
                <a:t>nalytics</a:t>
              </a:r>
              <a:endParaRPr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920115" y="381635"/>
            <a:ext cx="54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网络分析的主要挑战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4467340" y="2018116"/>
            <a:ext cx="3257320" cy="3169144"/>
            <a:chOff x="4838931" y="2235457"/>
            <a:chExt cx="2514138" cy="2446080"/>
          </a:xfrm>
        </p:grpSpPr>
        <p:sp>
          <p:nvSpPr>
            <p:cNvPr id="28" name="Rectangle: Rounded Corners 4"/>
            <p:cNvSpPr/>
            <p:nvPr/>
          </p:nvSpPr>
          <p:spPr>
            <a:xfrm rot="18900000">
              <a:off x="4978611" y="2341108"/>
              <a:ext cx="2234778" cy="2234778"/>
            </a:xfrm>
            <a:prstGeom prst="roundRect">
              <a:avLst>
                <a:gd name="adj" fmla="val 20207"/>
              </a:avLst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" name="Oval 5"/>
            <p:cNvSpPr/>
            <p:nvPr/>
          </p:nvSpPr>
          <p:spPr>
            <a:xfrm>
              <a:off x="4838931" y="2235457"/>
              <a:ext cx="1085850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" name="Oval 6"/>
            <p:cNvSpPr/>
            <p:nvPr/>
          </p:nvSpPr>
          <p:spPr>
            <a:xfrm>
              <a:off x="6267219" y="2235457"/>
              <a:ext cx="1085850" cy="1085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1" name="Oval 7"/>
            <p:cNvSpPr/>
            <p:nvPr/>
          </p:nvSpPr>
          <p:spPr>
            <a:xfrm>
              <a:off x="4838931" y="3595687"/>
              <a:ext cx="1085850" cy="1085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Oval 8"/>
            <p:cNvSpPr/>
            <p:nvPr/>
          </p:nvSpPr>
          <p:spPr>
            <a:xfrm>
              <a:off x="6267219" y="3595687"/>
              <a:ext cx="1085850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3" name="TextBox 9"/>
          <p:cNvSpPr txBox="1"/>
          <p:nvPr/>
        </p:nvSpPr>
        <p:spPr>
          <a:xfrm>
            <a:off x="4857115" y="2456815"/>
            <a:ext cx="606425" cy="607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</a:t>
            </a:r>
            <a:endParaRPr 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6707556" y="2456824"/>
            <a:ext cx="627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</a:t>
            </a:r>
            <a:endParaRPr 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4836109" y="4216225"/>
            <a:ext cx="627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6707556" y="4216225"/>
            <a:ext cx="627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2922775" y="2029385"/>
            <a:ext cx="1201420" cy="39878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8" name="Rectangle 16"/>
          <p:cNvSpPr/>
          <p:nvPr/>
        </p:nvSpPr>
        <p:spPr>
          <a:xfrm>
            <a:off x="8035269" y="2029385"/>
            <a:ext cx="1201420" cy="39878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时间问题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Rectangle 18"/>
          <p:cNvSpPr/>
          <p:nvPr/>
        </p:nvSpPr>
        <p:spPr>
          <a:xfrm>
            <a:off x="2906489" y="4308232"/>
            <a:ext cx="1201420" cy="39878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因果问题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0" name="Rectangle 20"/>
          <p:cNvSpPr/>
          <p:nvPr/>
        </p:nvSpPr>
        <p:spPr>
          <a:xfrm>
            <a:off x="8035269" y="4308232"/>
            <a:ext cx="1201420" cy="39878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解释问题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35290" y="2456815"/>
            <a:ext cx="3236595" cy="121158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285750" lvl="0" indent="-285750" algn="l">
              <a:lnSpc>
                <a:spcPct val="135000"/>
              </a:lnSpc>
              <a:buFont typeface="Arial" panose="020B07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联系的短暂性、如何分析动态的网络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r">
              <a:lnSpc>
                <a:spcPct val="135000"/>
              </a:lnSpc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35290" y="4738370"/>
            <a:ext cx="3236595" cy="9207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7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如何理解观测到的沟通行为背后的情感和认知因素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6610" y="4738370"/>
            <a:ext cx="3307080" cy="125158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285750" lvl="0" indent="-285750">
              <a:lnSpc>
                <a:spcPct val="140000"/>
              </a:lnSpc>
              <a:buFont typeface="Arial" panose="020B07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人们在多重网络中同时交互，对分析单一网络造成挑战；复杂系统中因果难以定义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8345" y="2432685"/>
            <a:ext cx="3395345" cy="125158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285750" lvl="0" indent="-285750" algn="l">
              <a:lnSpc>
                <a:spcPct val="140000"/>
              </a:lnSpc>
              <a:buFont typeface="Arial" panose="020B07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取样的主观性、数据隐私和匿名问题、对数据缺失的敏感性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18150" y="0"/>
            <a:ext cx="6673215" cy="5852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0" y="452120"/>
            <a:ext cx="5067935" cy="5954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0555" y="1570990"/>
            <a:ext cx="488759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谢谢！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4"/>
            </p:custDataLst>
          </p:nvPr>
        </p:nvSpPr>
        <p:spPr>
          <a:xfrm>
            <a:off x="630555" y="2727325"/>
            <a:ext cx="5433060" cy="20300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说明：本课件内容来自《计算社会科学导论》（清华大学出版社）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，作为该教材的配套材料，供读者使用，任何人不得用于商业目的。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/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更多素材，请访问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社计师网站：</a:t>
            </a:r>
            <a:r>
              <a:rPr lang="zh-CN" altLang="pt-BR" sz="1400" u="sng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ai.baidu.org.cn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/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项目统筹：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吕鹏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（中国社会科学院大学）、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范晓光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（浙江大学）、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陈忱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（浙江工业大学）、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李轩涯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（百度校园合作部）、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计湘婷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（百度校园合作部）、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周旅军</a:t>
            </a:r>
            <a:r>
              <a:rPr lang="zh-CN" altLang="pt-BR" sz="1400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（中华女子学院）</a:t>
            </a:r>
            <a:endParaRPr lang="zh-CN" altLang="pt-BR" sz="1400" dirty="0">
              <a:solidFill>
                <a:schemeClr val="tx1">
                  <a:lumMod val="65000"/>
                  <a:lumOff val="35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pt-BR" sz="1400" dirty="0">
              <a:solidFill>
                <a:srgbClr val="FF0000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  <a:p>
            <a:pPr algn="l">
              <a:buClrTx/>
              <a:buSzTx/>
              <a:buFontTx/>
            </a:pPr>
            <a:r>
              <a:rPr lang="zh-CN" altLang="pt-BR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本章参与撰写人员：</a:t>
            </a:r>
            <a:r>
              <a:rPr lang="zh-CN" altLang="pt-BR" sz="14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梁晨</a:t>
            </a:r>
            <a:r>
              <a:rPr lang="zh-CN" altLang="pt-BR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（麻省理工</a:t>
            </a:r>
            <a:r>
              <a:rPr lang="zh-CN" altLang="pt-BR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大学）</a:t>
            </a:r>
            <a:endParaRPr lang="zh-CN" altLang="pt-BR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" y="5226050"/>
            <a:ext cx="1189355" cy="1204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19910" y="5220970"/>
            <a:ext cx="1309370" cy="11855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  <p:tag name="KSO_WM_BEAUTIFY_FLAG" val=""/>
</p:tagLst>
</file>

<file path=ppt/tags/tag12.xml><?xml version="1.0" encoding="utf-8"?>
<p:tagLst xmlns:p="http://schemas.openxmlformats.org/presentationml/2006/main">
  <p:tag name="KSO_WM_SLIDE_MODEL_TYPE" val="cover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  <p:tag name="KSO_WM_BEAUTIFY_FLAG" val="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MODEL_TYPE" val="cover"/>
</p:tagLst>
</file>

<file path=ppt/tags/tag19.xml><?xml version="1.0" encoding="utf-8"?>
<p:tagLst xmlns:p="http://schemas.openxmlformats.org/presentationml/2006/main">
  <p:tag name="COMMONDATA" val="eyJjb3VudCI6MywiaGRpZCI6IjQ0NDQ5MTgxMmRiMGUzMmRiM2I5YWI1M2QzZmVlNDc5IiwidXNlckNvdW50Ijoz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SLIDE_MODEL_TYPE" val="cover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KSO_WM_SLIDE_MODEL_TYPE" val="cover"/>
</p:tagLst>
</file>

<file path=ppt/tags/tag8.xml><?xml version="1.0" encoding="utf-8"?>
<p:tagLst xmlns:p="http://schemas.openxmlformats.org/presentationml/2006/main">
  <p:tag name="PA" val="v3.0.1"/>
  <p:tag name="KSO_WM_BEAUTIFY_FLAG" val="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WPS 演示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</vt:lpstr>
      <vt:lpstr>Open Sans</vt:lpstr>
      <vt:lpstr>微软雅黑</vt:lpstr>
      <vt:lpstr>Georgia Regular</vt:lpstr>
      <vt:lpstr>宋体</vt:lpstr>
      <vt:lpstr>Arial Unicode MS</vt:lpstr>
      <vt:lpstr>Calibri Light</vt:lpstr>
      <vt:lpstr>Helvetica Neue</vt:lpstr>
      <vt:lpstr>汉仪书宋二KW</vt:lpstr>
      <vt:lpstr>Calibri</vt:lpstr>
      <vt:lpstr>苹方-简</vt:lpstr>
      <vt:lpstr>Office 主题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Laumann, Edward, et al. 1983 The Boundary Specification Problem in Network Analysis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фHenceж</cp:lastModifiedBy>
  <cp:revision>77</cp:revision>
  <dcterms:created xsi:type="dcterms:W3CDTF">2024-03-27T06:16:10Z</dcterms:created>
  <dcterms:modified xsi:type="dcterms:W3CDTF">2024-03-27T06:16:10Z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KSOTemplateUUID">
    <vt:lpwstr>v1.0_mb_jq4mCp+MncGd5UWrfQIfHg==</vt:lpwstr>
  </property>
  <property fmtid="{D5CDD505-2E9C-101B-9397-08002B2CF9AE}" pid="4" name="ICV">
    <vt:lpwstr>6FBC2CFF7BEA4DC6936469431620AE02_13</vt:lpwstr>
  </property>
</Properties>
</file>